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6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71"/>
  </p:notesMasterIdLst>
  <p:handoutMasterIdLst>
    <p:handoutMasterId r:id="rId72"/>
  </p:handoutMasterIdLst>
  <p:sldIdLst>
    <p:sldId id="308" r:id="rId2"/>
    <p:sldId id="311" r:id="rId3"/>
    <p:sldId id="358" r:id="rId4"/>
    <p:sldId id="312" r:id="rId5"/>
    <p:sldId id="349" r:id="rId6"/>
    <p:sldId id="314" r:id="rId7"/>
    <p:sldId id="376" r:id="rId8"/>
    <p:sldId id="377" r:id="rId9"/>
    <p:sldId id="315" r:id="rId10"/>
    <p:sldId id="316" r:id="rId11"/>
    <p:sldId id="317" r:id="rId12"/>
    <p:sldId id="318" r:id="rId13"/>
    <p:sldId id="387" r:id="rId14"/>
    <p:sldId id="389" r:id="rId15"/>
    <p:sldId id="390" r:id="rId16"/>
    <p:sldId id="379" r:id="rId17"/>
    <p:sldId id="391" r:id="rId18"/>
    <p:sldId id="381" r:id="rId19"/>
    <p:sldId id="382" r:id="rId20"/>
    <p:sldId id="383" r:id="rId21"/>
    <p:sldId id="384" r:id="rId22"/>
    <p:sldId id="385" r:id="rId23"/>
    <p:sldId id="321" r:id="rId24"/>
    <p:sldId id="357" r:id="rId25"/>
    <p:sldId id="325" r:id="rId26"/>
    <p:sldId id="393" r:id="rId27"/>
    <p:sldId id="406" r:id="rId28"/>
    <p:sldId id="326" r:id="rId29"/>
    <p:sldId id="327" r:id="rId30"/>
    <p:sldId id="372" r:id="rId31"/>
    <p:sldId id="373" r:id="rId32"/>
    <p:sldId id="329" r:id="rId33"/>
    <p:sldId id="405" r:id="rId34"/>
    <p:sldId id="331" r:id="rId35"/>
    <p:sldId id="396" r:id="rId36"/>
    <p:sldId id="401" r:id="rId37"/>
    <p:sldId id="400" r:id="rId38"/>
    <p:sldId id="399" r:id="rId39"/>
    <p:sldId id="402" r:id="rId40"/>
    <p:sldId id="403" r:id="rId41"/>
    <p:sldId id="333" r:id="rId42"/>
    <p:sldId id="335" r:id="rId43"/>
    <p:sldId id="374" r:id="rId44"/>
    <p:sldId id="375" r:id="rId45"/>
    <p:sldId id="336" r:id="rId46"/>
    <p:sldId id="337" r:id="rId47"/>
    <p:sldId id="338" r:id="rId48"/>
    <p:sldId id="339" r:id="rId49"/>
    <p:sldId id="350" r:id="rId50"/>
    <p:sldId id="351" r:id="rId51"/>
    <p:sldId id="352" r:id="rId52"/>
    <p:sldId id="353" r:id="rId53"/>
    <p:sldId id="354" r:id="rId54"/>
    <p:sldId id="355" r:id="rId55"/>
    <p:sldId id="356" r:id="rId56"/>
    <p:sldId id="359" r:id="rId57"/>
    <p:sldId id="343" r:id="rId58"/>
    <p:sldId id="344" r:id="rId59"/>
    <p:sldId id="363" r:id="rId60"/>
    <p:sldId id="368" r:id="rId61"/>
    <p:sldId id="369" r:id="rId62"/>
    <p:sldId id="370" r:id="rId63"/>
    <p:sldId id="365" r:id="rId64"/>
    <p:sldId id="366" r:id="rId65"/>
    <p:sldId id="367" r:id="rId66"/>
    <p:sldId id="388" r:id="rId67"/>
    <p:sldId id="394" r:id="rId68"/>
    <p:sldId id="395" r:id="rId69"/>
    <p:sldId id="364" r:id="rId7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4127" autoAdjust="0"/>
  </p:normalViewPr>
  <p:slideViewPr>
    <p:cSldViewPr snapToGrid="0">
      <p:cViewPr varScale="1">
        <p:scale>
          <a:sx n="82" d="100"/>
          <a:sy n="82" d="100"/>
        </p:scale>
        <p:origin x="-396" y="-96"/>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6/21/2009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6/21/2009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Robert McNamara, US Defense secretary</a:t>
            </a:r>
            <a:r>
              <a:rPr lang="en-US" baseline="0" dirty="0" smtClean="0"/>
              <a:t> during the Vietnam war.  It refers to make measurable important rather than to making the important measurable.</a:t>
            </a:r>
          </a:p>
          <a:p>
            <a:r>
              <a:rPr lang="en-US" baseline="0" dirty="0" smtClean="0"/>
              <a:t>For the book how to measure anything.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headEnd/>
            <a:tailEnd/>
          </a:ln>
        </p:spPr>
        <p:txBody>
          <a:bodyPr/>
          <a:lstStyle/>
          <a:p>
            <a:fld id="{12970A81-6489-456C-8555-33AA1D4BE2F5}" type="slidenum">
              <a:rPr lang="en-US" smtClean="0"/>
              <a:pPr/>
              <a:t>34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latin typeface="Arial" charset="0"/>
              </a:rPr>
              <a:t>Good example of primacy: Office 2007 vs. Office 2003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a:noFill/>
          <a:ln>
            <a:headEnd/>
            <a:tailEnd/>
          </a:ln>
        </p:spPr>
        <p:txBody>
          <a:bodyPr/>
          <a:lstStyle/>
          <a:p>
            <a:fld id="{4CA1B52D-5DA3-49C0-A143-47505F03055E}" type="slidenum">
              <a:rPr lang="en-US" smtClean="0"/>
              <a:pPr/>
              <a:t>41</a:t>
            </a:fld>
            <a:endParaRPr lang="en-US" smtClean="0"/>
          </a:p>
        </p:txBody>
      </p:sp>
      <p:sp>
        <p:nvSpPr>
          <p:cNvPr id="40963" name="Rectangle 281601"/>
          <p:cNvSpPr>
            <a:spLocks noGrp="1" noRot="1" noChangeAspect="1" noChangeArrowheads="1" noTextEdit="1"/>
          </p:cNvSpPr>
          <p:nvPr>
            <p:ph type="sldImg"/>
          </p:nvPr>
        </p:nvSpPr>
        <p:spPr>
          <a:noFill/>
          <a:ln cap="flat">
            <a:headEnd type="none" w="med" len="med"/>
            <a:tailEnd type="none" w="med" len="med"/>
          </a:ln>
        </p:spPr>
      </p:sp>
      <p:sp>
        <p:nvSpPr>
          <p:cNvPr id="40964" name="Rectangle 281602"/>
          <p:cNvSpPr>
            <a:spLocks noGrp="1" noChangeArrowheads="1"/>
          </p:cNvSpPr>
          <p:nvPr>
            <p:ph type="body" idx="1"/>
          </p:nvPr>
        </p:nvSpPr>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50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5534C-3FB6-448F-983C-84342C03EEE0}" type="slidenum">
              <a:rPr lang="en-US" smtClean="0"/>
              <a:pPr/>
              <a:t>51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52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53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55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r>
              <a:rPr lang="en-US" baseline="0" dirty="0" smtClean="0"/>
              <a:t> is 38% worse, or A is 61% better</a:t>
            </a:r>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56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Hebrew: </a:t>
            </a:r>
            <a:r>
              <a:rPr lang="en-US" dirty="0" err="1" smtClean="0"/>
              <a:t>hakazat</a:t>
            </a:r>
            <a:r>
              <a:rPr lang="en-US" dirty="0" smtClean="0"/>
              <a:t> dam. </a:t>
            </a:r>
            <a:r>
              <a:rPr lang="he-IL" sz="1200" kern="1200" dirty="0" smtClean="0">
                <a:solidFill>
                  <a:schemeClr val="tx1"/>
                </a:solidFill>
                <a:latin typeface="Times New Roman" pitchFamily="18" charset="0"/>
                <a:ea typeface="+mn-ea"/>
                <a:cs typeface="+mn-cs"/>
              </a:rPr>
              <a:t>הקזת דם</a:t>
            </a:r>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57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I’m telling</a:t>
            </a:r>
            <a:r>
              <a:rPr lang="en-US" sz="1200" kern="1200" baseline="0" dirty="0" smtClean="0">
                <a:solidFill>
                  <a:schemeClr val="tx1"/>
                </a:solidFill>
                <a:latin typeface="Times New Roman" pitchFamily="18" charset="0"/>
                <a:ea typeface="+mn-ea"/>
                <a:cs typeface="+mn-cs"/>
              </a:rPr>
              <a:t> this horrific story because experts are often wrong about their beliefs.  This is one of the central themes: we need to run experiments and make data-driven decisions.</a:t>
            </a:r>
          </a:p>
          <a:p>
            <a:endParaRPr lang="en-US"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48AADDE9-D6DD-4FA7-B57C-A48C37DA4292}" type="slidenum">
              <a:rPr lang="en-US" smtClean="0"/>
              <a:pPr/>
              <a:t>58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p>
            <a:fld id="{9A6BC6C4-E138-4E34-9C0C-66891514A5FF}" type="slidenum">
              <a:rPr lang="en-US" smtClean="0"/>
              <a:pPr/>
              <a:t>59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
            </a:r>
            <a:br>
              <a:rPr lang="en-US" dirty="0" smtClean="0"/>
            </a:br>
            <a:r>
              <a:rPr lang="en-US" sz="900" dirty="0" smtClean="0"/>
              <a:t>mixedEffectsOfInconsistencyOnExp.pdf</a:t>
            </a:r>
            <a:r>
              <a:rPr lang="en-US" sz="900" baseline="0" dirty="0" smtClean="0"/>
              <a:t> </a:t>
            </a:r>
            <a:endParaRPr lang="en-US" sz="9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AC6E5-7479-4685-AC45-20C3717B2FC1}" type="slidenum">
              <a:rPr lang="en-US"/>
              <a:pPr/>
              <a:t>67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sz="1000"/>
          </a:p>
          <a:p>
            <a:r>
              <a:rPr lang="en-US"/>
              <a:t>http://webexhibits.org/daylightsaving/b.html</a:t>
            </a:r>
          </a:p>
          <a:p>
            <a:r>
              <a:rPr lang="en-US"/>
              <a:t>For Oct 29, 2006 it’s both Europe and the US.  For starting DST, the dates are different.</a:t>
            </a:r>
          </a:p>
          <a:p>
            <a:endParaRPr lang="en-US"/>
          </a:p>
          <a:p>
            <a:r>
              <a:rPr lang="en-US"/>
              <a:t>Don’t forget to change your batteries: More than 90 percent of homes in the United States have smoke detectors, but one-third are estimated to have dead or missing batteries.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68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thomkeFailuresAreNotMistakes.pdf</a:t>
            </a:r>
            <a:r>
              <a:rPr lang="en-US" sz="900"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Motivated by Geoff Moore’s Dealing with Darwin:</a:t>
            </a:r>
            <a:r>
              <a:rPr lang="en-US" baseline="0" dirty="0" smtClean="0"/>
              <a:t> core vs. context</a:t>
            </a:r>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ronnyk.web.officeliv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C8DDCD.201413C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cid:image002.png@01C8DDCD.201413C0"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4realz.net/hotlist/2008/09/if-youre-not-prepared-to-be-wrong-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redbooks.ibm.com/ibmpress/ibmpressgame/DIWQ_gam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linden.blogspot.com/2006/04/early-amazon-shopping-car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onnyk.web.officelive.com/bloodletting.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ronnyk.web.officeliv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onnyk.web.officelive.com/hippo_long.asp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cid:image001.jpg@01C8E343.FA08E4E0"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ronnyk.web.officeliv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2.jpg@01C8E265.1E136160"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cid:image001.jpg@01C8E265.1E136160"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440365"/>
          </a:xfrm>
        </p:spPr>
        <p:txBody>
          <a:bodyPr/>
          <a:lstStyle/>
          <a:p>
            <a:r>
              <a:rPr lang="en-US" dirty="0" smtClean="0"/>
              <a:t>Planning, Running, and Analyzing Controlled Experiments on the Web </a:t>
            </a:r>
            <a:r>
              <a:rPr dirty="0" smtClean="0"/>
              <a:t/>
            </a:r>
            <a:br>
              <a:rPr dirty="0" smtClean="0"/>
            </a:br>
            <a:endParaRPr lang="en-US" dirty="0"/>
          </a:p>
        </p:txBody>
      </p:sp>
      <p:sp>
        <p:nvSpPr>
          <p:cNvPr id="3" name="Subtitle 2"/>
          <p:cNvSpPr>
            <a:spLocks noGrp="1"/>
          </p:cNvSpPr>
          <p:nvPr>
            <p:ph type="subTitle" idx="1"/>
          </p:nvPr>
        </p:nvSpPr>
        <p:spPr>
          <a:xfrm>
            <a:off x="1054149" y="4180724"/>
            <a:ext cx="9477976" cy="953136"/>
          </a:xfrm>
        </p:spPr>
        <p:txBody>
          <a:bodyPr/>
          <a:lstStyle/>
          <a:p>
            <a:r>
              <a:rPr lang="en-US" dirty="0" smtClean="0"/>
              <a:t>Ronny Kohavi, </a:t>
            </a:r>
            <a:br>
              <a:rPr lang="en-US" dirty="0" smtClean="0"/>
            </a:br>
            <a:r>
              <a:rPr lang="en-US" dirty="0" smtClean="0"/>
              <a:t>GM, Experimentation Platform, Microsoft</a:t>
            </a:r>
          </a:p>
        </p:txBody>
      </p:sp>
      <p:sp>
        <p:nvSpPr>
          <p:cNvPr id="5" name="Rectangle 4"/>
          <p:cNvSpPr/>
          <p:nvPr/>
        </p:nvSpPr>
        <p:spPr>
          <a:xfrm>
            <a:off x="952513" y="5841578"/>
            <a:ext cx="6830519" cy="523220"/>
          </a:xfrm>
          <a:prstGeom prst="rect">
            <a:avLst/>
          </a:prstGeom>
        </p:spPr>
        <p:txBody>
          <a:bodyPr wrap="square">
            <a:spAutoFit/>
          </a:bodyPr>
          <a:lstStyle/>
          <a:p>
            <a:r>
              <a:rPr lang="en-US" sz="2800" dirty="0" smtClean="0"/>
              <a:t>Slides available at </a:t>
            </a:r>
            <a:r>
              <a:rPr lang="en-US" sz="2800" dirty="0" smtClean="0">
                <a:hlinkClick r:id="rId2"/>
              </a:rPr>
              <a:t>http://exp-platform.com</a:t>
            </a:r>
            <a:endParaRPr lang="en-US" sz="2800" dirty="0" smtClean="0"/>
          </a:p>
        </p:txBody>
      </p:sp>
      <p:sp>
        <p:nvSpPr>
          <p:cNvPr id="6" name="Rectangle 5"/>
          <p:cNvSpPr/>
          <p:nvPr/>
        </p:nvSpPr>
        <p:spPr>
          <a:xfrm>
            <a:off x="5025230" y="835671"/>
            <a:ext cx="1915909" cy="923330"/>
          </a:xfrm>
          <a:prstGeom prst="rect">
            <a:avLst/>
          </a:prstGeom>
        </p:spPr>
        <p:txBody>
          <a:bodyPr wrap="none">
            <a:spAutoFit/>
          </a:bodyPr>
          <a:lstStyle/>
          <a:p>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Segoe" pitchFamily="34" charset="0"/>
                <a:cs typeface="Arial" charset="0"/>
              </a:rPr>
              <a:t>Part 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 Office Online</a:t>
            </a:r>
          </a:p>
        </p:txBody>
      </p:sp>
      <p:sp>
        <p:nvSpPr>
          <p:cNvPr id="3" name="Content Placeholder 2"/>
          <p:cNvSpPr>
            <a:spLocks noGrp="1"/>
          </p:cNvSpPr>
          <p:nvPr>
            <p:ph idx="1"/>
          </p:nvPr>
        </p:nvSpPr>
        <p:spPr>
          <a:xfrm>
            <a:off x="507868" y="1412875"/>
            <a:ext cx="11173090" cy="4013406"/>
          </a:xfrm>
        </p:spPr>
        <p:txBody>
          <a:bodyPr/>
          <a:lstStyle/>
          <a:p>
            <a:r>
              <a:rPr lang="en-US" dirty="0" smtClean="0"/>
              <a:t>If  you did not raise a hand, please sit down</a:t>
            </a:r>
          </a:p>
          <a:p>
            <a:r>
              <a:rPr lang="en-US" dirty="0" smtClean="0"/>
              <a:t>If you raised your left hand, please sit down</a:t>
            </a:r>
          </a:p>
          <a:p>
            <a:r>
              <a:rPr lang="en-US" dirty="0" smtClean="0"/>
              <a:t>B was 64% worse</a:t>
            </a:r>
          </a:p>
          <a:p>
            <a:pPr>
              <a:buFont typeface="Wingdings" pitchFamily="2" charset="2"/>
              <a:buNone/>
            </a:pPr>
            <a:endParaRPr lang="en-US" dirty="0" smtClean="0"/>
          </a:p>
          <a:p>
            <a:pPr>
              <a:buFont typeface="Wingdings" pitchFamily="2" charset="2"/>
              <a:buNone/>
            </a:pPr>
            <a:r>
              <a:rPr lang="en-US" dirty="0" smtClean="0"/>
              <a:t>The Office Online team wrote</a:t>
            </a:r>
          </a:p>
          <a:p>
            <a:pPr marL="457200" lvl="1" indent="0">
              <a:buFont typeface="Wingdings" pitchFamily="2" charset="2"/>
              <a:buNone/>
            </a:pPr>
            <a:r>
              <a:rPr lang="en-US" i="1" dirty="0" smtClean="0"/>
              <a:t>A/B testing is a fundamental and critical Web services… consistent use of A/B testing could save the company millions of dollars </a:t>
            </a:r>
          </a:p>
          <a:p>
            <a:pPr>
              <a:buFont typeface="Wingdings" pitchFamily="2" charset="2"/>
              <a:buNone/>
            </a:pPr>
            <a:endParaRPr lang="en-US" dirty="0" smtClean="0"/>
          </a:p>
        </p:txBody>
      </p:sp>
      <p:sp>
        <p:nvSpPr>
          <p:cNvPr id="7173"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CEF2B103-28CA-41DD-BE4A-BAB4686D1F69}" type="slidenum">
              <a:rPr lang="en-US" smtClean="0"/>
              <a:pPr>
                <a:defRPr/>
              </a:pPr>
              <a:t>10</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MSN Home Page Search Box</a:t>
            </a:r>
          </a:p>
        </p:txBody>
      </p:sp>
      <p:sp>
        <p:nvSpPr>
          <p:cNvPr id="8195" name="Content Placeholder 2"/>
          <p:cNvSpPr>
            <a:spLocks noGrp="1"/>
          </p:cNvSpPr>
          <p:nvPr>
            <p:ph idx="1"/>
          </p:nvPr>
        </p:nvSpPr>
        <p:spPr>
          <a:xfrm>
            <a:off x="0" y="1347789"/>
            <a:ext cx="12188825" cy="332399"/>
          </a:xfrm>
        </p:spPr>
        <p:txBody>
          <a:bodyPr/>
          <a:lstStyle/>
          <a:p>
            <a:pPr>
              <a:buFont typeface="Wingdings" pitchFamily="2" charset="2"/>
              <a:buNone/>
            </a:pPr>
            <a:r>
              <a:rPr lang="en-US" sz="2400" dirty="0" smtClean="0"/>
              <a:t>OEC: Clickthrough rate for Search box and popular searches</a:t>
            </a:r>
          </a:p>
        </p:txBody>
      </p:sp>
      <p:sp>
        <p:nvSpPr>
          <p:cNvPr id="8199" name="TextBox 7"/>
          <p:cNvSpPr txBox="1">
            <a:spLocks noChangeArrowheads="1"/>
          </p:cNvSpPr>
          <p:nvPr/>
        </p:nvSpPr>
        <p:spPr bwMode="auto">
          <a:xfrm>
            <a:off x="902713" y="217535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95359" y="352059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0" name="TextBox 9"/>
          <p:cNvSpPr txBox="1"/>
          <p:nvPr/>
        </p:nvSpPr>
        <p:spPr>
          <a:xfrm>
            <a:off x="1066523" y="4543425"/>
            <a:ext cx="10550952" cy="1016000"/>
          </a:xfrm>
          <a:prstGeom prst="rect">
            <a:avLst/>
          </a:prstGeom>
          <a:noFill/>
        </p:spPr>
        <p:txBody>
          <a:bodyPr>
            <a:spAutoFit/>
          </a:bodyPr>
          <a:lstStyle/>
          <a:p>
            <a:pPr marL="228600" indent="-228600" algn="l" eaLnBrk="0" hangingPunct="0">
              <a:defRPr/>
            </a:pPr>
            <a:r>
              <a:rPr lang="en-US" sz="2000" dirty="0">
                <a:cs typeface="+mn-cs"/>
              </a:rPr>
              <a:t>Differences: A has taller search box (overall size is the same), has magnifying glass icon, “popular searches” </a:t>
            </a:r>
          </a:p>
          <a:p>
            <a:pPr algn="l" eaLnBrk="0" hangingPunct="0">
              <a:defRPr/>
            </a:pPr>
            <a:r>
              <a:rPr lang="en-US" sz="2000" dirty="0">
                <a:cs typeface="+mn-cs"/>
              </a:rPr>
              <a:t>B has big search button</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2" name="Picture 5" descr="cid:image001.png@01C8DDCD.201413C0"/>
          <p:cNvPicPr>
            <a:picLocks noChangeAspect="1" noChangeArrowheads="1"/>
          </p:cNvPicPr>
          <p:nvPr/>
        </p:nvPicPr>
        <p:blipFill>
          <a:blip r:embed="rId2" r:link="rId3" cstate="print"/>
          <a:srcRect/>
          <a:stretch>
            <a:fillRect/>
          </a:stretch>
        </p:blipFill>
        <p:spPr bwMode="auto">
          <a:xfrm>
            <a:off x="1764340" y="1877865"/>
            <a:ext cx="8002588" cy="1147762"/>
          </a:xfrm>
          <a:prstGeom prst="rect">
            <a:avLst/>
          </a:prstGeom>
          <a:noFill/>
          <a:ln w="19050">
            <a:solidFill>
              <a:schemeClr val="tx1"/>
            </a:solidFill>
            <a:miter lim="800000"/>
            <a:headEnd/>
            <a:tailEnd/>
          </a:ln>
        </p:spPr>
      </p:pic>
      <p:pic>
        <p:nvPicPr>
          <p:cNvPr id="13" name="Picture 6" descr="cid:image002.png@01C8DDCD.201413C0"/>
          <p:cNvPicPr>
            <a:picLocks noChangeAspect="1" noChangeArrowheads="1"/>
          </p:cNvPicPr>
          <p:nvPr/>
        </p:nvPicPr>
        <p:blipFill>
          <a:blip r:embed="rId4" r:link="rId5" cstate="print"/>
          <a:srcRect/>
          <a:stretch>
            <a:fillRect/>
          </a:stretch>
        </p:blipFill>
        <p:spPr bwMode="auto">
          <a:xfrm>
            <a:off x="1770210" y="3325333"/>
            <a:ext cx="8008937" cy="108585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 Search Box</a:t>
            </a:r>
          </a:p>
        </p:txBody>
      </p:sp>
      <p:sp>
        <p:nvSpPr>
          <p:cNvPr id="9219" name="Content Placeholder 2"/>
          <p:cNvSpPr>
            <a:spLocks noGrp="1"/>
          </p:cNvSpPr>
          <p:nvPr>
            <p:ph idx="1"/>
          </p:nvPr>
        </p:nvSpPr>
        <p:spPr>
          <a:xfrm>
            <a:off x="507868" y="1412875"/>
            <a:ext cx="11173090" cy="2542234"/>
          </a:xfrm>
        </p:spPr>
        <p:txBody>
          <a:bodyPr/>
          <a:lstStyle/>
          <a:p>
            <a:r>
              <a:rPr lang="en-US" smtClean="0"/>
              <a:t>If  you raised any hand, please sit down</a:t>
            </a:r>
          </a:p>
          <a:p>
            <a:endParaRPr lang="en-US" smtClean="0"/>
          </a:p>
          <a:p>
            <a:r>
              <a:rPr lang="en-US" smtClean="0"/>
              <a:t>Insight</a:t>
            </a:r>
          </a:p>
          <a:p>
            <a:pPr lvl="1">
              <a:buFont typeface="Wingdings" pitchFamily="2" charset="2"/>
              <a:buNone/>
            </a:pPr>
            <a:r>
              <a:rPr lang="en-US" smtClean="0"/>
              <a:t>         Stop debating, it’s easier to get the data</a:t>
            </a:r>
          </a:p>
          <a:p>
            <a:pPr>
              <a:buFont typeface="Wingdings" pitchFamily="2" charset="2"/>
              <a:buNone/>
            </a:pPr>
            <a:endParaRPr lang="en-US" smtClean="0"/>
          </a:p>
        </p:txBody>
      </p:sp>
      <p:sp>
        <p:nvSpPr>
          <p:cNvPr id="9221"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8081FD03-D167-4C67-B371-2B8C60AA3B9F}" type="slidenum">
              <a:rPr lang="en-US" smtClean="0"/>
              <a:pPr>
                <a:defRPr/>
              </a:pPr>
              <a:t>12</a:t>
            </a:fld>
            <a:endParaRPr lang="en-US"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88822" y="1438275"/>
            <a:ext cx="11376237" cy="4487382"/>
          </a:xfrm>
        </p:spPr>
        <p:txBody>
          <a:bodyPr/>
          <a:lstStyle/>
          <a:p>
            <a:r>
              <a:rPr lang="en-US" dirty="0" smtClean="0">
                <a:solidFill>
                  <a:srgbClr val="00FF00"/>
                </a:solidFill>
              </a:rPr>
              <a:t>Controlled Experiments in one slide</a:t>
            </a:r>
          </a:p>
          <a:p>
            <a:r>
              <a:rPr lang="en-US" dirty="0" smtClean="0">
                <a:solidFill>
                  <a:srgbClr val="00FF00"/>
                </a:solidFill>
              </a:rPr>
              <a:t>Examples: you’re the decision maker</a:t>
            </a:r>
          </a:p>
          <a:p>
            <a:r>
              <a:rPr lang="en-US" dirty="0" smtClean="0">
                <a:solidFill>
                  <a:srgbClr val="FFFF00"/>
                </a:solidFill>
              </a:rPr>
              <a:t>Culture, OEC (Overall Evaluation Criterion)</a:t>
            </a:r>
          </a:p>
          <a:p>
            <a:r>
              <a:rPr lang="en-US" dirty="0" smtClean="0"/>
              <a:t>Controlled Experiments: deeper dive</a:t>
            </a:r>
          </a:p>
          <a:p>
            <a:endParaRPr lang="en-US" dirty="0" smtClean="0"/>
          </a:p>
          <a:p>
            <a:r>
              <a:rPr lang="en-US" dirty="0" smtClean="0"/>
              <a:t>Two key messages to remember</a:t>
            </a:r>
          </a:p>
          <a:p>
            <a:pPr lvl="1"/>
            <a:r>
              <a:rPr lang="en-US" dirty="0" smtClean="0">
                <a:solidFill>
                  <a:srgbClr val="00FF00"/>
                </a:solidFill>
              </a:rPr>
              <a:t>It is hard to assess the value of ideas .</a:t>
            </a:r>
            <a:br>
              <a:rPr lang="en-US" dirty="0" smtClean="0">
                <a:solidFill>
                  <a:srgbClr val="00FF00"/>
                </a:solidFill>
              </a:rPr>
            </a:br>
            <a:r>
              <a:rPr lang="en-US" dirty="0" smtClean="0">
                <a:solidFill>
                  <a:srgbClr val="00FF00"/>
                </a:solidFill>
              </a:rPr>
              <a:t>Get the data by experimenting because data trumps intuition</a:t>
            </a:r>
          </a:p>
          <a:p>
            <a:pPr lvl="1"/>
            <a:r>
              <a:rPr lang="en-US" dirty="0" smtClean="0"/>
              <a:t>OEC: Make sure the org agrees </a:t>
            </a:r>
            <a:r>
              <a:rPr lang="en-US" b="1" dirty="0" smtClean="0"/>
              <a:t>what</a:t>
            </a:r>
            <a:r>
              <a:rPr lang="en-US" dirty="0" smtClean="0"/>
              <a:t> you are optimizing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Challenge</a:t>
            </a:r>
            <a:endParaRPr lang="en-US" dirty="0"/>
          </a:p>
        </p:txBody>
      </p:sp>
      <p:sp>
        <p:nvSpPr>
          <p:cNvPr id="3" name="Content Placeholder 2"/>
          <p:cNvSpPr>
            <a:spLocks noGrp="1"/>
          </p:cNvSpPr>
          <p:nvPr>
            <p:ph idx="1"/>
          </p:nvPr>
        </p:nvSpPr>
        <p:spPr>
          <a:xfrm>
            <a:off x="304721" y="2281237"/>
            <a:ext cx="11636520" cy="5379934"/>
          </a:xfrm>
        </p:spPr>
        <p:txBody>
          <a:bodyPr/>
          <a:lstStyle/>
          <a:p>
            <a:r>
              <a:rPr lang="en-US" dirty="0" smtClean="0"/>
              <a:t>Why people/orgs avoid controlled experiments</a:t>
            </a:r>
          </a:p>
          <a:p>
            <a:pPr lvl="1"/>
            <a:r>
              <a:rPr lang="en-US" dirty="0" smtClean="0"/>
              <a:t>Some believe it threatens their job as decision makers</a:t>
            </a:r>
          </a:p>
          <a:p>
            <a:pPr lvl="1"/>
            <a:r>
              <a:rPr lang="en-US" dirty="0" smtClean="0"/>
              <a:t>At Microsoft, program managers select the next set of features to develop. Proposing several alternatives and admitting you don’t know which is best is hard</a:t>
            </a:r>
          </a:p>
          <a:p>
            <a:pPr lvl="1"/>
            <a:r>
              <a:rPr lang="en-US" dirty="0" smtClean="0"/>
              <a:t>Editors and designers get paid to select a great design</a:t>
            </a:r>
          </a:p>
          <a:p>
            <a:pPr lvl="1"/>
            <a:r>
              <a:rPr lang="en-US" dirty="0" smtClean="0"/>
              <a:t>Failures of ideas may hurt image and professional standing.</a:t>
            </a:r>
            <a:br>
              <a:rPr lang="en-US" dirty="0" smtClean="0"/>
            </a:br>
            <a:r>
              <a:rPr lang="en-US" dirty="0" smtClean="0"/>
              <a:t>It’s easier to declare success when the feature launches</a:t>
            </a:r>
          </a:p>
          <a:p>
            <a:pPr lvl="1"/>
            <a:r>
              <a:rPr lang="en-US" dirty="0" smtClean="0"/>
              <a:t>We’ve heard: “we know what to do.  It’s in our DNA,” and</a:t>
            </a:r>
            <a:br>
              <a:rPr lang="en-US" dirty="0" smtClean="0"/>
            </a:br>
            <a:r>
              <a:rPr lang="en-US" dirty="0" smtClean="0"/>
              <a:t>“why don’t we just do the right thing?”</a:t>
            </a:r>
          </a:p>
          <a:p>
            <a:pPr lvl="1"/>
            <a:endParaRPr lang="en-US" dirty="0" smtClean="0"/>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14</a:t>
            </a:fld>
            <a:endParaRPr lang="en-US"/>
          </a:p>
        </p:txBody>
      </p:sp>
      <p:sp>
        <p:nvSpPr>
          <p:cNvPr id="6" name="TextBox 5"/>
          <p:cNvSpPr txBox="1"/>
          <p:nvPr/>
        </p:nvSpPr>
        <p:spPr>
          <a:xfrm>
            <a:off x="4666035" y="1328738"/>
            <a:ext cx="7218069" cy="1200329"/>
          </a:xfrm>
          <a:prstGeom prst="rect">
            <a:avLst/>
          </a:prstGeom>
          <a:noFill/>
        </p:spPr>
        <p:txBody>
          <a:bodyPr wrap="square" rtlCol="0">
            <a:spAutoFit/>
          </a:bodyPr>
          <a:lstStyle/>
          <a:p>
            <a:pPr algn="r"/>
            <a:r>
              <a:rPr lang="en-US" sz="1800" b="1" i="1" dirty="0" smtClean="0"/>
              <a:t>It is difficult to get a man to understand something when his salary depends upon his not understanding it. </a:t>
            </a:r>
            <a:br>
              <a:rPr lang="en-US" sz="1800" b="1" i="1" dirty="0" smtClean="0"/>
            </a:br>
            <a:r>
              <a:rPr lang="en-US" sz="1800" b="1" dirty="0" smtClean="0"/>
              <a:t>-- Upton Sinclair     </a:t>
            </a:r>
            <a:r>
              <a:rPr lang="en-US" sz="1800" b="1" i="1" dirty="0" smtClean="0"/>
              <a:t/>
            </a:r>
            <a:br>
              <a:rPr lang="en-US" sz="1800" b="1" i="1" dirty="0" smtClean="0"/>
            </a:br>
            <a:endParaRPr lang="en-US" sz="1800" b="1" i="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 Culture</a:t>
            </a:r>
            <a:endParaRPr lang="en-US" dirty="0"/>
          </a:p>
        </p:txBody>
      </p:sp>
      <p:sp>
        <p:nvSpPr>
          <p:cNvPr id="3" name="Content Placeholder 2"/>
          <p:cNvSpPr>
            <a:spLocks noGrp="1"/>
          </p:cNvSpPr>
          <p:nvPr>
            <p:ph idx="1"/>
          </p:nvPr>
        </p:nvSpPr>
        <p:spPr>
          <a:xfrm>
            <a:off x="507868" y="1524000"/>
            <a:ext cx="11680957" cy="4518160"/>
          </a:xfrm>
        </p:spPr>
        <p:txBody>
          <a:bodyPr/>
          <a:lstStyle/>
          <a:p>
            <a:r>
              <a:rPr lang="en-US" dirty="0" smtClean="0"/>
              <a:t>Learn from flat/negative results</a:t>
            </a:r>
          </a:p>
          <a:p>
            <a:pPr lvl="1"/>
            <a:r>
              <a:rPr lang="en-US" dirty="0" smtClean="0"/>
              <a:t>Even if an idea failed to improve the OEC, </a:t>
            </a:r>
            <a:br>
              <a:rPr lang="en-US" dirty="0" smtClean="0"/>
            </a:br>
            <a:r>
              <a:rPr lang="en-US" dirty="0" smtClean="0"/>
              <a:t>the org </a:t>
            </a:r>
            <a:r>
              <a:rPr lang="en-US" b="1" dirty="0" smtClean="0"/>
              <a:t>learned</a:t>
            </a:r>
            <a:r>
              <a:rPr lang="en-US" dirty="0" smtClean="0"/>
              <a:t> something.  Failing fast is good</a:t>
            </a:r>
          </a:p>
          <a:p>
            <a:pPr lvl="1"/>
            <a:r>
              <a:rPr lang="en-US" dirty="0" smtClean="0"/>
              <a:t>“</a:t>
            </a:r>
            <a:r>
              <a:rPr lang="en-US" i="1" dirty="0" smtClean="0"/>
              <a:t>If you're not prepared to be wrong, you'll never come up with  anything original</a:t>
            </a:r>
            <a:r>
              <a:rPr lang="en-US" dirty="0" smtClean="0"/>
              <a:t>” – </a:t>
            </a:r>
            <a:r>
              <a:rPr lang="en-US" dirty="0" smtClean="0">
                <a:hlinkClick r:id="rId2"/>
              </a:rPr>
              <a:t>Sir Ken Robinson</a:t>
            </a:r>
            <a:r>
              <a:rPr lang="en-US" dirty="0" smtClean="0"/>
              <a:t> (TED 2006)</a:t>
            </a:r>
          </a:p>
          <a:p>
            <a:pPr lvl="1"/>
            <a:r>
              <a:rPr lang="en-US" dirty="0" smtClean="0"/>
              <a:t>Deploy the positive experiments: only </a:t>
            </a:r>
            <a:r>
              <a:rPr lang="en-US" b="1" dirty="0" smtClean="0"/>
              <a:t>their</a:t>
            </a:r>
            <a:r>
              <a:rPr lang="en-US" dirty="0" smtClean="0"/>
              <a:t> sum really matters</a:t>
            </a:r>
          </a:p>
          <a:p>
            <a:r>
              <a:rPr lang="en-US" dirty="0" smtClean="0"/>
              <a:t>To innovate, experiment often</a:t>
            </a:r>
          </a:p>
          <a:p>
            <a:pPr lvl="1"/>
            <a:r>
              <a:rPr lang="en-US" b="1" i="1" dirty="0" smtClean="0"/>
              <a:t>“To have a great idea, have a lot of them” -- </a:t>
            </a:r>
            <a:r>
              <a:rPr lang="en-US" dirty="0" smtClean="0"/>
              <a:t>Thomas Edison</a:t>
            </a:r>
          </a:p>
          <a:p>
            <a:pPr lvl="1"/>
            <a:r>
              <a:rPr lang="en-US" dirty="0" smtClean="0"/>
              <a:t>If you have to kiss a lot of frogs to find a prince, </a:t>
            </a:r>
            <a:br>
              <a:rPr lang="en-US" dirty="0" smtClean="0"/>
            </a:br>
            <a:r>
              <a:rPr lang="en-US" dirty="0" smtClean="0"/>
              <a:t>find more frogs and kiss them faster and faster</a:t>
            </a:r>
            <a:endParaRPr lang="en-US" b="1" i="1"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It Wrong Quickly</a:t>
            </a:r>
            <a:endParaRPr lang="en-US" dirty="0"/>
          </a:p>
        </p:txBody>
      </p:sp>
      <p:sp>
        <p:nvSpPr>
          <p:cNvPr id="3" name="Content Placeholder 2"/>
          <p:cNvSpPr>
            <a:spLocks noGrp="1"/>
          </p:cNvSpPr>
          <p:nvPr>
            <p:ph idx="1"/>
          </p:nvPr>
        </p:nvSpPr>
        <p:spPr>
          <a:xfrm>
            <a:off x="507868" y="1524000"/>
            <a:ext cx="11376237" cy="4727448"/>
          </a:xfrm>
        </p:spPr>
        <p:txBody>
          <a:bodyPr/>
          <a:lstStyle/>
          <a:p>
            <a:r>
              <a:rPr lang="en-US" dirty="0" smtClean="0"/>
              <a:t>We work on “the plan,” which is</a:t>
            </a:r>
            <a:br>
              <a:rPr lang="en-US" dirty="0" smtClean="0"/>
            </a:br>
            <a:r>
              <a:rPr lang="en-US" dirty="0" smtClean="0"/>
              <a:t>reviewed and approved by execs,</a:t>
            </a:r>
            <a:br>
              <a:rPr lang="en-US" dirty="0" smtClean="0"/>
            </a:br>
            <a:r>
              <a:rPr lang="en-US" dirty="0" smtClean="0"/>
              <a:t>then we execute flawlessly (or do we?)</a:t>
            </a:r>
          </a:p>
          <a:p>
            <a:r>
              <a:rPr lang="en-US" dirty="0" smtClean="0"/>
              <a:t>We’re looking to hit the arrow in the </a:t>
            </a:r>
            <a:br>
              <a:rPr lang="en-US" dirty="0" smtClean="0"/>
            </a:br>
            <a:r>
              <a:rPr lang="en-US" dirty="0" smtClean="0"/>
              <a:t>center—the bulls-eye</a:t>
            </a:r>
            <a:br>
              <a:rPr lang="en-US" dirty="0" smtClean="0"/>
            </a:br>
            <a:endParaRPr lang="en-US" dirty="0" smtClean="0"/>
          </a:p>
          <a:p>
            <a:r>
              <a:rPr lang="en-US" dirty="0" smtClean="0"/>
              <a:t>But what if we the game is to score the most points, i.e., the sum of arrow scores.</a:t>
            </a:r>
          </a:p>
          <a:p>
            <a:r>
              <a:rPr lang="en-US" dirty="0" smtClean="0"/>
              <a:t>Shooting three arrows may be much</a:t>
            </a:r>
            <a:br>
              <a:rPr lang="en-US" dirty="0" smtClean="0"/>
            </a:br>
            <a:r>
              <a:rPr lang="en-US" dirty="0" smtClean="0"/>
              <a:t>more effective</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16</a:t>
            </a:fld>
            <a:endParaRPr lang="en-US"/>
          </a:p>
        </p:txBody>
      </p:sp>
      <p:pic>
        <p:nvPicPr>
          <p:cNvPr id="6" name="Picture 5" descr="doItWrongQuickly.jpg"/>
          <p:cNvPicPr>
            <a:picLocks noChangeAspect="1"/>
          </p:cNvPicPr>
          <p:nvPr/>
        </p:nvPicPr>
        <p:blipFill>
          <a:blip r:embed="rId2" cstate="print"/>
          <a:stretch>
            <a:fillRect/>
          </a:stretch>
        </p:blipFill>
        <p:spPr>
          <a:xfrm>
            <a:off x="10086109" y="471490"/>
            <a:ext cx="1702770" cy="1928811"/>
          </a:xfrm>
          <a:prstGeom prst="rect">
            <a:avLst/>
          </a:prstGeom>
        </p:spPr>
      </p:pic>
      <p:pic>
        <p:nvPicPr>
          <p:cNvPr id="1026" name="Picture 2"/>
          <p:cNvPicPr>
            <a:picLocks noChangeAspect="1" noChangeArrowheads="1"/>
          </p:cNvPicPr>
          <p:nvPr/>
        </p:nvPicPr>
        <p:blipFill>
          <a:blip r:embed="rId3" cstate="print"/>
          <a:srcRect l="57321" t="11036"/>
          <a:stretch>
            <a:fillRect/>
          </a:stretch>
        </p:blipFill>
        <p:spPr bwMode="auto">
          <a:xfrm>
            <a:off x="9892145" y="2935185"/>
            <a:ext cx="2011004" cy="110217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t="5518" r="53738" b="5518"/>
          <a:stretch>
            <a:fillRect/>
          </a:stretch>
        </p:blipFill>
        <p:spPr bwMode="auto">
          <a:xfrm>
            <a:off x="9947564" y="4914338"/>
            <a:ext cx="2241261" cy="120212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It Wrong Quickly (2)</a:t>
            </a:r>
            <a:endParaRPr lang="en-US" dirty="0"/>
          </a:p>
        </p:txBody>
      </p:sp>
      <p:sp>
        <p:nvSpPr>
          <p:cNvPr id="3" name="Content Placeholder 2"/>
          <p:cNvSpPr>
            <a:spLocks noGrp="1"/>
          </p:cNvSpPr>
          <p:nvPr>
            <p:ph idx="1"/>
          </p:nvPr>
        </p:nvSpPr>
        <p:spPr>
          <a:xfrm>
            <a:off x="260282" y="1566862"/>
            <a:ext cx="11680957" cy="4038029"/>
          </a:xfrm>
        </p:spPr>
        <p:txBody>
          <a:bodyPr/>
          <a:lstStyle/>
          <a:p>
            <a:r>
              <a:rPr lang="en-US" dirty="0" smtClean="0"/>
              <a:t>Netflix considers 90% of what they try to be wrong (p. 240).  </a:t>
            </a:r>
          </a:p>
          <a:p>
            <a:r>
              <a:rPr lang="en-US" dirty="0" smtClean="0"/>
              <a:t>What customers </a:t>
            </a:r>
            <a:r>
              <a:rPr lang="en-US" i="1" dirty="0" smtClean="0"/>
              <a:t>do</a:t>
            </a:r>
            <a:r>
              <a:rPr lang="en-US" dirty="0" smtClean="0"/>
              <a:t> is just as important as what they </a:t>
            </a:r>
            <a:r>
              <a:rPr lang="en-US" i="1" dirty="0" smtClean="0"/>
              <a:t>say.</a:t>
            </a:r>
            <a:br>
              <a:rPr lang="en-US" i="1" dirty="0" smtClean="0"/>
            </a:br>
            <a:r>
              <a:rPr lang="en-US" dirty="0" smtClean="0"/>
              <a:t>Measuring the “do” is easier and friendlier than surveying them all the time]</a:t>
            </a:r>
          </a:p>
          <a:p>
            <a:r>
              <a:rPr lang="en-US" dirty="0" smtClean="0"/>
              <a:t>Try the game at </a:t>
            </a:r>
            <a:r>
              <a:rPr lang="en-US" sz="1600" dirty="0" smtClean="0">
                <a:hlinkClick r:id="rId2"/>
              </a:rPr>
              <a:t>http://www.redbooks.ibm.com/ibmpress/ibmpressgame/DIWQ_game.html</a:t>
            </a:r>
            <a:r>
              <a:rPr lang="en-US" sz="1600" dirty="0" smtClean="0"/>
              <a:t> </a:t>
            </a:r>
            <a:endParaRPr lang="en-US" dirty="0" smtClean="0"/>
          </a:p>
          <a:p>
            <a:pPr>
              <a:buNone/>
            </a:pPr>
            <a:endParaRPr lang="en-US" dirty="0" smtClean="0"/>
          </a:p>
          <a:p>
            <a:endParaRPr lang="en-US" i="1" dirty="0" smtClean="0"/>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13" y="300038"/>
            <a:ext cx="10455727" cy="1495794"/>
          </a:xfrm>
        </p:spPr>
        <p:txBody>
          <a:bodyPr/>
          <a:lstStyle/>
          <a:p>
            <a:r>
              <a:rPr lang="en-US" sz="5400" dirty="0" smtClean="0"/>
              <a:t>Enlightened Experimentation: The New Imperative for Innovation</a:t>
            </a:r>
            <a:endParaRPr lang="en-US" sz="5400" dirty="0"/>
          </a:p>
        </p:txBody>
      </p:sp>
      <p:sp>
        <p:nvSpPr>
          <p:cNvPr id="3" name="Content Placeholder 2"/>
          <p:cNvSpPr>
            <a:spLocks noGrp="1"/>
          </p:cNvSpPr>
          <p:nvPr>
            <p:ph idx="1"/>
          </p:nvPr>
        </p:nvSpPr>
        <p:spPr>
          <a:xfrm>
            <a:off x="387098" y="2241352"/>
            <a:ext cx="11376237" cy="4284250"/>
          </a:xfrm>
        </p:spPr>
        <p:txBody>
          <a:bodyPr/>
          <a:lstStyle/>
          <a:p>
            <a:r>
              <a:rPr lang="en-US" dirty="0" smtClean="0"/>
              <a:t>HBR article by Stefan </a:t>
            </a:r>
            <a:r>
              <a:rPr lang="en-US" dirty="0" err="1" smtClean="0"/>
              <a:t>Thomke</a:t>
            </a:r>
            <a:r>
              <a:rPr lang="en-US" dirty="0" smtClean="0"/>
              <a:t> (Feb, 2001)</a:t>
            </a:r>
            <a:endParaRPr lang="en-US" sz="2400" dirty="0" smtClean="0"/>
          </a:p>
          <a:p>
            <a:r>
              <a:rPr lang="en-US" dirty="0" smtClean="0"/>
              <a:t>Experimentation lies at the heart of every company's ability to innovate</a:t>
            </a:r>
          </a:p>
          <a:p>
            <a:r>
              <a:rPr lang="en-US" dirty="0" smtClean="0"/>
              <a:t>In the past, testing was relatively expensive, so companies had to be parsimonious with the number of experimental iterations</a:t>
            </a:r>
          </a:p>
          <a:p>
            <a:r>
              <a:rPr lang="en-US" dirty="0" smtClean="0"/>
              <a:t>The electric light bulb, required more than 1,000 complex experiments with filament materials and shapes, electromechanical  regulators, and vacuum technologies</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747897"/>
          </a:xfrm>
        </p:spPr>
        <p:txBody>
          <a:bodyPr/>
          <a:lstStyle/>
          <a:p>
            <a:r>
              <a:rPr lang="en-US" sz="5400" dirty="0" smtClean="0"/>
              <a:t>Enlightened Experimentation (2)</a:t>
            </a:r>
            <a:endParaRPr lang="en-US" sz="5400" dirty="0"/>
          </a:p>
        </p:txBody>
      </p:sp>
      <p:sp>
        <p:nvSpPr>
          <p:cNvPr id="3" name="Content Placeholder 2"/>
          <p:cNvSpPr>
            <a:spLocks noGrp="1"/>
          </p:cNvSpPr>
          <p:nvPr>
            <p:ph idx="1"/>
          </p:nvPr>
        </p:nvSpPr>
        <p:spPr>
          <a:xfrm>
            <a:off x="507868" y="1524000"/>
            <a:ext cx="11376237" cy="4973669"/>
          </a:xfrm>
        </p:spPr>
        <p:txBody>
          <a:bodyPr/>
          <a:lstStyle/>
          <a:p>
            <a:r>
              <a:rPr lang="en-US" dirty="0" smtClean="0"/>
              <a:t>Essentials for enlightened experimentation</a:t>
            </a:r>
          </a:p>
          <a:p>
            <a:pPr marL="914400" lvl="1" indent="-514350">
              <a:buFont typeface="+mj-lt"/>
              <a:buAutoNum type="arabicPeriod"/>
            </a:pPr>
            <a:r>
              <a:rPr lang="en-US" dirty="0" smtClean="0"/>
              <a:t>Organize for rapid experimentation</a:t>
            </a:r>
          </a:p>
          <a:p>
            <a:pPr marL="1314450" lvl="2" indent="-514350">
              <a:buFont typeface="+mj-lt"/>
              <a:buAutoNum type="alphaLcParenR"/>
            </a:pPr>
            <a:r>
              <a:rPr lang="en-US" dirty="0" smtClean="0"/>
              <a:t>Encourage rapid experimentation</a:t>
            </a:r>
          </a:p>
          <a:p>
            <a:pPr marL="1314450" lvl="2" indent="-514350">
              <a:buFont typeface="+mj-lt"/>
              <a:buAutoNum type="alphaLcParenR"/>
            </a:pPr>
            <a:r>
              <a:rPr lang="en-US" dirty="0" smtClean="0"/>
              <a:t>Use small development groups with key people to iterate rapidly</a:t>
            </a:r>
          </a:p>
          <a:p>
            <a:pPr marL="1314450" lvl="2" indent="-514350">
              <a:buFont typeface="+mj-lt"/>
              <a:buAutoNum type="alphaLcParenR"/>
            </a:pPr>
            <a:r>
              <a:rPr lang="en-US" dirty="0" smtClean="0"/>
              <a:t>Perform experiments in parallel</a:t>
            </a:r>
          </a:p>
          <a:p>
            <a:pPr marL="914400" lvl="1" indent="-514350">
              <a:buFont typeface="+mj-lt"/>
              <a:buAutoNum type="arabicPeriod"/>
            </a:pPr>
            <a:r>
              <a:rPr lang="en-US" dirty="0" smtClean="0"/>
              <a:t>Fail early and often, but avoid mistakes</a:t>
            </a:r>
          </a:p>
          <a:p>
            <a:pPr marL="1314450" lvl="2" indent="-514350">
              <a:buFont typeface="+mj-lt"/>
              <a:buAutoNum type="alphaLcParenR"/>
            </a:pPr>
            <a:r>
              <a:rPr lang="en-US" dirty="0" smtClean="0"/>
              <a:t>Embrace failure to advance knowledge</a:t>
            </a:r>
          </a:p>
          <a:p>
            <a:pPr marL="1314450" lvl="2" indent="-514350">
              <a:buFont typeface="+mj-lt"/>
              <a:buAutoNum type="alphaLcParenR"/>
            </a:pPr>
            <a:r>
              <a:rPr lang="en-US" dirty="0" smtClean="0"/>
              <a:t>Failure can expose important gaps in knowledge</a:t>
            </a:r>
          </a:p>
          <a:p>
            <a:pPr marL="1314450" lvl="2" indent="-514350">
              <a:buFont typeface="+mj-lt"/>
              <a:buAutoNum type="alphaLcParenR"/>
            </a:pPr>
            <a:r>
              <a:rPr lang="en-US" dirty="0" smtClean="0"/>
              <a:t>Don't forget the basics: well designed tests with clear objectives</a:t>
            </a:r>
          </a:p>
          <a:p>
            <a:pPr marL="1314450" lvl="2" indent="-514350">
              <a:buFont typeface="+mj-lt"/>
              <a:buAutoNum type="alphaLcParenR"/>
            </a:pPr>
            <a:r>
              <a:rPr lang="en-US" dirty="0" smtClean="0"/>
              <a:t>IDEO's “fail often to succeed sooner”</a:t>
            </a:r>
          </a:p>
          <a:p>
            <a:pPr marL="1314450" lvl="2" indent="-514350">
              <a:buFont typeface="+mj-lt"/>
              <a:buAutoNum type="alphaLcParenR"/>
            </a:pPr>
            <a:r>
              <a:rPr lang="en-US" dirty="0" smtClean="0"/>
              <a:t>Don't develop expensive sleek prototypes, as you become committed to them before you know if they work. </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19</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11477810" y="0"/>
            <a:ext cx="711015" cy="304800"/>
          </a:xfrm>
          <a:prstGeom prst="rect">
            <a:avLst/>
          </a:prstGeom>
        </p:spPr>
        <p:txBody>
          <a:bodyPr/>
          <a:lstStyle/>
          <a:p>
            <a:fld id="{8C4DCAB9-E535-45A5-B8C1-078A129A343B}" type="slidenum">
              <a:rPr lang="en-US"/>
              <a:pPr/>
              <a:t>2</a:t>
            </a:fld>
            <a:endParaRPr lang="en-US" dirty="0"/>
          </a:p>
        </p:txBody>
      </p:sp>
      <p:sp>
        <p:nvSpPr>
          <p:cNvPr id="273410" name="Rectangle 2"/>
          <p:cNvSpPr>
            <a:spLocks noGrp="1" noChangeArrowheads="1"/>
          </p:cNvSpPr>
          <p:nvPr>
            <p:ph type="title"/>
          </p:nvPr>
        </p:nvSpPr>
        <p:spPr/>
        <p:txBody>
          <a:bodyPr/>
          <a:lstStyle/>
          <a:p>
            <a:r>
              <a:rPr lang="en-US" dirty="0" smtClean="0"/>
              <a:t>Amazon </a:t>
            </a:r>
            <a:r>
              <a:rPr lang="en-US" dirty="0"/>
              <a:t>Shopping Cart </a:t>
            </a:r>
            <a:r>
              <a:rPr lang="en-US" dirty="0" err="1"/>
              <a:t>Recs</a:t>
            </a:r>
            <a:endParaRPr lang="en-US" dirty="0"/>
          </a:p>
        </p:txBody>
      </p:sp>
      <p:sp>
        <p:nvSpPr>
          <p:cNvPr id="273411" name="Rectangle 3"/>
          <p:cNvSpPr>
            <a:spLocks noGrp="1" noChangeArrowheads="1"/>
          </p:cNvSpPr>
          <p:nvPr>
            <p:ph type="body" idx="1"/>
          </p:nvPr>
        </p:nvSpPr>
        <p:spPr>
          <a:xfrm>
            <a:off x="507868" y="1384300"/>
            <a:ext cx="11680957" cy="4940300"/>
          </a:xfrm>
        </p:spPr>
        <p:txBody>
          <a:bodyPr/>
          <a:lstStyle/>
          <a:p>
            <a:r>
              <a:rPr lang="en-US" dirty="0"/>
              <a:t>Add an item to your shopping cart at a website</a:t>
            </a:r>
          </a:p>
          <a:p>
            <a:pPr lvl="1"/>
            <a:r>
              <a:rPr lang="en-US" dirty="0"/>
              <a:t>Most sites show the cart</a:t>
            </a:r>
          </a:p>
          <a:p>
            <a:r>
              <a:rPr lang="en-US" dirty="0"/>
              <a:t>At Amazon, Greg Linden had the idea of showing recommendations based on cart items</a:t>
            </a:r>
          </a:p>
          <a:p>
            <a:r>
              <a:rPr lang="en-US" dirty="0"/>
              <a:t>Evaluation</a:t>
            </a:r>
          </a:p>
          <a:p>
            <a:pPr lvl="1"/>
            <a:r>
              <a:rPr lang="en-US" dirty="0"/>
              <a:t>Pro: cross-sell more items (increase average basket size)</a:t>
            </a:r>
          </a:p>
          <a:p>
            <a:pPr lvl="1"/>
            <a:r>
              <a:rPr lang="en-US" dirty="0"/>
              <a:t>Con: distract people from checking out (reduce conversion</a:t>
            </a:r>
            <a:r>
              <a:rPr lang="en-US" dirty="0" smtClean="0"/>
              <a:t>)</a:t>
            </a:r>
          </a:p>
          <a:p>
            <a:r>
              <a:rPr lang="en-US" dirty="0" smtClean="0"/>
              <a:t>HiPPO (Highest Paid Person’s Opinion) was: stop the project</a:t>
            </a:r>
          </a:p>
          <a:p>
            <a:r>
              <a:rPr lang="en-US" dirty="0" smtClean="0"/>
              <a:t>Simple experiment was run, </a:t>
            </a:r>
            <a:br>
              <a:rPr lang="en-US" dirty="0" smtClean="0"/>
            </a:br>
            <a:r>
              <a:rPr lang="en-US" dirty="0" smtClean="0"/>
              <a:t>wildly successful</a:t>
            </a:r>
          </a:p>
        </p:txBody>
      </p:sp>
      <p:sp>
        <p:nvSpPr>
          <p:cNvPr id="273412" name="Text Box 4"/>
          <p:cNvSpPr txBox="1">
            <a:spLocks noChangeArrowheads="1"/>
          </p:cNvSpPr>
          <p:nvPr/>
        </p:nvSpPr>
        <p:spPr bwMode="auto">
          <a:xfrm>
            <a:off x="0" y="6521450"/>
            <a:ext cx="11325450" cy="274638"/>
          </a:xfrm>
          <a:prstGeom prst="rect">
            <a:avLst/>
          </a:prstGeom>
          <a:noFill/>
          <a:ln w="19050" algn="ctr">
            <a:noFill/>
            <a:miter lim="800000"/>
            <a:headEnd/>
            <a:tailEnd/>
          </a:ln>
          <a:effectLst/>
        </p:spPr>
        <p:txBody>
          <a:bodyPr>
            <a:spAutoFit/>
          </a:bodyPr>
          <a:lstStyle/>
          <a:p>
            <a:pPr algn="l">
              <a:spcBef>
                <a:spcPct val="50000"/>
              </a:spcBef>
            </a:pPr>
            <a:r>
              <a:rPr lang="en-US" sz="1200"/>
              <a:t>From Greg Linden’s Blog: </a:t>
            </a:r>
            <a:r>
              <a:rPr lang="en-US" sz="1200">
                <a:hlinkClick r:id="rId3"/>
              </a:rPr>
              <a:t>http://glinden.blogspot.com/2006/04/early-amazon-shopping-cart.html</a:t>
            </a:r>
            <a:r>
              <a:rPr lang="en-US" sz="1200"/>
              <a:t> </a:t>
            </a:r>
          </a:p>
        </p:txBody>
      </p:sp>
      <p:pic>
        <p:nvPicPr>
          <p:cNvPr id="9" name="Picture 8" descr="hippo.png"/>
          <p:cNvPicPr>
            <a:picLocks noChangeAspect="1"/>
          </p:cNvPicPr>
          <p:nvPr/>
        </p:nvPicPr>
        <p:blipFill>
          <a:blip r:embed="rId4" cstate="print"/>
          <a:stretch>
            <a:fillRect/>
          </a:stretch>
        </p:blipFill>
        <p:spPr>
          <a:xfrm>
            <a:off x="10179012" y="5020227"/>
            <a:ext cx="1814513" cy="1685925"/>
          </a:xfrm>
          <a:prstGeom prst="rect">
            <a:avLst/>
          </a:prstGeom>
        </p:spPr>
      </p:pic>
      <p:pic>
        <p:nvPicPr>
          <p:cNvPr id="10" name="Picture 1"/>
          <p:cNvPicPr>
            <a:picLocks noChangeAspect="1" noChangeArrowheads="1"/>
          </p:cNvPicPr>
          <p:nvPr/>
        </p:nvPicPr>
        <p:blipFill>
          <a:blip r:embed="rId5" cstate="print"/>
          <a:srcRect/>
          <a:stretch>
            <a:fillRect/>
          </a:stretch>
        </p:blipFill>
        <p:spPr bwMode="auto">
          <a:xfrm>
            <a:off x="9900684" y="1495868"/>
            <a:ext cx="1752600" cy="571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1">
                                            <p:txEl>
                                              <p:pRg st="2" end="2"/>
                                            </p:txEl>
                                          </p:spTgt>
                                        </p:tgtEl>
                                        <p:attrNameLst>
                                          <p:attrName>style.visibility</p:attrName>
                                        </p:attrNameLst>
                                      </p:cBhvr>
                                      <p:to>
                                        <p:strVal val="visible"/>
                                      </p:to>
                                    </p:set>
                                    <p:animEffect transition="in" filter="fade">
                                      <p:cBhvr>
                                        <p:cTn id="7" dur="2000"/>
                                        <p:tgtEl>
                                          <p:spTgt spid="273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1">
                                            <p:txEl>
                                              <p:pRg st="3" end="3"/>
                                            </p:txEl>
                                          </p:spTgt>
                                        </p:tgtEl>
                                        <p:attrNameLst>
                                          <p:attrName>style.visibility</p:attrName>
                                        </p:attrNameLst>
                                      </p:cBhvr>
                                      <p:to>
                                        <p:strVal val="visible"/>
                                      </p:to>
                                    </p:set>
                                    <p:animEffect transition="in" filter="fade">
                                      <p:cBhvr>
                                        <p:cTn id="12" dur="2000"/>
                                        <p:tgtEl>
                                          <p:spTgt spid="273411">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3411">
                                            <p:txEl>
                                              <p:pRg st="4" end="4"/>
                                            </p:txEl>
                                          </p:spTgt>
                                        </p:tgtEl>
                                        <p:attrNameLst>
                                          <p:attrName>style.visibility</p:attrName>
                                        </p:attrNameLst>
                                      </p:cBhvr>
                                      <p:to>
                                        <p:strVal val="visible"/>
                                      </p:to>
                                    </p:set>
                                    <p:animEffect transition="in" filter="fade">
                                      <p:cBhvr>
                                        <p:cTn id="15" dur="2000"/>
                                        <p:tgtEl>
                                          <p:spTgt spid="273411">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3411">
                                            <p:txEl>
                                              <p:pRg st="5" end="5"/>
                                            </p:txEl>
                                          </p:spTgt>
                                        </p:tgtEl>
                                        <p:attrNameLst>
                                          <p:attrName>style.visibility</p:attrName>
                                        </p:attrNameLst>
                                      </p:cBhvr>
                                      <p:to>
                                        <p:strVal val="visible"/>
                                      </p:to>
                                    </p:set>
                                    <p:animEffect transition="in" filter="fade">
                                      <p:cBhvr>
                                        <p:cTn id="18" dur="2000"/>
                                        <p:tgtEl>
                                          <p:spTgt spid="27341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3411">
                                            <p:txEl>
                                              <p:pRg st="6" end="6"/>
                                            </p:txEl>
                                          </p:spTgt>
                                        </p:tgtEl>
                                        <p:attrNameLst>
                                          <p:attrName>style.visibility</p:attrName>
                                        </p:attrNameLst>
                                      </p:cBhvr>
                                      <p:to>
                                        <p:strVal val="visible"/>
                                      </p:to>
                                    </p:set>
                                    <p:animEffect transition="in" filter="fade">
                                      <p:cBhvr>
                                        <p:cTn id="23" dur="2000"/>
                                        <p:tgtEl>
                                          <p:spTgt spid="27341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3411">
                                            <p:txEl>
                                              <p:pRg st="7" end="7"/>
                                            </p:txEl>
                                          </p:spTgt>
                                        </p:tgtEl>
                                        <p:attrNameLst>
                                          <p:attrName>style.visibility</p:attrName>
                                        </p:attrNameLst>
                                      </p:cBhvr>
                                      <p:to>
                                        <p:strVal val="visible"/>
                                      </p:to>
                                    </p:set>
                                    <p:animEffect transition="in" filter="fade">
                                      <p:cBhvr>
                                        <p:cTn id="28" dur="2000"/>
                                        <p:tgtEl>
                                          <p:spTgt spid="27341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smtClean="0"/>
              <a:t>Enlightened Experimentation (3)</a:t>
            </a:r>
            <a:endParaRPr lang="en-US" dirty="0"/>
          </a:p>
        </p:txBody>
      </p:sp>
      <p:sp>
        <p:nvSpPr>
          <p:cNvPr id="3" name="Content Placeholder 2"/>
          <p:cNvSpPr>
            <a:spLocks noGrp="1"/>
          </p:cNvSpPr>
          <p:nvPr>
            <p:ph idx="1"/>
          </p:nvPr>
        </p:nvSpPr>
        <p:spPr>
          <a:xfrm>
            <a:off x="507868" y="1524000"/>
            <a:ext cx="11680957" cy="3274743"/>
          </a:xfrm>
        </p:spPr>
        <p:txBody>
          <a:bodyPr/>
          <a:lstStyle/>
          <a:p>
            <a:r>
              <a:rPr lang="en-US" dirty="0" smtClean="0"/>
              <a:t>Essentials (CONT)</a:t>
            </a:r>
          </a:p>
          <a:p>
            <a:pPr marL="914400" lvl="1" indent="-514350">
              <a:buFont typeface="+mj-lt"/>
              <a:buAutoNum type="arabicPeriod" startAt="3"/>
            </a:pPr>
            <a:r>
              <a:rPr lang="en-US" dirty="0" smtClean="0"/>
              <a:t>Anticipate and exploit early information</a:t>
            </a:r>
          </a:p>
          <a:p>
            <a:pPr marL="1314450" lvl="2" indent="-514350">
              <a:buFont typeface="+mj-lt"/>
              <a:buAutoNum type="alphaLcParenR"/>
            </a:pPr>
            <a:r>
              <a:rPr lang="en-US" dirty="0" smtClean="0"/>
              <a:t>Front-load to identify problems and provide guidance when it's cheap</a:t>
            </a:r>
          </a:p>
          <a:p>
            <a:pPr marL="1314450" lvl="2" indent="-514350">
              <a:buFont typeface="+mj-lt"/>
              <a:buAutoNum type="alphaLcParenR"/>
            </a:pPr>
            <a:r>
              <a:rPr lang="en-US" dirty="0" smtClean="0"/>
              <a:t>Acknowledge trade-off between cost and fidelity. </a:t>
            </a:r>
            <a:br>
              <a:rPr lang="en-US" dirty="0" smtClean="0"/>
            </a:br>
            <a:r>
              <a:rPr lang="en-US" dirty="0" smtClean="0"/>
              <a:t>Low-fidelity experiments (costing less) are suited in early exploratory stages</a:t>
            </a:r>
          </a:p>
          <a:p>
            <a:pPr marL="914400" lvl="1" indent="-514350">
              <a:buFont typeface="+mj-lt"/>
              <a:buAutoNum type="arabicPeriod" startAt="3"/>
            </a:pPr>
            <a:r>
              <a:rPr lang="en-US" dirty="0" smtClean="0"/>
              <a:t>Combine new and traditional technologies</a:t>
            </a:r>
          </a:p>
          <a:p>
            <a:pPr marL="1314450" lvl="2" indent="-514350">
              <a:buFont typeface="+mj-lt"/>
              <a:buAutoNum type="alphaLcPeriod"/>
            </a:pPr>
            <a:r>
              <a:rPr lang="en-US" dirty="0" smtClean="0"/>
              <a:t>Today's new technology might eventually replace its traditional counterpart, but it could then be challenged by tomorrow's new technology</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20</a:t>
            </a:fld>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 are Not Mistakes</a:t>
            </a:r>
            <a:endParaRPr lang="en-US" dirty="0"/>
          </a:p>
        </p:txBody>
      </p:sp>
      <p:sp>
        <p:nvSpPr>
          <p:cNvPr id="3" name="Content Placeholder 2"/>
          <p:cNvSpPr>
            <a:spLocks noGrp="1"/>
          </p:cNvSpPr>
          <p:nvPr>
            <p:ph idx="1"/>
          </p:nvPr>
        </p:nvSpPr>
        <p:spPr>
          <a:xfrm>
            <a:off x="507868" y="1412875"/>
            <a:ext cx="11173090" cy="4284250"/>
          </a:xfrm>
        </p:spPr>
        <p:txBody>
          <a:bodyPr/>
          <a:lstStyle/>
          <a:p>
            <a:r>
              <a:rPr lang="en-US" dirty="0" smtClean="0"/>
              <a:t>Article by </a:t>
            </a:r>
            <a:r>
              <a:rPr lang="en-US" dirty="0" err="1" smtClean="0"/>
              <a:t>Thomke</a:t>
            </a:r>
            <a:r>
              <a:rPr lang="en-US" dirty="0" smtClean="0"/>
              <a:t>, May 2006</a:t>
            </a:r>
          </a:p>
          <a:p>
            <a:r>
              <a:rPr lang="en-US" dirty="0" smtClean="0"/>
              <a:t>Mistakes refer to the wrong actions that result from poor judgments or inattention; they should be avoided because they produce little new or useful information.</a:t>
            </a:r>
          </a:p>
          <a:p>
            <a:r>
              <a:rPr lang="en-US" dirty="0" smtClean="0"/>
              <a:t> A poorly planned or badly conducted experiment that results in ambiguous data, forcing researchers to repeat the experiment, is a mistake.</a:t>
            </a:r>
          </a:p>
          <a:p>
            <a:r>
              <a:rPr lang="en-US" dirty="0" smtClean="0"/>
              <a:t>Another common mistake is repeating a prior failure or learning nothing from the experience</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21</a:t>
            </a:fld>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 are Not Mistakes (2)</a:t>
            </a:r>
            <a:endParaRPr lang="en-US" dirty="0"/>
          </a:p>
        </p:txBody>
      </p:sp>
      <p:sp>
        <p:nvSpPr>
          <p:cNvPr id="3" name="Content Placeholder 2"/>
          <p:cNvSpPr>
            <a:spLocks noGrp="1"/>
          </p:cNvSpPr>
          <p:nvPr>
            <p:ph idx="1"/>
          </p:nvPr>
        </p:nvSpPr>
        <p:spPr>
          <a:xfrm>
            <a:off x="507868" y="1412875"/>
            <a:ext cx="11173090" cy="4856714"/>
          </a:xfrm>
        </p:spPr>
        <p:txBody>
          <a:bodyPr/>
          <a:lstStyle/>
          <a:p>
            <a:pPr>
              <a:buNone/>
            </a:pPr>
            <a:r>
              <a:rPr lang="en-US" sz="3600" dirty="0" smtClean="0"/>
              <a:t>Story about Tom Watson Sr., IBM's founder </a:t>
            </a:r>
          </a:p>
          <a:p>
            <a:r>
              <a:rPr lang="en-US" sz="2800" dirty="0" smtClean="0"/>
              <a:t>A promising young executive involved in a risky new venture, managed to lose more than $10 million while trying to make the venture work</a:t>
            </a:r>
          </a:p>
          <a:p>
            <a:r>
              <a:rPr lang="en-US" sz="2800" dirty="0" smtClean="0"/>
              <a:t>When the nervous man was called into Watson's office, he offered to accept the logical consequence of losing the company such a large amount of money: "I guess you want my resignation, Mr. Watson.“</a:t>
            </a:r>
          </a:p>
          <a:p>
            <a:r>
              <a:rPr lang="en-US" sz="2800" dirty="0" smtClean="0"/>
              <a:t>Much to his surprise, Watson countered: 'You can't be serious! We've just spent 10 million [dollars] educating you."</a:t>
            </a:r>
          </a:p>
          <a:p>
            <a:endParaRPr lang="en-US" sz="36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Hard to Assess the Value of Ideas:</a:t>
            </a:r>
            <a:br>
              <a:rPr lang="en-US" sz="4400" dirty="0" smtClean="0"/>
            </a:br>
            <a:r>
              <a:rPr lang="en-US" sz="4400" dirty="0" smtClean="0"/>
              <a:t>Data Trumps Intuition</a:t>
            </a:r>
            <a:endParaRPr lang="en-US" sz="4400" dirty="0"/>
          </a:p>
        </p:txBody>
      </p:sp>
      <p:sp>
        <p:nvSpPr>
          <p:cNvPr id="3" name="Content Placeholder 2"/>
          <p:cNvSpPr>
            <a:spLocks noGrp="1"/>
          </p:cNvSpPr>
          <p:nvPr>
            <p:ph idx="1"/>
          </p:nvPr>
        </p:nvSpPr>
        <p:spPr>
          <a:xfrm>
            <a:off x="241238" y="1707761"/>
            <a:ext cx="11947587" cy="4555093"/>
          </a:xfrm>
        </p:spPr>
        <p:txBody>
          <a:bodyPr/>
          <a:lstStyle/>
          <a:p>
            <a:r>
              <a:rPr lang="en-US" dirty="0" smtClean="0"/>
              <a:t>It is humbling to see how often we are wrong</a:t>
            </a:r>
          </a:p>
          <a:p>
            <a:pPr lvl="1"/>
            <a:r>
              <a:rPr lang="en-US" dirty="0" smtClean="0"/>
              <a:t>Experts are often wrong in many domains</a:t>
            </a:r>
          </a:p>
          <a:p>
            <a:pPr lvl="1"/>
            <a:r>
              <a:rPr lang="en-US" dirty="0" smtClean="0"/>
              <a:t>Doctors did </a:t>
            </a:r>
            <a:r>
              <a:rPr lang="en-US" dirty="0" smtClean="0">
                <a:hlinkClick r:id="rId3"/>
              </a:rPr>
              <a:t>bloodletting</a:t>
            </a:r>
            <a:r>
              <a:rPr lang="en-US" dirty="0" smtClean="0"/>
              <a:t> for centuries until the 1836 when Pierre Louis ran a controlled experiment (randomized clinical trial)</a:t>
            </a:r>
          </a:p>
          <a:p>
            <a:r>
              <a:rPr lang="en-US" dirty="0" smtClean="0"/>
              <a:t>At Amazon, more than half of the experiments failed to show improvement</a:t>
            </a:r>
          </a:p>
          <a:p>
            <a:r>
              <a:rPr lang="en-US" dirty="0" err="1" smtClean="0"/>
              <a:t>QualPro</a:t>
            </a:r>
            <a:r>
              <a:rPr lang="en-US" dirty="0" smtClean="0"/>
              <a:t> tested 150,000 ideas over 22 years</a:t>
            </a:r>
          </a:p>
          <a:p>
            <a:pPr lvl="1"/>
            <a:r>
              <a:rPr lang="en-US" dirty="0" smtClean="0"/>
              <a:t>75 percent of important business decisions and</a:t>
            </a:r>
            <a:br>
              <a:rPr lang="en-US" dirty="0" smtClean="0"/>
            </a:br>
            <a:r>
              <a:rPr lang="en-US" dirty="0" smtClean="0"/>
              <a:t>business improvement ideas either have no impact on</a:t>
            </a:r>
            <a:br>
              <a:rPr lang="en-US" dirty="0" smtClean="0"/>
            </a:br>
            <a:r>
              <a:rPr lang="en-US" dirty="0" smtClean="0"/>
              <a:t>performance or actually hurt performance…</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23</a:t>
            </a:fld>
            <a:endParaRPr lang="en-US"/>
          </a:p>
        </p:txBody>
      </p:sp>
      <p:pic>
        <p:nvPicPr>
          <p:cNvPr id="8" name="Picture 2"/>
          <p:cNvPicPr>
            <a:picLocks noChangeAspect="1" noChangeArrowheads="1"/>
          </p:cNvPicPr>
          <p:nvPr/>
        </p:nvPicPr>
        <p:blipFill>
          <a:blip r:embed="rId4" cstate="print"/>
          <a:srcRect/>
          <a:stretch>
            <a:fillRect/>
          </a:stretch>
        </p:blipFill>
        <p:spPr bwMode="auto">
          <a:xfrm>
            <a:off x="10453697" y="4244195"/>
            <a:ext cx="1735128" cy="261380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Microsoft’s Batting Average</a:t>
            </a:r>
            <a:endParaRPr lang="en-US" dirty="0"/>
          </a:p>
        </p:txBody>
      </p:sp>
      <p:sp>
        <p:nvSpPr>
          <p:cNvPr id="3" name="Content Placeholder 2"/>
          <p:cNvSpPr>
            <a:spLocks noGrp="1"/>
          </p:cNvSpPr>
          <p:nvPr>
            <p:ph idx="1"/>
          </p:nvPr>
        </p:nvSpPr>
        <p:spPr>
          <a:xfrm>
            <a:off x="507868" y="1523999"/>
            <a:ext cx="11376237" cy="4376583"/>
          </a:xfrm>
        </p:spPr>
        <p:txBody>
          <a:bodyPr/>
          <a:lstStyle/>
          <a:p>
            <a:r>
              <a:rPr lang="en-US" dirty="0" smtClean="0"/>
              <a:t>Based on experiments with ExP at Microsoft</a:t>
            </a:r>
          </a:p>
          <a:p>
            <a:pPr lvl="1"/>
            <a:r>
              <a:rPr lang="en-US" b="1" dirty="0" smtClean="0"/>
              <a:t>1/3 of ideas were positive ideas and statistically significant</a:t>
            </a:r>
          </a:p>
          <a:p>
            <a:pPr lvl="1"/>
            <a:r>
              <a:rPr lang="en-US" b="1" dirty="0" smtClean="0"/>
              <a:t>1/3 of ideas were flat: no statistically significant difference</a:t>
            </a:r>
          </a:p>
          <a:p>
            <a:pPr lvl="1"/>
            <a:r>
              <a:rPr lang="en-US" b="1" dirty="0" smtClean="0"/>
              <a:t>1/3 of ideas were negative and statistically significant</a:t>
            </a:r>
          </a:p>
          <a:p>
            <a:r>
              <a:rPr lang="en-US" dirty="0" smtClean="0"/>
              <a:t>Our intuition is poor: 2/3</a:t>
            </a:r>
            <a:r>
              <a:rPr lang="en-US" baseline="30000" dirty="0" smtClean="0"/>
              <a:t>rd</a:t>
            </a:r>
            <a:r>
              <a:rPr lang="en-US" dirty="0" smtClean="0"/>
              <a:t> of ideas do not improve the metric(s) they were designed to improve!</a:t>
            </a:r>
          </a:p>
          <a:p>
            <a:pPr marL="342900" lvl="1" indent="-342900">
              <a:buSzPct val="70000"/>
              <a:buFont typeface="Wingdings" pitchFamily="2" charset="2"/>
              <a:buChar char="l"/>
            </a:pPr>
            <a:r>
              <a:rPr lang="en-US" sz="3200" dirty="0" smtClean="0"/>
              <a:t>Every idea was built because someone thought it was a great idea worth implementing (and convinced others)</a:t>
            </a:r>
          </a:p>
          <a:p>
            <a:r>
              <a:rPr lang="en-US" dirty="0" smtClean="0"/>
              <a:t>Humbling, but that’s the value of experimentation</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OEC</a:t>
            </a:r>
            <a:endParaRPr lang="en-US" dirty="0"/>
          </a:p>
        </p:txBody>
      </p:sp>
      <p:sp>
        <p:nvSpPr>
          <p:cNvPr id="3" name="Content Placeholder 2"/>
          <p:cNvSpPr>
            <a:spLocks noGrp="1"/>
          </p:cNvSpPr>
          <p:nvPr>
            <p:ph idx="1"/>
          </p:nvPr>
        </p:nvSpPr>
        <p:spPr>
          <a:xfrm>
            <a:off x="412642" y="1409700"/>
            <a:ext cx="11776182" cy="5484578"/>
          </a:xfrm>
        </p:spPr>
        <p:txBody>
          <a:bodyPr/>
          <a:lstStyle/>
          <a:p>
            <a:r>
              <a:rPr lang="en-US" dirty="0" smtClean="0"/>
              <a:t>If you remember one thing from this talk, remember this point</a:t>
            </a:r>
          </a:p>
          <a:p>
            <a:r>
              <a:rPr lang="en-US" dirty="0" smtClean="0"/>
              <a:t>OEC = Overall Evaluation Criterion</a:t>
            </a:r>
          </a:p>
          <a:p>
            <a:pPr lvl="1"/>
            <a:r>
              <a:rPr lang="en-US" dirty="0" smtClean="0"/>
              <a:t>Agree early on what you are optimizing</a:t>
            </a:r>
          </a:p>
          <a:p>
            <a:pPr lvl="1"/>
            <a:r>
              <a:rPr lang="en-US" dirty="0" smtClean="0"/>
              <a:t>Getting agreement on the OEC in the org is  a huge step forward</a:t>
            </a:r>
          </a:p>
          <a:p>
            <a:pPr lvl="1"/>
            <a:r>
              <a:rPr lang="en-US" dirty="0" smtClean="0"/>
              <a:t>Suggestion: optimize for customer lifetime value, not immediate short-term revenue</a:t>
            </a:r>
          </a:p>
          <a:p>
            <a:pPr lvl="1"/>
            <a:r>
              <a:rPr lang="en-US" dirty="0" smtClean="0"/>
              <a:t>Criterion could be weighted sum of factors, such as</a:t>
            </a:r>
          </a:p>
          <a:p>
            <a:pPr lvl="2"/>
            <a:r>
              <a:rPr lang="en-US" dirty="0" smtClean="0"/>
              <a:t>Time on site (per time period, say week or month)</a:t>
            </a:r>
          </a:p>
          <a:p>
            <a:pPr lvl="2"/>
            <a:r>
              <a:rPr lang="en-US" dirty="0" smtClean="0"/>
              <a:t>Visit frequency </a:t>
            </a:r>
          </a:p>
          <a:p>
            <a:pPr lvl="1"/>
            <a:r>
              <a:rPr lang="en-US" dirty="0" smtClean="0"/>
              <a:t>Report many other metrics for diagnostics, i.e., to understand the why the OEC changed and raise new hypotheses</a:t>
            </a:r>
            <a:endParaRPr lang="en-US" dirty="0"/>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25</a:t>
            </a:fld>
            <a:endParaRPr lang="en-US"/>
          </a:p>
        </p:txBody>
      </p:sp>
      <p:sp>
        <p:nvSpPr>
          <p:cNvPr id="6" name="Footer Placeholder 3"/>
          <p:cNvSpPr>
            <a:spLocks noGrp="1"/>
          </p:cNvSpPr>
          <p:nvPr>
            <p:ph type="ftr" sz="quarter" idx="4294967295"/>
          </p:nvPr>
        </p:nvSpPr>
        <p:spPr>
          <a:xfrm>
            <a:off x="8007380" y="6502400"/>
            <a:ext cx="2892730" cy="355600"/>
          </a:xfrm>
          <a:prstGeom prst="rect">
            <a:avLst/>
          </a:prstGeom>
        </p:spPr>
        <p:txBody>
          <a:bodyPr/>
          <a:lstStyle/>
          <a:p>
            <a:r>
              <a:rPr lang="en-US" dirty="0" smtClean="0"/>
              <a:t>Ronny Kohavi</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OEC Thought Experiment</a:t>
            </a:r>
            <a:endParaRPr lang="en-US" dirty="0"/>
          </a:p>
        </p:txBody>
      </p:sp>
      <p:sp>
        <p:nvSpPr>
          <p:cNvPr id="3" name="Content Placeholder 2"/>
          <p:cNvSpPr>
            <a:spLocks noGrp="1"/>
          </p:cNvSpPr>
          <p:nvPr>
            <p:ph idx="1"/>
          </p:nvPr>
        </p:nvSpPr>
        <p:spPr>
          <a:xfrm>
            <a:off x="214570" y="1161690"/>
            <a:ext cx="11376237" cy="1329595"/>
          </a:xfrm>
        </p:spPr>
        <p:txBody>
          <a:bodyPr/>
          <a:lstStyle/>
          <a:p>
            <a:r>
              <a:rPr lang="en-US" dirty="0" smtClean="0"/>
              <a:t>Tiger Woods comes to you for advice on how to spend his time: improving golf, or improving ad revenue (most revenue comes from ads)</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26</a:t>
            </a:fld>
            <a:endParaRPr lang="en-US"/>
          </a:p>
        </p:txBody>
      </p:sp>
      <p:pic>
        <p:nvPicPr>
          <p:cNvPr id="44035" name="Picture 3" descr="C:\Users\ronnyk.REDMOND\Pictures\Tiger_nike2.jpg"/>
          <p:cNvPicPr>
            <a:picLocks noChangeAspect="1" noChangeArrowheads="1"/>
          </p:cNvPicPr>
          <p:nvPr/>
        </p:nvPicPr>
        <p:blipFill>
          <a:blip r:embed="rId3"/>
          <a:srcRect/>
          <a:stretch>
            <a:fillRect/>
          </a:stretch>
        </p:blipFill>
        <p:spPr bwMode="auto">
          <a:xfrm>
            <a:off x="10377056" y="2317930"/>
            <a:ext cx="1811770" cy="1546704"/>
          </a:xfrm>
          <a:prstGeom prst="rect">
            <a:avLst/>
          </a:prstGeom>
          <a:noFill/>
        </p:spPr>
      </p:pic>
      <p:sp>
        <p:nvSpPr>
          <p:cNvPr id="8" name="Content Placeholder 2"/>
          <p:cNvSpPr txBox="1">
            <a:spLocks/>
          </p:cNvSpPr>
          <p:nvPr/>
        </p:nvSpPr>
        <p:spPr bwMode="auto">
          <a:xfrm>
            <a:off x="293298" y="2680119"/>
            <a:ext cx="10987282" cy="1016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914400" lvl="1" indent="-396875">
              <a:lnSpc>
                <a:spcPct val="90000"/>
              </a:lnSpc>
              <a:spcBef>
                <a:spcPct val="20000"/>
              </a:spcBef>
              <a:buBlip>
                <a:blip r:embed="rId4"/>
              </a:buBlip>
            </a:pPr>
            <a:r>
              <a:rPr lang="en-US" sz="2800" dirty="0" smtClean="0">
                <a:latin typeface="+mn-lt"/>
              </a:rPr>
              <a:t>Short term, he could improve his ad revenue</a:t>
            </a:r>
            <a:br>
              <a:rPr lang="en-US" sz="2800" dirty="0" smtClean="0">
                <a:latin typeface="+mn-lt"/>
              </a:rPr>
            </a:br>
            <a:r>
              <a:rPr lang="en-US" sz="2800" dirty="0" smtClean="0">
                <a:latin typeface="+mn-lt"/>
              </a:rPr>
              <a:t>by focusing on ads…</a:t>
            </a:r>
          </a:p>
          <a:p>
            <a:pPr marL="342900" marR="0" lvl="0" indent="-342900" algn="l" defTabSz="914400" rtl="0" eaLnBrk="0" fontAlgn="base" latinLnBrk="0" hangingPunct="0">
              <a:lnSpc>
                <a:spcPct val="100000"/>
              </a:lnSpc>
              <a:spcBef>
                <a:spcPct val="20000"/>
              </a:spcBef>
              <a:spcAft>
                <a:spcPct val="0"/>
              </a:spcAft>
              <a:buClr>
                <a:srgbClr val="9999FF"/>
              </a:buClr>
              <a:buSzPct val="70000"/>
              <a:buFont typeface="Wingdings" pitchFamily="2" charset="2"/>
              <a:buNone/>
              <a:tabLst/>
              <a:defRPr/>
            </a:pPr>
            <a:r>
              <a:rPr lang="en-US" sz="3200" b="1" kern="0" dirty="0" smtClean="0">
                <a:latin typeface="+mn-lt"/>
              </a:rPr>
              <a:t/>
            </a:r>
            <a:br>
              <a:rPr lang="en-US" sz="3200" b="1" kern="0" dirty="0" smtClean="0">
                <a:latin typeface="+mn-lt"/>
              </a:rPr>
            </a:b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grpSp>
        <p:nvGrpSpPr>
          <p:cNvPr id="4" name="Group 10"/>
          <p:cNvGrpSpPr/>
          <p:nvPr/>
        </p:nvGrpSpPr>
        <p:grpSpPr>
          <a:xfrm>
            <a:off x="310551" y="3560137"/>
            <a:ext cx="11579900" cy="2256951"/>
            <a:chOff x="232974" y="3560136"/>
            <a:chExt cx="8687187" cy="2256951"/>
          </a:xfrm>
        </p:grpSpPr>
        <p:pic>
          <p:nvPicPr>
            <p:cNvPr id="44034" name="Picture 2" descr="C:\Users\ronnyk.REDMOND\Pictures\tiger_woods.jpg"/>
            <p:cNvPicPr>
              <a:picLocks noChangeAspect="1" noChangeArrowheads="1"/>
            </p:cNvPicPr>
            <p:nvPr/>
          </p:nvPicPr>
          <p:blipFill>
            <a:blip r:embed="rId5"/>
            <a:srcRect/>
            <a:stretch>
              <a:fillRect/>
            </a:stretch>
          </p:blipFill>
          <p:spPr bwMode="auto">
            <a:xfrm>
              <a:off x="7903708" y="4198937"/>
              <a:ext cx="1016453" cy="1618150"/>
            </a:xfrm>
            <a:prstGeom prst="rect">
              <a:avLst/>
            </a:prstGeom>
            <a:noFill/>
          </p:spPr>
        </p:pic>
        <p:sp>
          <p:nvSpPr>
            <p:cNvPr id="9" name="Rectangle 8"/>
            <p:cNvSpPr/>
            <p:nvPr/>
          </p:nvSpPr>
          <p:spPr>
            <a:xfrm>
              <a:off x="232974" y="3560136"/>
              <a:ext cx="8343900" cy="1311128"/>
            </a:xfrm>
            <a:prstGeom prst="rect">
              <a:avLst/>
            </a:prstGeom>
          </p:spPr>
          <p:txBody>
            <a:bodyPr wrap="square">
              <a:spAutoFit/>
            </a:bodyPr>
            <a:lstStyle/>
            <a:p>
              <a:pPr marL="914400" lvl="1" indent="-396875">
                <a:lnSpc>
                  <a:spcPct val="90000"/>
                </a:lnSpc>
                <a:spcBef>
                  <a:spcPct val="20000"/>
                </a:spcBef>
                <a:buBlip>
                  <a:blip r:embed="rId4"/>
                </a:buBlip>
              </a:pPr>
              <a:r>
                <a:rPr lang="en-US" sz="2800" dirty="0" smtClean="0">
                  <a:latin typeface="+mn-lt"/>
                </a:rPr>
                <a:t>But to optimize </a:t>
              </a:r>
              <a:r>
                <a:rPr lang="en-US" sz="3200" dirty="0" smtClean="0">
                  <a:latin typeface="+mn-lt"/>
                </a:rPr>
                <a:t>lifetime</a:t>
              </a:r>
              <a:r>
                <a:rPr lang="en-US" sz="2800" dirty="0" smtClean="0">
                  <a:latin typeface="+mn-lt"/>
                </a:rPr>
                <a:t> financial value</a:t>
              </a:r>
              <a:br>
                <a:rPr lang="en-US" sz="2800" dirty="0" smtClean="0">
                  <a:latin typeface="+mn-lt"/>
                </a:rPr>
              </a:br>
              <a:r>
                <a:rPr lang="en-US" sz="2800" dirty="0" smtClean="0">
                  <a:latin typeface="+mn-lt"/>
                </a:rPr>
                <a:t>(and immortality as a great golf player),</a:t>
              </a:r>
              <a:br>
                <a:rPr lang="en-US" sz="2800" dirty="0" smtClean="0">
                  <a:latin typeface="+mn-lt"/>
                </a:rPr>
              </a:br>
              <a:r>
                <a:rPr lang="en-US" sz="2800" dirty="0" smtClean="0">
                  <a:latin typeface="+mn-lt"/>
                </a:rPr>
                <a:t>he needs to focus on the game</a:t>
              </a:r>
            </a:p>
          </p:txBody>
        </p:sp>
      </p:grpSp>
      <p:sp>
        <p:nvSpPr>
          <p:cNvPr id="10" name="Rectangle 9"/>
          <p:cNvSpPr/>
          <p:nvPr/>
        </p:nvSpPr>
        <p:spPr>
          <a:xfrm>
            <a:off x="294181" y="5267154"/>
            <a:ext cx="10817584" cy="1255728"/>
          </a:xfrm>
          <a:prstGeom prst="rect">
            <a:avLst/>
          </a:prstGeom>
        </p:spPr>
        <p:txBody>
          <a:bodyPr wrap="square">
            <a:spAutoFit/>
          </a:bodyPr>
          <a:lstStyle/>
          <a:p>
            <a:pPr marL="914400" lvl="1" indent="-396875">
              <a:lnSpc>
                <a:spcPct val="90000"/>
              </a:lnSpc>
              <a:spcBef>
                <a:spcPct val="20000"/>
              </a:spcBef>
              <a:buBlip>
                <a:blip r:embed="rId4"/>
              </a:buBlip>
            </a:pPr>
            <a:r>
              <a:rPr lang="en-US" sz="2800" dirty="0" smtClean="0">
                <a:latin typeface="+mn-lt"/>
              </a:rPr>
              <a:t> While the example seems obvious,</a:t>
            </a:r>
            <a:br>
              <a:rPr lang="en-US" sz="2800" dirty="0" smtClean="0">
                <a:latin typeface="+mn-lt"/>
              </a:rPr>
            </a:br>
            <a:r>
              <a:rPr lang="en-US" sz="2800" dirty="0" smtClean="0">
                <a:latin typeface="+mn-lt"/>
              </a:rPr>
              <a:t>organizations commonly make the mistake</a:t>
            </a:r>
            <a:br>
              <a:rPr lang="en-US" sz="2800" dirty="0" smtClean="0">
                <a:latin typeface="+mn-lt"/>
              </a:rPr>
            </a:br>
            <a:r>
              <a:rPr lang="en-US" sz="2800" dirty="0" smtClean="0">
                <a:latin typeface="+mn-lt"/>
              </a:rPr>
              <a:t>of focusing on the short term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additive="base">
                                        <p:cTn id="13" dur="500" fill="hold"/>
                                        <p:tgtEl>
                                          <p:spTgt spid="44035"/>
                                        </p:tgtEl>
                                        <p:attrNameLst>
                                          <p:attrName>ppt_x</p:attrName>
                                        </p:attrNameLst>
                                      </p:cBhvr>
                                      <p:tavLst>
                                        <p:tav tm="0">
                                          <p:val>
                                            <p:strVal val="#ppt_x"/>
                                          </p:val>
                                        </p:tav>
                                        <p:tav tm="100000">
                                          <p:val>
                                            <p:strVal val="#ppt_x"/>
                                          </p:val>
                                        </p:tav>
                                      </p:tavLst>
                                    </p:anim>
                                    <p:anim calcmode="lin" valueType="num">
                                      <p:cBhvr additive="base">
                                        <p:cTn id="14"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McNamara’s Fallacy</a:t>
            </a:r>
            <a:endParaRPr lang="en-US" dirty="0"/>
          </a:p>
        </p:txBody>
      </p:sp>
      <p:sp>
        <p:nvSpPr>
          <p:cNvPr id="3" name="Content Placeholder 2"/>
          <p:cNvSpPr>
            <a:spLocks noGrp="1"/>
          </p:cNvSpPr>
          <p:nvPr>
            <p:ph idx="1"/>
          </p:nvPr>
        </p:nvSpPr>
        <p:spPr>
          <a:xfrm>
            <a:off x="507868" y="1412875"/>
            <a:ext cx="11173090" cy="5324535"/>
          </a:xfrm>
        </p:spPr>
        <p:txBody>
          <a:bodyPr/>
          <a:lstStyle/>
          <a:p>
            <a:r>
              <a:rPr lang="en-US" dirty="0" smtClean="0"/>
              <a:t>Beware of measuring what is easy instead of what’s important. For example:</a:t>
            </a:r>
          </a:p>
          <a:p>
            <a:pPr lvl="1"/>
            <a:r>
              <a:rPr lang="en-US" sz="2000" dirty="0" smtClean="0"/>
              <a:t>Clicks to the beginning of the purchase pipeline rather than actual purchases (you may change the probability of purchase given someone enters the pipeline).</a:t>
            </a:r>
          </a:p>
          <a:p>
            <a:r>
              <a:rPr lang="en-US" dirty="0" smtClean="0"/>
              <a:t>McNamara’s Fallacy:</a:t>
            </a:r>
          </a:p>
          <a:p>
            <a:pPr lvl="1"/>
            <a:r>
              <a:rPr lang="en-US" sz="2000" dirty="0" smtClean="0"/>
              <a:t>The first step is to measure what can easily be measured.  </a:t>
            </a:r>
            <a:br>
              <a:rPr lang="en-US" sz="2000" dirty="0" smtClean="0"/>
            </a:br>
            <a:r>
              <a:rPr lang="en-US" sz="2000" dirty="0" smtClean="0"/>
              <a:t>This is OK as far as it goes. </a:t>
            </a:r>
          </a:p>
          <a:p>
            <a:pPr lvl="1"/>
            <a:r>
              <a:rPr lang="en-US" sz="2000" dirty="0" smtClean="0"/>
              <a:t>The second step is to disregard that which can't easily be measured or give it an arbitrary quantitative value.</a:t>
            </a:r>
            <a:br>
              <a:rPr lang="en-US" sz="2000" dirty="0" smtClean="0"/>
            </a:br>
            <a:r>
              <a:rPr lang="en-US" sz="2000" dirty="0" smtClean="0"/>
              <a:t>This is artificial and misleading.</a:t>
            </a:r>
          </a:p>
          <a:p>
            <a:pPr lvl="1"/>
            <a:r>
              <a:rPr lang="en-US" sz="2000" dirty="0" smtClean="0"/>
              <a:t>The third step is to presume that which can't be measured easily really isn't important.</a:t>
            </a:r>
            <a:br>
              <a:rPr lang="en-US" sz="2000" dirty="0" smtClean="0"/>
            </a:br>
            <a:r>
              <a:rPr lang="en-US" sz="2000" dirty="0" smtClean="0"/>
              <a:t>This is blindness. </a:t>
            </a:r>
          </a:p>
          <a:p>
            <a:pPr lvl="1"/>
            <a:r>
              <a:rPr lang="en-US" sz="2000" dirty="0" smtClean="0"/>
              <a:t>The fourth step is to say that what can't be easily measured really does not exist.</a:t>
            </a:r>
            <a:br>
              <a:rPr lang="en-US" sz="2000" dirty="0" smtClean="0"/>
            </a:br>
            <a:r>
              <a:rPr lang="en-US" sz="2000" dirty="0" smtClean="0"/>
              <a:t>This is suicide.</a:t>
            </a:r>
          </a:p>
          <a:p>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88822" y="1438275"/>
            <a:ext cx="11376237" cy="4487382"/>
          </a:xfrm>
        </p:spPr>
        <p:txBody>
          <a:bodyPr/>
          <a:lstStyle/>
          <a:p>
            <a:r>
              <a:rPr lang="en-US" dirty="0" smtClean="0">
                <a:solidFill>
                  <a:srgbClr val="00FF00"/>
                </a:solidFill>
              </a:rPr>
              <a:t>Controlled Experiments in one slide</a:t>
            </a:r>
          </a:p>
          <a:p>
            <a:r>
              <a:rPr lang="en-US" dirty="0" smtClean="0">
                <a:solidFill>
                  <a:srgbClr val="00FF00"/>
                </a:solidFill>
              </a:rPr>
              <a:t>Examples: you’re the decision maker</a:t>
            </a:r>
          </a:p>
          <a:p>
            <a:r>
              <a:rPr lang="en-US" dirty="0" smtClean="0">
                <a:solidFill>
                  <a:srgbClr val="00FF00"/>
                </a:solidFill>
              </a:rPr>
              <a:t>Culture, OEC (Overall Evaluation Criterion)</a:t>
            </a:r>
          </a:p>
          <a:p>
            <a:r>
              <a:rPr lang="en-US" dirty="0" smtClean="0">
                <a:solidFill>
                  <a:srgbClr val="FFFF00"/>
                </a:solidFill>
              </a:rPr>
              <a:t>Controlled Experiments: deeper dive</a:t>
            </a:r>
          </a:p>
          <a:p>
            <a:endParaRPr lang="en-US" dirty="0" smtClean="0"/>
          </a:p>
          <a:p>
            <a:r>
              <a:rPr lang="en-US" dirty="0" smtClean="0"/>
              <a:t>Two key messages to remember</a:t>
            </a:r>
          </a:p>
          <a:p>
            <a:pPr lvl="1"/>
            <a:r>
              <a:rPr lang="en-US" dirty="0" smtClean="0">
                <a:solidFill>
                  <a:srgbClr val="00FF00"/>
                </a:solidFill>
              </a:rPr>
              <a:t>It is hard to assess the value of ideas .</a:t>
            </a:r>
            <a:br>
              <a:rPr lang="en-US" dirty="0" smtClean="0">
                <a:solidFill>
                  <a:srgbClr val="00FF00"/>
                </a:solidFill>
              </a:rPr>
            </a:br>
            <a:r>
              <a:rPr lang="en-US" dirty="0" smtClean="0">
                <a:solidFill>
                  <a:srgbClr val="00FF00"/>
                </a:solidFill>
              </a:rPr>
              <a:t>Get the data by experimenting because data trumps intuition</a:t>
            </a:r>
          </a:p>
          <a:p>
            <a:pPr lvl="1"/>
            <a:r>
              <a:rPr lang="en-US" dirty="0" smtClean="0">
                <a:solidFill>
                  <a:srgbClr val="00FF00"/>
                </a:solidFill>
              </a:rPr>
              <a:t>OEC: Make sure the org agrees </a:t>
            </a:r>
            <a:r>
              <a:rPr lang="en-US" b="1" dirty="0" smtClean="0">
                <a:solidFill>
                  <a:srgbClr val="00FF00"/>
                </a:solidFill>
              </a:rPr>
              <a:t>what</a:t>
            </a:r>
            <a:r>
              <a:rPr lang="en-US" dirty="0" smtClean="0">
                <a:solidFill>
                  <a:srgbClr val="00FF00"/>
                </a:solidFill>
              </a:rPr>
              <a:t> you are optimizing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28</a:t>
            </a:fld>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Discovery</a:t>
            </a:r>
            <a:endParaRPr lang="en-US" dirty="0"/>
          </a:p>
        </p:txBody>
      </p:sp>
      <p:sp>
        <p:nvSpPr>
          <p:cNvPr id="3" name="Text Placeholder 2"/>
          <p:cNvSpPr>
            <a:spLocks noGrp="1"/>
          </p:cNvSpPr>
          <p:nvPr>
            <p:ph idx="1"/>
          </p:nvPr>
        </p:nvSpPr>
        <p:spPr>
          <a:xfrm>
            <a:off x="507868" y="1412875"/>
            <a:ext cx="11173090" cy="2314480"/>
          </a:xfrm>
        </p:spPr>
        <p:txBody>
          <a:bodyPr/>
          <a:lstStyle/>
          <a:p>
            <a:r>
              <a:rPr lang="en-US" dirty="0" smtClean="0"/>
              <a:t>With data mining, we find patterns, but most are </a:t>
            </a:r>
            <a:r>
              <a:rPr lang="en-US" dirty="0" err="1" smtClean="0"/>
              <a:t>correlational</a:t>
            </a:r>
            <a:r>
              <a:rPr lang="en-US" dirty="0" smtClean="0"/>
              <a:t>, providing hypotheses for possible causes</a:t>
            </a:r>
          </a:p>
          <a:p>
            <a:r>
              <a:rPr lang="en-US" dirty="0" smtClean="0"/>
              <a:t>Here is one a real example </a:t>
            </a:r>
            <a:br>
              <a:rPr lang="en-US" dirty="0" smtClean="0"/>
            </a:br>
            <a:r>
              <a:rPr lang="en-US" dirty="0" smtClean="0"/>
              <a:t>of two highly correlated</a:t>
            </a:r>
            <a:br>
              <a:rPr lang="en-US" dirty="0" smtClean="0"/>
            </a:br>
            <a:r>
              <a:rPr lang="en-US" dirty="0" smtClean="0"/>
              <a:t>variables</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29</a:t>
            </a:fld>
            <a:endParaRPr lang="en-US"/>
          </a:p>
        </p:txBody>
      </p:sp>
      <p:pic>
        <p:nvPicPr>
          <p:cNvPr id="6" name="Content Placeholder 5" descr="Storks"/>
          <p:cNvPicPr>
            <a:picLocks noChangeAspect="1" noChangeArrowheads="1"/>
          </p:cNvPicPr>
          <p:nvPr/>
        </p:nvPicPr>
        <p:blipFill>
          <a:blip r:embed="rId2" cstate="print"/>
          <a:srcRect l="4481" r="4481" b="4900"/>
          <a:stretch>
            <a:fillRect/>
          </a:stretch>
        </p:blipFill>
        <p:spPr bwMode="auto">
          <a:xfrm>
            <a:off x="6081905" y="2483894"/>
            <a:ext cx="6106922" cy="437410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HiPPO</a:t>
            </a:r>
            <a:endParaRPr lang="en-US" dirty="0"/>
          </a:p>
        </p:txBody>
      </p:sp>
      <p:sp>
        <p:nvSpPr>
          <p:cNvPr id="3" name="Content Placeholder 2"/>
          <p:cNvSpPr>
            <a:spLocks noGrp="1"/>
          </p:cNvSpPr>
          <p:nvPr>
            <p:ph idx="1"/>
          </p:nvPr>
        </p:nvSpPr>
        <p:spPr>
          <a:xfrm>
            <a:off x="507868" y="1914526"/>
            <a:ext cx="11376237" cy="3841052"/>
          </a:xfrm>
        </p:spPr>
        <p:txBody>
          <a:bodyPr/>
          <a:lstStyle/>
          <a:p>
            <a:r>
              <a:rPr lang="en-US" dirty="0" smtClean="0"/>
              <a:t>Whenever you feel stressed that a decision is made without data, squeeze the Stress-HiPPO</a:t>
            </a:r>
          </a:p>
          <a:p>
            <a:pPr lvl="0"/>
            <a:r>
              <a:rPr lang="en-US" dirty="0" smtClean="0">
                <a:solidFill>
                  <a:srgbClr val="FFFFFF"/>
                </a:solidFill>
              </a:rPr>
              <a:t>Put one in your office to show others you believe in data-driven decisions based on experiments</a:t>
            </a:r>
          </a:p>
          <a:p>
            <a:pPr lvl="0"/>
            <a:r>
              <a:rPr lang="en-US" dirty="0" smtClean="0">
                <a:solidFill>
                  <a:srgbClr val="FFFFFF"/>
                </a:solidFill>
              </a:rPr>
              <a:t>Hippos kill more humans than any</a:t>
            </a:r>
            <a:br>
              <a:rPr lang="en-US" dirty="0" smtClean="0">
                <a:solidFill>
                  <a:srgbClr val="FFFFFF"/>
                </a:solidFill>
              </a:rPr>
            </a:br>
            <a:r>
              <a:rPr lang="en-US" dirty="0" smtClean="0">
                <a:solidFill>
                  <a:srgbClr val="FFFFFF"/>
                </a:solidFill>
              </a:rPr>
              <a:t>other (non-human) mammal (really)</a:t>
            </a:r>
          </a:p>
          <a:p>
            <a:pPr lvl="0"/>
            <a:r>
              <a:rPr lang="en-US" dirty="0" smtClean="0">
                <a:solidFill>
                  <a:srgbClr val="FFFFFF"/>
                </a:solidFill>
              </a:rPr>
              <a:t>Don’t let HiPPOs in your org</a:t>
            </a:r>
            <a:br>
              <a:rPr lang="en-US" dirty="0" smtClean="0">
                <a:solidFill>
                  <a:srgbClr val="FFFFFF"/>
                </a:solidFill>
              </a:rPr>
            </a:br>
            <a:r>
              <a:rPr lang="en-US" dirty="0" smtClean="0">
                <a:solidFill>
                  <a:srgbClr val="FFFFFF"/>
                </a:solidFill>
              </a:rPr>
              <a:t>kill innovative ideas.  </a:t>
            </a:r>
            <a:r>
              <a:rPr lang="en-US" dirty="0" err="1" smtClean="0">
                <a:solidFill>
                  <a:srgbClr val="FFFFFF"/>
                </a:solidFill>
              </a:rPr>
              <a:t>ExPeriment</a:t>
            </a:r>
            <a:r>
              <a:rPr lang="en-US" dirty="0" smtClean="0">
                <a:solidFill>
                  <a:srgbClr val="FFFFFF"/>
                </a:solidFill>
              </a:rPr>
              <a:t>!</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a:t>
            </a:fld>
            <a:endParaRPr lang="en-US" dirty="0"/>
          </a:p>
        </p:txBody>
      </p:sp>
      <p:sp>
        <p:nvSpPr>
          <p:cNvPr id="8" name="Rectangle 7"/>
          <p:cNvSpPr/>
          <p:nvPr/>
        </p:nvSpPr>
        <p:spPr>
          <a:xfrm>
            <a:off x="6074018" y="1038949"/>
            <a:ext cx="5750836" cy="738664"/>
          </a:xfrm>
          <a:prstGeom prst="rect">
            <a:avLst/>
          </a:prstGeom>
        </p:spPr>
        <p:txBody>
          <a:bodyPr wrap="square">
            <a:spAutoFit/>
          </a:bodyPr>
          <a:lstStyle/>
          <a:p>
            <a:pPr marL="0" lvl="1"/>
            <a:r>
              <a:rPr lang="en-US" sz="2400" i="1" dirty="0" smtClean="0"/>
              <a:t>The less data, the stronger the opinions</a:t>
            </a:r>
          </a:p>
          <a:p>
            <a:endParaRPr lang="en-US" sz="1800" dirty="0" smtClean="0"/>
          </a:p>
        </p:txBody>
      </p:sp>
      <p:pic>
        <p:nvPicPr>
          <p:cNvPr id="9" name="Picture 8" descr="hippo.png"/>
          <p:cNvPicPr>
            <a:picLocks noChangeAspect="1"/>
          </p:cNvPicPr>
          <p:nvPr/>
        </p:nvPicPr>
        <p:blipFill>
          <a:blip r:embed="rId3"/>
          <a:stretch>
            <a:fillRect/>
          </a:stretch>
        </p:blipFill>
        <p:spPr>
          <a:xfrm>
            <a:off x="8136082" y="3203126"/>
            <a:ext cx="4052743" cy="341588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smtClean="0"/>
              <a:t>Correlations </a:t>
            </a:r>
            <a:r>
              <a:t>are not Necessarily Causal</a:t>
            </a:r>
            <a:endParaRPr/>
          </a:p>
        </p:txBody>
      </p:sp>
      <p:pic>
        <p:nvPicPr>
          <p:cNvPr id="6" name="Content Placeholder 5" descr="Storks"/>
          <p:cNvPicPr>
            <a:picLocks noGrp="1" noChangeAspect="1" noChangeArrowheads="1"/>
          </p:cNvPicPr>
          <p:nvPr>
            <p:ph idx="1"/>
          </p:nvPr>
        </p:nvPicPr>
        <p:blipFill>
          <a:blip r:embed="rId3" cstate="print"/>
          <a:stretch>
            <a:fillRect/>
          </a:stretch>
        </p:blipFill>
        <p:spPr bwMode="auto">
          <a:xfrm>
            <a:off x="7410734" y="3580115"/>
            <a:ext cx="4778091" cy="3277885"/>
          </a:xfrm>
          <a:prstGeom prst="rect">
            <a:avLst/>
          </a:prstGeom>
          <a:noFill/>
        </p:spPr>
      </p:pic>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30</a:t>
            </a:fld>
            <a:endParaRPr lang="en-US"/>
          </a:p>
        </p:txBody>
      </p:sp>
      <p:sp>
        <p:nvSpPr>
          <p:cNvPr id="8" name="Text Box 6"/>
          <p:cNvSpPr txBox="1">
            <a:spLocks noChangeArrowheads="1"/>
          </p:cNvSpPr>
          <p:nvPr/>
        </p:nvSpPr>
        <p:spPr bwMode="auto">
          <a:xfrm>
            <a:off x="184450" y="1037112"/>
            <a:ext cx="6502823" cy="5139869"/>
          </a:xfrm>
          <a:prstGeom prst="rect">
            <a:avLst/>
          </a:prstGeom>
          <a:noFill/>
          <a:ln w="9525">
            <a:noFill/>
            <a:miter lim="800000"/>
            <a:headEnd/>
            <a:tailEnd/>
          </a:ln>
          <a:effectLst/>
        </p:spPr>
        <p:txBody>
          <a:bodyPr wrap="square">
            <a:spAutoFit/>
          </a:bodyPr>
          <a:lstStyle/>
          <a:p>
            <a:pPr marL="228600" indent="-228600" algn="l">
              <a:buFont typeface="Arial" pitchFamily="34" charset="0"/>
              <a:buChar char="•"/>
            </a:pPr>
            <a:r>
              <a:rPr lang="en-US" sz="2800" dirty="0" smtClean="0"/>
              <a:t>Data for the city of Oldenburg, Germany</a:t>
            </a:r>
          </a:p>
          <a:p>
            <a:pPr marL="228600" indent="-228600" algn="l">
              <a:buFont typeface="Arial" pitchFamily="34" charset="0"/>
              <a:buChar char="•"/>
            </a:pPr>
            <a:r>
              <a:rPr lang="en-US" sz="2800" dirty="0" smtClean="0"/>
              <a:t>X-axis: stork population </a:t>
            </a:r>
          </a:p>
          <a:p>
            <a:pPr marL="228600" indent="-228600" algn="l">
              <a:buFont typeface="Arial" pitchFamily="34" charset="0"/>
              <a:buChar char="•"/>
            </a:pPr>
            <a:r>
              <a:rPr lang="en-US" sz="2800" dirty="0" smtClean="0"/>
              <a:t>Y-axis: human population</a:t>
            </a:r>
          </a:p>
          <a:p>
            <a:pPr marL="228600" indent="-228600" algn="l"/>
            <a:r>
              <a:rPr lang="en-US" sz="2800" dirty="0" smtClean="0"/>
              <a:t/>
            </a:r>
            <a:br>
              <a:rPr lang="en-US" sz="2800" dirty="0" smtClean="0"/>
            </a:br>
            <a:endParaRPr lang="en-US" sz="2800" dirty="0" smtClean="0"/>
          </a:p>
          <a:p>
            <a:pPr algn="l"/>
            <a:r>
              <a:rPr lang="en-US" sz="2800" dirty="0" smtClean="0"/>
              <a:t>What your mother told you about babies and storks when you were three is still not right, despite the strong correlational “evidence”</a:t>
            </a:r>
          </a:p>
          <a:p>
            <a:pPr marL="228600" indent="-228600" algn="l"/>
            <a:endParaRPr lang="en-US" sz="2400" dirty="0" smtClean="0">
              <a:latin typeface="Times New Roman" pitchFamily="18" charset="0"/>
            </a:endParaRPr>
          </a:p>
          <a:p>
            <a:pPr marL="228600" indent="-228600" algn="l">
              <a:buFont typeface="Arial" pitchFamily="34" charset="0"/>
              <a:buChar char="•"/>
            </a:pPr>
            <a:endParaRPr lang="en-US" sz="2400" dirty="0">
              <a:latin typeface="Times New Roman" pitchFamily="18" charset="0"/>
            </a:endParaRPr>
          </a:p>
        </p:txBody>
      </p:sp>
      <p:sp>
        <p:nvSpPr>
          <p:cNvPr id="9" name="Rectangle 8"/>
          <p:cNvSpPr/>
          <p:nvPr/>
        </p:nvSpPr>
        <p:spPr>
          <a:xfrm>
            <a:off x="0" y="6519446"/>
            <a:ext cx="4532010" cy="369332"/>
          </a:xfrm>
          <a:prstGeom prst="rect">
            <a:avLst/>
          </a:prstGeom>
        </p:spPr>
        <p:txBody>
          <a:bodyPr wrap="none">
            <a:spAutoFit/>
          </a:bodyPr>
          <a:lstStyle/>
          <a:p>
            <a:pPr algn="l"/>
            <a:r>
              <a:rPr lang="en-US" u="sng" dirty="0" err="1"/>
              <a:t>Ornitholigische</a:t>
            </a:r>
            <a:r>
              <a:rPr lang="en-US" u="sng" dirty="0"/>
              <a:t> </a:t>
            </a:r>
            <a:r>
              <a:rPr lang="en-US" u="sng" dirty="0" err="1"/>
              <a:t>Monatsberichte</a:t>
            </a:r>
            <a:r>
              <a:rPr lang="en-US" dirty="0"/>
              <a:t> 1936;44(2)</a:t>
            </a:r>
            <a:endParaRPr lang="en-US" u="sng" dirty="0"/>
          </a:p>
        </p:txBody>
      </p:sp>
      <p:pic>
        <p:nvPicPr>
          <p:cNvPr id="1032" name="Picture 8" descr="C:\Users\ronnyk\AppData\Local\Microsoft\Windows\Temporary Internet Files\Content.IE5\QA25D2R4\MCj04260360000[1].wmf"/>
          <p:cNvPicPr>
            <a:picLocks noChangeAspect="1" noChangeArrowheads="1"/>
          </p:cNvPicPr>
          <p:nvPr/>
        </p:nvPicPr>
        <p:blipFill>
          <a:blip r:embed="rId4"/>
          <a:srcRect/>
          <a:stretch>
            <a:fillRect/>
          </a:stretch>
        </p:blipFill>
        <p:spPr bwMode="auto">
          <a:xfrm>
            <a:off x="5502166" y="1114916"/>
            <a:ext cx="3371883" cy="1983125"/>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Correlation: Example 2</a:t>
            </a:r>
            <a:endParaRPr lang="en-US" dirty="0"/>
          </a:p>
        </p:txBody>
      </p:sp>
      <p:sp>
        <p:nvSpPr>
          <p:cNvPr id="3" name="Content Placeholder 2"/>
          <p:cNvSpPr>
            <a:spLocks noGrp="1"/>
          </p:cNvSpPr>
          <p:nvPr>
            <p:ph idx="1"/>
          </p:nvPr>
        </p:nvSpPr>
        <p:spPr>
          <a:xfrm>
            <a:off x="507868" y="1420813"/>
            <a:ext cx="11173090" cy="3053144"/>
          </a:xfrm>
        </p:spPr>
        <p:txBody>
          <a:bodyPr/>
          <a:lstStyle/>
          <a:p>
            <a:r>
              <a:rPr lang="en-US" dirty="0" smtClean="0"/>
              <a:t>True statement (but not well known):</a:t>
            </a:r>
          </a:p>
          <a:p>
            <a:pPr>
              <a:buNone/>
            </a:pPr>
            <a:r>
              <a:rPr lang="en-US" dirty="0" smtClean="0"/>
              <a:t>		</a:t>
            </a:r>
            <a:r>
              <a:rPr lang="en-US" b="1" dirty="0" smtClean="0"/>
              <a:t>Palm size correlates with your life expectancy</a:t>
            </a:r>
          </a:p>
          <a:p>
            <a:pPr>
              <a:buNone/>
            </a:pPr>
            <a:r>
              <a:rPr lang="en-US" dirty="0" smtClean="0"/>
              <a:t>	The larger your palm, the less you will live, on average.</a:t>
            </a:r>
          </a:p>
          <a:p>
            <a:r>
              <a:rPr lang="en-US" dirty="0" smtClean="0"/>
              <a:t>Try it out - look at your neighbors and you’ll see who is expected to live longer   </a:t>
            </a:r>
          </a:p>
          <a:p>
            <a:endParaRPr lang="en-US" dirty="0"/>
          </a:p>
        </p:txBody>
      </p:sp>
      <p:sp>
        <p:nvSpPr>
          <p:cNvPr id="5" name="TextBox 4"/>
          <p:cNvSpPr txBox="1"/>
          <p:nvPr/>
        </p:nvSpPr>
        <p:spPr>
          <a:xfrm>
            <a:off x="783772" y="4833256"/>
            <a:ext cx="11210306" cy="1077218"/>
          </a:xfrm>
          <a:prstGeom prst="rect">
            <a:avLst/>
          </a:prstGeom>
          <a:noFill/>
        </p:spPr>
        <p:txBody>
          <a:bodyPr wrap="square" rtlCol="0">
            <a:spAutoFit/>
          </a:bodyPr>
          <a:lstStyle/>
          <a:p>
            <a:pPr>
              <a:spcBef>
                <a:spcPct val="20000"/>
              </a:spcBef>
              <a:buClr>
                <a:srgbClr val="FF9900"/>
              </a:buClr>
              <a:buSzPct val="75000"/>
            </a:pPr>
            <a:r>
              <a:rPr lang="en-US" sz="3200" dirty="0" smtClean="0"/>
              <a:t>Women have smaller palms and live 6 years longer</a:t>
            </a:r>
            <a:br>
              <a:rPr lang="en-US" sz="3200" dirty="0" smtClean="0"/>
            </a:br>
            <a:r>
              <a:rPr lang="en-US" sz="3200" dirty="0" smtClean="0"/>
              <a:t>on average</a:t>
            </a:r>
          </a:p>
        </p:txBody>
      </p:sp>
      <p:sp>
        <p:nvSpPr>
          <p:cNvPr id="6" name="Rectangle 5"/>
          <p:cNvSpPr/>
          <p:nvPr/>
        </p:nvSpPr>
        <p:spPr>
          <a:xfrm>
            <a:off x="743178" y="4218111"/>
            <a:ext cx="7220246" cy="584775"/>
          </a:xfrm>
          <a:prstGeom prst="rect">
            <a:avLst/>
          </a:prstGeom>
        </p:spPr>
        <p:txBody>
          <a:bodyPr wrap="none">
            <a:spAutoFit/>
          </a:bodyPr>
          <a:lstStyle/>
          <a:p>
            <a:pPr>
              <a:spcBef>
                <a:spcPct val="20000"/>
              </a:spcBef>
              <a:buClr>
                <a:srgbClr val="FF9900"/>
              </a:buClr>
              <a:buSzPct val="75000"/>
            </a:pPr>
            <a:r>
              <a:rPr lang="en-US" sz="3200" dirty="0" smtClean="0"/>
              <a:t>But…don’t try to bandage your hands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07868" y="228600"/>
            <a:ext cx="11319102" cy="664797"/>
          </a:xfrm>
        </p:spPr>
        <p:txBody>
          <a:bodyPr/>
          <a:lstStyle/>
          <a:p>
            <a:r>
              <a:rPr lang="en-US" dirty="0" smtClean="0"/>
              <a:t>Advantages of Controlled Experiments</a:t>
            </a:r>
          </a:p>
        </p:txBody>
      </p:sp>
      <p:sp>
        <p:nvSpPr>
          <p:cNvPr id="15365" name="Rectangle 3"/>
          <p:cNvSpPr>
            <a:spLocks noGrp="1" noChangeArrowheads="1"/>
          </p:cNvSpPr>
          <p:nvPr>
            <p:ph idx="1"/>
          </p:nvPr>
        </p:nvSpPr>
        <p:spPr>
          <a:xfrm>
            <a:off x="507868" y="1412875"/>
            <a:ext cx="11173090" cy="5293757"/>
          </a:xfrm>
        </p:spPr>
        <p:txBody>
          <a:bodyPr/>
          <a:lstStyle/>
          <a:p>
            <a:r>
              <a:rPr lang="en-GB" dirty="0" smtClean="0"/>
              <a:t>Controlled experiments test for </a:t>
            </a:r>
            <a:r>
              <a:rPr lang="en-GB" dirty="0" smtClean="0">
                <a:solidFill>
                  <a:schemeClr val="accent1"/>
                </a:solidFill>
              </a:rPr>
              <a:t>causal</a:t>
            </a:r>
            <a:r>
              <a:rPr lang="en-GB" dirty="0" smtClean="0"/>
              <a:t> relationships, not simply correlations</a:t>
            </a:r>
          </a:p>
          <a:p>
            <a:r>
              <a:rPr lang="en-GB" dirty="0" smtClean="0"/>
              <a:t>When the variants run concurrently, only two things could explain a change in metrics:</a:t>
            </a:r>
          </a:p>
          <a:p>
            <a:pPr marL="914400" lvl="1" indent="-514350">
              <a:buFont typeface="+mj-lt"/>
              <a:buAutoNum type="arabicPeriod"/>
            </a:pPr>
            <a:r>
              <a:rPr lang="en-GB" dirty="0" smtClean="0"/>
              <a:t>The “feature(s)” (A vs. B)</a:t>
            </a:r>
          </a:p>
          <a:p>
            <a:pPr marL="914400" lvl="1" indent="-514350">
              <a:buFont typeface="+mj-lt"/>
              <a:buAutoNum type="arabicPeriod"/>
            </a:pPr>
            <a:r>
              <a:rPr lang="en-GB" dirty="0" smtClean="0"/>
              <a:t>Random chance</a:t>
            </a:r>
          </a:p>
          <a:p>
            <a:pPr marL="914400" lvl="1" indent="-514350">
              <a:buNone/>
            </a:pPr>
            <a:r>
              <a:rPr lang="en-GB" dirty="0" smtClean="0"/>
              <a:t>Everything else happening affects both the variants</a:t>
            </a:r>
          </a:p>
          <a:p>
            <a:pPr marL="914400" lvl="1" indent="-514350">
              <a:buNone/>
            </a:pPr>
            <a:r>
              <a:rPr lang="en-GB" dirty="0" smtClean="0"/>
              <a:t>For #2, we conduct statistical tests for significance</a:t>
            </a:r>
          </a:p>
          <a:p>
            <a:r>
              <a:rPr lang="en-US" dirty="0" smtClean="0"/>
              <a:t>The gold standard in science and the only way to prove efficacy of drugs in FDA drug tests</a:t>
            </a:r>
          </a:p>
          <a:p>
            <a:pPr>
              <a:buNone/>
            </a:pPr>
            <a:endParaRPr lang="en-US" dirty="0" smtClean="0"/>
          </a:p>
        </p:txBody>
      </p:sp>
      <p:sp>
        <p:nvSpPr>
          <p:cNvPr id="15363" name="Slide Number Placeholder 4"/>
          <p:cNvSpPr>
            <a:spLocks noGrp="1"/>
          </p:cNvSpPr>
          <p:nvPr>
            <p:ph type="sldNum" sz="quarter" idx="4294967295"/>
          </p:nvPr>
        </p:nvSpPr>
        <p:spPr>
          <a:xfrm>
            <a:off x="11477810" y="0"/>
            <a:ext cx="711015" cy="304800"/>
          </a:xfrm>
          <a:prstGeom prst="rect">
            <a:avLst/>
          </a:prstGeom>
          <a:noFill/>
        </p:spPr>
        <p:txBody>
          <a:bodyPr/>
          <a:lstStyle/>
          <a:p>
            <a:fld id="{6AE4AD49-A70F-4FBB-A940-5F989309EA09}" type="slidenum">
              <a:rPr lang="en-US" smtClean="0"/>
              <a:pPr/>
              <a:t>32</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2000"/>
                                        <p:tgtEl>
                                          <p:spTgt spid="1536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fade">
                                      <p:cBhvr>
                                        <p:cTn id="10" dur="2000"/>
                                        <p:tgtEl>
                                          <p:spTgt spid="1536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animEffect transition="in" filter="fade">
                                      <p:cBhvr>
                                        <p:cTn id="13" dur="2000"/>
                                        <p:tgtEl>
                                          <p:spTgt spid="1536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5">
                                            <p:txEl>
                                              <p:pRg st="4" end="4"/>
                                            </p:txEl>
                                          </p:spTgt>
                                        </p:tgtEl>
                                        <p:attrNameLst>
                                          <p:attrName>style.visibility</p:attrName>
                                        </p:attrNameLst>
                                      </p:cBhvr>
                                      <p:to>
                                        <p:strVal val="visible"/>
                                      </p:to>
                                    </p:set>
                                    <p:animEffect transition="in" filter="fade">
                                      <p:cBhvr>
                                        <p:cTn id="16" dur="2000"/>
                                        <p:tgtEl>
                                          <p:spTgt spid="1536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5">
                                            <p:txEl>
                                              <p:pRg st="5" end="5"/>
                                            </p:txEl>
                                          </p:spTgt>
                                        </p:tgtEl>
                                        <p:attrNameLst>
                                          <p:attrName>style.visibility</p:attrName>
                                        </p:attrNameLst>
                                      </p:cBhvr>
                                      <p:to>
                                        <p:strVal val="visible"/>
                                      </p:to>
                                    </p:set>
                                    <p:animEffect transition="in" filter="fade">
                                      <p:cBhvr>
                                        <p:cTn id="19" dur="2000"/>
                                        <p:tgtEl>
                                          <p:spTgt spid="1536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65">
                                            <p:txEl>
                                              <p:pRg st="6" end="6"/>
                                            </p:txEl>
                                          </p:spTgt>
                                        </p:tgtEl>
                                        <p:attrNameLst>
                                          <p:attrName>style.visibility</p:attrName>
                                        </p:attrNameLst>
                                      </p:cBhvr>
                                      <p:to>
                                        <p:strVal val="visible"/>
                                      </p:to>
                                    </p:set>
                                    <p:animEffect transition="in" filter="fade">
                                      <p:cBhvr>
                                        <p:cTn id="24" dur="2000"/>
                                        <p:tgtEl>
                                          <p:spTgt spid="153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507868" y="228600"/>
            <a:ext cx="11071516" cy="664797"/>
          </a:xfrm>
        </p:spPr>
        <p:txBody>
          <a:bodyPr/>
          <a:lstStyle/>
          <a:p>
            <a:r>
              <a:rPr lang="en-US" dirty="0" smtClean="0"/>
              <a:t>Issues with Controlled Experiments (1 of 2)</a:t>
            </a:r>
          </a:p>
        </p:txBody>
      </p:sp>
      <p:sp>
        <p:nvSpPr>
          <p:cNvPr id="16389" name="Rectangle 3"/>
          <p:cNvSpPr>
            <a:spLocks noGrp="1" noChangeArrowheads="1"/>
          </p:cNvSpPr>
          <p:nvPr>
            <p:ph idx="1"/>
          </p:nvPr>
        </p:nvSpPr>
        <p:spPr>
          <a:xfrm>
            <a:off x="431687" y="2124075"/>
            <a:ext cx="11376237" cy="4850559"/>
          </a:xfrm>
        </p:spPr>
        <p:txBody>
          <a:bodyPr/>
          <a:lstStyle/>
          <a:p>
            <a:pPr>
              <a:lnSpc>
                <a:spcPct val="90000"/>
              </a:lnSpc>
            </a:pPr>
            <a:r>
              <a:rPr lang="en-US" dirty="0" smtClean="0"/>
              <a:t>Org has to agree on OEC (Overall Evaluation Criterion).</a:t>
            </a:r>
          </a:p>
          <a:p>
            <a:pPr lvl="1"/>
            <a:r>
              <a:rPr lang="en-US" sz="2000" dirty="0" smtClean="0"/>
              <a:t>This is hard, but it provides a clear direction and alignment</a:t>
            </a:r>
          </a:p>
          <a:p>
            <a:pPr lvl="1"/>
            <a:r>
              <a:rPr lang="en-US" sz="2000" dirty="0" smtClean="0"/>
              <a:t>Some people claim their goals are “soft” or “intangible” and cannot be quantified.</a:t>
            </a:r>
            <a:br>
              <a:rPr lang="en-US" sz="2000" dirty="0" smtClean="0"/>
            </a:br>
            <a:r>
              <a:rPr lang="en-US" sz="2000" dirty="0" smtClean="0"/>
              <a:t>Think hard and read Hubbard’s </a:t>
            </a:r>
            <a:r>
              <a:rPr lang="en-US" sz="2000" i="1" dirty="0" smtClean="0"/>
              <a:t>How to Measure Anything: Finding the Value </a:t>
            </a:r>
            <a:br>
              <a:rPr lang="en-US" sz="2000" i="1" dirty="0" smtClean="0"/>
            </a:br>
            <a:r>
              <a:rPr lang="en-US" sz="2000" i="1" dirty="0" smtClean="0"/>
              <a:t>     of Intangibles in Business</a:t>
            </a:r>
          </a:p>
          <a:p>
            <a:pPr>
              <a:lnSpc>
                <a:spcPct val="90000"/>
              </a:lnSpc>
              <a:buNone/>
            </a:pPr>
            <a:r>
              <a:rPr lang="en-US" sz="2000" dirty="0" smtClean="0"/>
              <a:t/>
            </a:r>
            <a:br>
              <a:rPr lang="en-US" sz="2000" dirty="0" smtClean="0"/>
            </a:br>
            <a:endParaRPr lang="en-US" sz="2000" dirty="0" smtClean="0"/>
          </a:p>
          <a:p>
            <a:r>
              <a:rPr lang="en-US" sz="2800" dirty="0" smtClean="0"/>
              <a:t>Quantitative metrics, not always explanations of “why”</a:t>
            </a:r>
          </a:p>
          <a:p>
            <a:pPr lvl="1"/>
            <a:r>
              <a:rPr lang="en-US" sz="2400" dirty="0" smtClean="0"/>
              <a:t>A treatment may lose because page-load time is slower.</a:t>
            </a:r>
            <a:br>
              <a:rPr lang="en-US" sz="2400" dirty="0" smtClean="0"/>
            </a:br>
            <a:r>
              <a:rPr lang="en-US" sz="2400" dirty="0" smtClean="0"/>
              <a:t>At Amazon, we slowed pages by 100-250msec and lost 1% of revenue</a:t>
            </a:r>
          </a:p>
          <a:p>
            <a:pPr lvl="1"/>
            <a:r>
              <a:rPr lang="en-US" sz="2400" dirty="0" smtClean="0"/>
              <a:t>A treatment may have JavaScript that fails on certain browsers, causing users to abandon.</a:t>
            </a:r>
            <a:endParaRPr lang="en-US" sz="3200" dirty="0">
              <a:latin typeface="Times New Roman" pitchFamily="18" charset="0"/>
            </a:endParaRPr>
          </a:p>
          <a:p>
            <a:pPr>
              <a:lnSpc>
                <a:spcPct val="90000"/>
              </a:lnSpc>
              <a:buNone/>
            </a:pPr>
            <a:endParaRPr lang="en-US" sz="3600" dirty="0" smtClean="0"/>
          </a:p>
        </p:txBody>
      </p:sp>
      <p:sp>
        <p:nvSpPr>
          <p:cNvPr id="16387" name="Slide Number Placeholder 4"/>
          <p:cNvSpPr>
            <a:spLocks noGrp="1"/>
          </p:cNvSpPr>
          <p:nvPr>
            <p:ph type="sldNum" sz="quarter" idx="4294967295"/>
          </p:nvPr>
        </p:nvSpPr>
        <p:spPr>
          <a:xfrm>
            <a:off x="11477810" y="0"/>
            <a:ext cx="711015" cy="304800"/>
          </a:xfrm>
          <a:prstGeom prst="rect">
            <a:avLst/>
          </a:prstGeom>
          <a:noFill/>
        </p:spPr>
        <p:txBody>
          <a:bodyPr/>
          <a:lstStyle/>
          <a:p>
            <a:fld id="{AED4898B-D6EB-4371-A0C9-69211E93CD0E}" type="slidenum">
              <a:rPr lang="en-US" smtClean="0"/>
              <a:pPr/>
              <a:t>33</a:t>
            </a:fld>
            <a:endParaRPr lang="en-US" smtClean="0"/>
          </a:p>
        </p:txBody>
      </p:sp>
      <p:sp>
        <p:nvSpPr>
          <p:cNvPr id="16390" name="Text Box 4"/>
          <p:cNvSpPr txBox="1">
            <a:spLocks noChangeArrowheads="1"/>
          </p:cNvSpPr>
          <p:nvPr/>
        </p:nvSpPr>
        <p:spPr bwMode="auto">
          <a:xfrm>
            <a:off x="2336191" y="1447800"/>
            <a:ext cx="9395553" cy="641350"/>
          </a:xfrm>
          <a:prstGeom prst="rect">
            <a:avLst/>
          </a:prstGeom>
          <a:noFill/>
          <a:ln w="19050" algn="ctr">
            <a:noFill/>
            <a:miter lim="800000"/>
            <a:headEnd/>
            <a:tailEnd/>
          </a:ln>
        </p:spPr>
        <p:txBody>
          <a:bodyPr>
            <a:spAutoFit/>
          </a:bodyPr>
          <a:lstStyle/>
          <a:p>
            <a:pPr algn="r"/>
            <a:r>
              <a:rPr lang="en-US" sz="1800" i="1" dirty="0"/>
              <a:t>If you don't know where you are going, any road will take you there</a:t>
            </a:r>
            <a:endParaRPr lang="en-US" sz="1800" dirty="0"/>
          </a:p>
          <a:p>
            <a:pPr algn="r"/>
            <a:r>
              <a:rPr lang="en-US" sz="1800" dirty="0"/>
              <a:t> —Lewis Carroll </a:t>
            </a:r>
          </a:p>
        </p:txBody>
      </p:sp>
      <p:pic>
        <p:nvPicPr>
          <p:cNvPr id="1027" name="Picture 3"/>
          <p:cNvPicPr>
            <a:picLocks noChangeAspect="1" noChangeArrowheads="1"/>
          </p:cNvPicPr>
          <p:nvPr/>
        </p:nvPicPr>
        <p:blipFill>
          <a:blip r:embed="rId2"/>
          <a:srcRect/>
          <a:stretch>
            <a:fillRect/>
          </a:stretch>
        </p:blipFill>
        <p:spPr bwMode="auto">
          <a:xfrm>
            <a:off x="10665125" y="2744487"/>
            <a:ext cx="1238250" cy="1962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xEl>
                                              <p:pRg st="4" end="4"/>
                                            </p:txEl>
                                          </p:spTgt>
                                        </p:tgtEl>
                                        <p:attrNameLst>
                                          <p:attrName>style.visibility</p:attrName>
                                        </p:attrNameLst>
                                      </p:cBhvr>
                                      <p:to>
                                        <p:strVal val="visible"/>
                                      </p:to>
                                    </p:set>
                                    <p:animEffect transition="in" filter="fade">
                                      <p:cBhvr>
                                        <p:cTn id="7" dur="2000"/>
                                        <p:tgtEl>
                                          <p:spTgt spid="16389">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9">
                                            <p:txEl>
                                              <p:pRg st="5" end="5"/>
                                            </p:txEl>
                                          </p:spTgt>
                                        </p:tgtEl>
                                        <p:attrNameLst>
                                          <p:attrName>style.visibility</p:attrName>
                                        </p:attrNameLst>
                                      </p:cBhvr>
                                      <p:to>
                                        <p:strVal val="visible"/>
                                      </p:to>
                                    </p:set>
                                    <p:animEffect transition="in" filter="fade">
                                      <p:cBhvr>
                                        <p:cTn id="10" dur="2000"/>
                                        <p:tgtEl>
                                          <p:spTgt spid="16389">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9">
                                            <p:txEl>
                                              <p:pRg st="6" end="6"/>
                                            </p:txEl>
                                          </p:spTgt>
                                        </p:tgtEl>
                                        <p:attrNameLst>
                                          <p:attrName>style.visibility</p:attrName>
                                        </p:attrNameLst>
                                      </p:cBhvr>
                                      <p:to>
                                        <p:strVal val="visible"/>
                                      </p:to>
                                    </p:set>
                                    <p:animEffect transition="in" filter="fade">
                                      <p:cBhvr>
                                        <p:cTn id="13" dur="2000"/>
                                        <p:tgtEl>
                                          <p:spTgt spid="163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515938" y="228600"/>
            <a:ext cx="11165020" cy="664797"/>
          </a:xfrm>
        </p:spPr>
        <p:txBody>
          <a:bodyPr/>
          <a:lstStyle/>
          <a:p>
            <a:r>
              <a:rPr lang="en-US" dirty="0" smtClean="0"/>
              <a:t>Issues with Controlled Experiments (2 of 2)</a:t>
            </a:r>
          </a:p>
        </p:txBody>
      </p:sp>
      <p:sp>
        <p:nvSpPr>
          <p:cNvPr id="18437" name="Rectangle 3"/>
          <p:cNvSpPr>
            <a:spLocks noGrp="1" noChangeArrowheads="1"/>
          </p:cNvSpPr>
          <p:nvPr>
            <p:ph idx="1"/>
          </p:nvPr>
        </p:nvSpPr>
        <p:spPr>
          <a:xfrm>
            <a:off x="507868" y="1412874"/>
            <a:ext cx="11173090" cy="5293757"/>
          </a:xfrm>
        </p:spPr>
        <p:txBody>
          <a:bodyPr/>
          <a:lstStyle/>
          <a:p>
            <a:pPr>
              <a:lnSpc>
                <a:spcPct val="80000"/>
              </a:lnSpc>
            </a:pPr>
            <a:r>
              <a:rPr lang="en-US" dirty="0" smtClean="0"/>
              <a:t>Primacy/newness effect</a:t>
            </a:r>
          </a:p>
          <a:p>
            <a:pPr lvl="1">
              <a:lnSpc>
                <a:spcPct val="80000"/>
              </a:lnSpc>
            </a:pPr>
            <a:r>
              <a:rPr lang="en-US" sz="2400" dirty="0" smtClean="0"/>
              <a:t>Changing navigation in a website may degrade the customer experience (temporarily), even if the new navigation is better</a:t>
            </a:r>
          </a:p>
          <a:p>
            <a:pPr lvl="1">
              <a:lnSpc>
                <a:spcPct val="80000"/>
              </a:lnSpc>
            </a:pPr>
            <a:r>
              <a:rPr lang="en-US" sz="2400" dirty="0" smtClean="0"/>
              <a:t>Evaluation may need to focus on new users, or run for a long period</a:t>
            </a:r>
          </a:p>
          <a:p>
            <a:pPr>
              <a:lnSpc>
                <a:spcPct val="80000"/>
              </a:lnSpc>
            </a:pPr>
            <a:r>
              <a:rPr lang="en-US" dirty="0" smtClean="0"/>
              <a:t>Multiple experiments</a:t>
            </a:r>
          </a:p>
          <a:p>
            <a:pPr lvl="1">
              <a:lnSpc>
                <a:spcPct val="80000"/>
              </a:lnSpc>
            </a:pPr>
            <a:r>
              <a:rPr lang="en-US" sz="2400" dirty="0" smtClean="0"/>
              <a:t>Even though the methodology shields an experiment from other changes, statistical variance increases making it harder to get significant results.</a:t>
            </a:r>
            <a:br>
              <a:rPr lang="en-US" sz="2400" dirty="0" smtClean="0"/>
            </a:br>
            <a:r>
              <a:rPr lang="en-US" sz="2400" dirty="0" smtClean="0"/>
              <a:t>There can also be strong interactions (rarer than most people think)</a:t>
            </a:r>
          </a:p>
          <a:p>
            <a:pPr>
              <a:lnSpc>
                <a:spcPct val="80000"/>
              </a:lnSpc>
            </a:pPr>
            <a:r>
              <a:rPr lang="en-US" dirty="0" smtClean="0"/>
              <a:t>Consistency/contamination</a:t>
            </a:r>
            <a:endParaRPr lang="en-US" sz="2800" dirty="0" smtClean="0"/>
          </a:p>
          <a:p>
            <a:pPr lvl="1">
              <a:lnSpc>
                <a:spcPct val="80000"/>
              </a:lnSpc>
            </a:pPr>
            <a:r>
              <a:rPr lang="en-US" sz="2400" dirty="0" smtClean="0"/>
              <a:t>On the web, assignment is usually cookie-based, but people may use multiple computers, erase cookies, etc.    Typically a small issue</a:t>
            </a:r>
          </a:p>
          <a:p>
            <a:pPr>
              <a:lnSpc>
                <a:spcPct val="80000"/>
              </a:lnSpc>
            </a:pPr>
            <a:r>
              <a:rPr lang="en-US" dirty="0" smtClean="0"/>
              <a:t>Launch events / media announcements sometimes preclude controlled experiments</a:t>
            </a:r>
          </a:p>
          <a:p>
            <a:pPr lvl="1">
              <a:lnSpc>
                <a:spcPct val="80000"/>
              </a:lnSpc>
            </a:pPr>
            <a:r>
              <a:rPr lang="en-US" sz="2400" dirty="0" smtClean="0"/>
              <a:t>The journalists need to be shown the “new” version</a:t>
            </a:r>
          </a:p>
        </p:txBody>
      </p:sp>
      <p:sp>
        <p:nvSpPr>
          <p:cNvPr id="18435" name="Slide Number Placeholder 4"/>
          <p:cNvSpPr>
            <a:spLocks noGrp="1"/>
          </p:cNvSpPr>
          <p:nvPr>
            <p:ph type="sldNum" sz="quarter" idx="4294967295"/>
          </p:nvPr>
        </p:nvSpPr>
        <p:spPr>
          <a:xfrm>
            <a:off x="11477625" y="0"/>
            <a:ext cx="711200" cy="304800"/>
          </a:xfrm>
          <a:prstGeom prst="rect">
            <a:avLst/>
          </a:prstGeom>
          <a:noFill/>
        </p:spPr>
        <p:txBody>
          <a:bodyPr/>
          <a:lstStyle/>
          <a:p>
            <a:fld id="{9CF31E59-4696-41E1-91DF-F8AEDA1AD4A5}" type="slidenum">
              <a:rPr lang="en-US" smtClean="0"/>
              <a:pPr/>
              <a:t>34</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animEffect transition="in" filter="fade">
                                      <p:cBhvr>
                                        <p:cTn id="7" dur="2000"/>
                                        <p:tgtEl>
                                          <p:spTgt spid="1843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7">
                                            <p:txEl>
                                              <p:pRg st="4" end="4"/>
                                            </p:txEl>
                                          </p:spTgt>
                                        </p:tgtEl>
                                        <p:attrNameLst>
                                          <p:attrName>style.visibility</p:attrName>
                                        </p:attrNameLst>
                                      </p:cBhvr>
                                      <p:to>
                                        <p:strVal val="visible"/>
                                      </p:to>
                                    </p:set>
                                    <p:animEffect transition="in" filter="fade">
                                      <p:cBhvr>
                                        <p:cTn id="10" dur="2000"/>
                                        <p:tgtEl>
                                          <p:spTgt spid="1843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37">
                                            <p:txEl>
                                              <p:pRg st="5" end="5"/>
                                            </p:txEl>
                                          </p:spTgt>
                                        </p:tgtEl>
                                        <p:attrNameLst>
                                          <p:attrName>style.visibility</p:attrName>
                                        </p:attrNameLst>
                                      </p:cBhvr>
                                      <p:to>
                                        <p:strVal val="visible"/>
                                      </p:to>
                                    </p:set>
                                    <p:animEffect transition="in" filter="fade">
                                      <p:cBhvr>
                                        <p:cTn id="15" dur="2000"/>
                                        <p:tgtEl>
                                          <p:spTgt spid="18437">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7">
                                            <p:txEl>
                                              <p:pRg st="6" end="6"/>
                                            </p:txEl>
                                          </p:spTgt>
                                        </p:tgtEl>
                                        <p:attrNameLst>
                                          <p:attrName>style.visibility</p:attrName>
                                        </p:attrNameLst>
                                      </p:cBhvr>
                                      <p:to>
                                        <p:strVal val="visible"/>
                                      </p:to>
                                    </p:set>
                                    <p:animEffect transition="in" filter="fade">
                                      <p:cBhvr>
                                        <p:cTn id="18" dur="2000"/>
                                        <p:tgtEl>
                                          <p:spTgt spid="18437">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437">
                                            <p:txEl>
                                              <p:pRg st="7" end="7"/>
                                            </p:txEl>
                                          </p:spTgt>
                                        </p:tgtEl>
                                        <p:attrNameLst>
                                          <p:attrName>style.visibility</p:attrName>
                                        </p:attrNameLst>
                                      </p:cBhvr>
                                      <p:to>
                                        <p:strVal val="visible"/>
                                      </p:to>
                                    </p:set>
                                    <p:animEffect transition="in" filter="fade">
                                      <p:cBhvr>
                                        <p:cTn id="23" dur="2000"/>
                                        <p:tgtEl>
                                          <p:spTgt spid="18437">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437">
                                            <p:txEl>
                                              <p:pRg st="8" end="8"/>
                                            </p:txEl>
                                          </p:spTgt>
                                        </p:tgtEl>
                                        <p:attrNameLst>
                                          <p:attrName>style.visibility</p:attrName>
                                        </p:attrNameLst>
                                      </p:cBhvr>
                                      <p:to>
                                        <p:strVal val="visible"/>
                                      </p:to>
                                    </p:set>
                                    <p:animEffect transition="in" filter="fade">
                                      <p:cBhvr>
                                        <p:cTn id="26" dur="2000"/>
                                        <p:tgtEl>
                                          <p:spTgt spid="184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A/A Test</a:t>
            </a:r>
            <a:endParaRPr lang="en-US" dirty="0"/>
          </a:p>
        </p:txBody>
      </p:sp>
      <p:sp>
        <p:nvSpPr>
          <p:cNvPr id="3" name="Content Placeholder 2"/>
          <p:cNvSpPr>
            <a:spLocks noGrp="1"/>
          </p:cNvSpPr>
          <p:nvPr>
            <p:ph idx="1"/>
          </p:nvPr>
        </p:nvSpPr>
        <p:spPr>
          <a:xfrm>
            <a:off x="507868" y="1412875"/>
            <a:ext cx="11173090" cy="4899803"/>
          </a:xfrm>
        </p:spPr>
        <p:txBody>
          <a:bodyPr/>
          <a:lstStyle/>
          <a:p>
            <a:pPr lvl="0"/>
            <a:r>
              <a:rPr lang="en-US" dirty="0" smtClean="0"/>
              <a:t>Run A/A tests </a:t>
            </a:r>
          </a:p>
          <a:p>
            <a:pPr lvl="1"/>
            <a:r>
              <a:rPr lang="en-US" dirty="0" smtClean="0"/>
              <a:t>Run an experiment where the Treatment and Control variants are coded identically and validate the following:</a:t>
            </a:r>
          </a:p>
          <a:p>
            <a:pPr marL="1312863" lvl="2" indent="-457200">
              <a:buFont typeface="+mj-lt"/>
              <a:buAutoNum type="arabicPeriod"/>
            </a:pPr>
            <a:r>
              <a:rPr lang="en-US" dirty="0" smtClean="0"/>
              <a:t>Are users split according to the planned percentages?</a:t>
            </a:r>
            <a:endParaRPr lang="en-US" sz="3200" dirty="0" smtClean="0"/>
          </a:p>
          <a:p>
            <a:pPr marL="1312863" lvl="2" indent="-457200">
              <a:buFont typeface="+mj-lt"/>
              <a:buAutoNum type="arabicPeriod"/>
            </a:pPr>
            <a:r>
              <a:rPr lang="en-US" dirty="0" smtClean="0"/>
              <a:t>Is the data collected matching the system of record?</a:t>
            </a:r>
          </a:p>
          <a:p>
            <a:pPr marL="1312863" lvl="2" indent="-457200">
              <a:buFont typeface="+mj-lt"/>
              <a:buAutoNum type="arabicPeriod"/>
            </a:pPr>
            <a:r>
              <a:rPr lang="en-US" dirty="0" smtClean="0"/>
              <a:t>Are the results showing non-significant results 95% of the time?</a:t>
            </a:r>
          </a:p>
          <a:p>
            <a:pPr>
              <a:buNone/>
            </a:pPr>
            <a:r>
              <a:rPr lang="en-US" dirty="0" smtClean="0"/>
              <a:t>	This is a powerful technique for finding bugs and other integration issues </a:t>
            </a:r>
            <a:r>
              <a:rPr lang="en-US" dirty="0" smtClean="0">
                <a:solidFill>
                  <a:srgbClr val="92D050"/>
                </a:solidFill>
              </a:rPr>
              <a:t>before</a:t>
            </a:r>
            <a:r>
              <a:rPr lang="en-US" dirty="0" smtClean="0"/>
              <a:t> teams try to make data-driven decisions</a:t>
            </a:r>
          </a:p>
          <a:p>
            <a:pPr lvl="1"/>
            <a:r>
              <a:rPr lang="en-US" dirty="0" smtClean="0"/>
              <a:t>Generating some numbers is easy</a:t>
            </a:r>
          </a:p>
          <a:p>
            <a:pPr lvl="1"/>
            <a:r>
              <a:rPr lang="en-US" dirty="0" smtClean="0"/>
              <a:t>Getting correct numbers you trust is much harder!</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054587" cy="609398"/>
          </a:xfrm>
        </p:spPr>
        <p:txBody>
          <a:bodyPr/>
          <a:lstStyle/>
          <a:p>
            <a:r>
              <a:rPr lang="en-US" sz="4400" dirty="0" smtClean="0"/>
              <a:t>Best Practice: Compute Statistical Significance</a:t>
            </a:r>
            <a:endParaRPr lang="en-US" sz="4400" dirty="0"/>
          </a:p>
        </p:txBody>
      </p:sp>
      <p:sp>
        <p:nvSpPr>
          <p:cNvPr id="3" name="Content Placeholder 2"/>
          <p:cNvSpPr>
            <a:spLocks noGrp="1"/>
          </p:cNvSpPr>
          <p:nvPr>
            <p:ph idx="1"/>
          </p:nvPr>
        </p:nvSpPr>
        <p:spPr>
          <a:xfrm>
            <a:off x="507868" y="1524000"/>
            <a:ext cx="11376237" cy="3748719"/>
          </a:xfrm>
        </p:spPr>
        <p:txBody>
          <a:bodyPr/>
          <a:lstStyle/>
          <a:p>
            <a:r>
              <a:rPr lang="en-US" sz="2800" dirty="0" smtClean="0"/>
              <a:t>A very common mistake is to declare a winner when the difference could be due to random variations</a:t>
            </a:r>
          </a:p>
          <a:p>
            <a:r>
              <a:rPr lang="en-US" sz="2800" dirty="0" smtClean="0"/>
              <a:t>Compute 95% confidence intervals on the metrics to determine if the difference is due to chance or whether it is statistically significant</a:t>
            </a:r>
          </a:p>
          <a:p>
            <a:r>
              <a:rPr lang="en-US" sz="2800" dirty="0" smtClean="0"/>
              <a:t>Increase percentage if you do multiple tests</a:t>
            </a:r>
            <a:br>
              <a:rPr lang="en-US" sz="2800" dirty="0" smtClean="0"/>
            </a:br>
            <a:r>
              <a:rPr lang="en-US" sz="2800" dirty="0" smtClean="0"/>
              <a:t> (e.g., use 99%)</a:t>
            </a:r>
          </a:p>
          <a:p>
            <a:r>
              <a:rPr lang="en-US" sz="2800" dirty="0" smtClean="0"/>
              <a:t>Idea: run an A/A test in concurrent to your A/B test to make sure the overall system doesn’t declare it as significant more than 5% of the time (great QA)</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36</a:t>
            </a:fld>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Ramp-up</a:t>
            </a:r>
            <a:endParaRPr lang="en-US" dirty="0"/>
          </a:p>
        </p:txBody>
      </p:sp>
      <p:sp>
        <p:nvSpPr>
          <p:cNvPr id="3" name="Content Placeholder 2"/>
          <p:cNvSpPr>
            <a:spLocks noGrp="1"/>
          </p:cNvSpPr>
          <p:nvPr>
            <p:ph idx="1"/>
          </p:nvPr>
        </p:nvSpPr>
        <p:spPr>
          <a:xfrm>
            <a:off x="507868" y="1524000"/>
            <a:ext cx="11376237" cy="5108154"/>
          </a:xfrm>
        </p:spPr>
        <p:txBody>
          <a:bodyPr/>
          <a:lstStyle/>
          <a:p>
            <a:r>
              <a:rPr lang="en-US" sz="2800" dirty="0" smtClean="0"/>
              <a:t>Ramp-up</a:t>
            </a:r>
          </a:p>
          <a:p>
            <a:pPr lvl="1"/>
            <a:r>
              <a:rPr lang="en-US" sz="2400" dirty="0" smtClean="0"/>
              <a:t>Start an experiment at 0.1%</a:t>
            </a:r>
          </a:p>
          <a:p>
            <a:pPr lvl="1"/>
            <a:r>
              <a:rPr lang="en-US" sz="2400" dirty="0" smtClean="0"/>
              <a:t>Do some simple analyses to make sure no egregious problems can be detected</a:t>
            </a:r>
          </a:p>
          <a:p>
            <a:pPr lvl="1"/>
            <a:r>
              <a:rPr lang="en-US" sz="2400" dirty="0" smtClean="0"/>
              <a:t>Ramp-up to a larger percentage, and repeat until 50%</a:t>
            </a:r>
          </a:p>
          <a:p>
            <a:r>
              <a:rPr lang="en-US" sz="2800" dirty="0" smtClean="0"/>
              <a:t>Big differences are easy to detect because the min sample size is quadratic in the effect we want to detect</a:t>
            </a:r>
          </a:p>
          <a:p>
            <a:pPr lvl="1"/>
            <a:r>
              <a:rPr lang="en-US" sz="2400" dirty="0" smtClean="0"/>
              <a:t>Detecting 10% difference requires a small sample and serious problems can be detected during ramp-up</a:t>
            </a:r>
          </a:p>
          <a:p>
            <a:pPr lvl="1"/>
            <a:r>
              <a:rPr lang="en-US" sz="2400" dirty="0" smtClean="0"/>
              <a:t>Detecting 0.1% requires a population 100^2 = 10,000 times bigger</a:t>
            </a:r>
          </a:p>
          <a:p>
            <a:r>
              <a:rPr lang="en-US" sz="2800" dirty="0" smtClean="0"/>
              <a:t>Abort the experiment if treatment is significantly worse on OEC or other key metrics (e.g., time to generate page)</a:t>
            </a:r>
          </a:p>
          <a:p>
            <a:pPr>
              <a:buNone/>
            </a:pPr>
            <a:endParaRPr lang="en-US" sz="2800" dirty="0" smtClean="0"/>
          </a:p>
          <a:p>
            <a:endParaRPr lang="en-US" sz="28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37</a:t>
            </a:fld>
            <a:endParaRPr lang="en-US"/>
          </a:p>
        </p:txBody>
      </p:sp>
      <p:pic>
        <p:nvPicPr>
          <p:cNvPr id="221188" name="Picture 4" descr="C:\IETemp\Temporary Internet Files\Content.IE5\0JMHPXXZ\MCSL00652_0000[1].wmf"/>
          <p:cNvPicPr>
            <a:picLocks noChangeAspect="1" noChangeArrowheads="1"/>
          </p:cNvPicPr>
          <p:nvPr/>
        </p:nvPicPr>
        <p:blipFill>
          <a:blip r:embed="rId2" cstate="print"/>
          <a:srcRect/>
          <a:stretch>
            <a:fillRect/>
          </a:stretch>
        </p:blipFill>
        <p:spPr bwMode="auto">
          <a:xfrm>
            <a:off x="8680744" y="977854"/>
            <a:ext cx="3169501" cy="1183455"/>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Experiments at 50/50%</a:t>
            </a:r>
            <a:endParaRPr lang="en-US" dirty="0"/>
          </a:p>
        </p:txBody>
      </p:sp>
      <p:sp>
        <p:nvSpPr>
          <p:cNvPr id="3" name="Content Placeholder 2"/>
          <p:cNvSpPr>
            <a:spLocks noGrp="1"/>
          </p:cNvSpPr>
          <p:nvPr>
            <p:ph idx="1"/>
          </p:nvPr>
        </p:nvSpPr>
        <p:spPr>
          <a:xfrm>
            <a:off x="507868" y="1412875"/>
            <a:ext cx="11173090" cy="3939540"/>
          </a:xfrm>
        </p:spPr>
        <p:txBody>
          <a:bodyPr/>
          <a:lstStyle/>
          <a:p>
            <a:r>
              <a:rPr lang="en-US" dirty="0" smtClean="0"/>
              <a:t>Novice experimenters run 1% experiments</a:t>
            </a:r>
          </a:p>
          <a:p>
            <a:r>
              <a:rPr lang="en-US" dirty="0" smtClean="0"/>
              <a:t>To detect an effect, you need to expose a certain number of users to the treatment (based on power calculations)</a:t>
            </a:r>
          </a:p>
          <a:p>
            <a:r>
              <a:rPr lang="en-US" dirty="0" smtClean="0"/>
              <a:t>Fastest way to achieve that exposure is to run equal-probability variants (e.g., 50/50% for A/B)</a:t>
            </a:r>
          </a:p>
          <a:p>
            <a:r>
              <a:rPr lang="en-US" dirty="0" smtClean="0"/>
              <a:t>If you perceive risk, don’t start an experiment at 50/50% from the beginning: Ramp-up over a short period</a:t>
            </a:r>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38</a:t>
            </a:fld>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a:t>
            </a:r>
            <a:endParaRPr lang="en-US" dirty="0"/>
          </a:p>
        </p:txBody>
      </p:sp>
      <p:sp>
        <p:nvSpPr>
          <p:cNvPr id="3" name="Content Placeholder 2"/>
          <p:cNvSpPr>
            <a:spLocks noGrp="1"/>
          </p:cNvSpPr>
          <p:nvPr>
            <p:ph idx="1"/>
          </p:nvPr>
        </p:nvSpPr>
        <p:spPr>
          <a:xfrm>
            <a:off x="507868" y="1524000"/>
            <a:ext cx="11376237" cy="4622804"/>
          </a:xfrm>
        </p:spPr>
        <p:txBody>
          <a:bodyPr/>
          <a:lstStyle/>
          <a:p>
            <a:r>
              <a:rPr lang="en-US" dirty="0" smtClean="0"/>
              <a:t>Good randomization is critical.</a:t>
            </a:r>
            <a:br>
              <a:rPr lang="en-US" dirty="0" smtClean="0"/>
            </a:br>
            <a:r>
              <a:rPr lang="en-US" sz="2000" dirty="0" smtClean="0"/>
              <a:t>It’s unbelievable what mistakes developers will make in favor of efficiency</a:t>
            </a:r>
          </a:p>
          <a:p>
            <a:r>
              <a:rPr lang="en-US" dirty="0" smtClean="0"/>
              <a:t>Properties of user assignment</a:t>
            </a:r>
          </a:p>
          <a:p>
            <a:pPr lvl="1"/>
            <a:r>
              <a:rPr lang="en-US" dirty="0" smtClean="0"/>
              <a:t>Consistent assignment.  User should see the same variant on successive visits</a:t>
            </a:r>
          </a:p>
          <a:p>
            <a:pPr lvl="1"/>
            <a:r>
              <a:rPr lang="en-US" dirty="0" smtClean="0"/>
              <a:t>Independent assignment.   Assignment to one experiment should have no effect on assignment to others (e.g., Eric Peterson’s code in his book gets this wrong)</a:t>
            </a:r>
          </a:p>
          <a:p>
            <a:pPr lvl="1"/>
            <a:r>
              <a:rPr lang="en-US" dirty="0" smtClean="0"/>
              <a:t>Monotonic ramp-up.  As experiments are ramped-up to larger percentages, users who were exposed to treatments must stay in those treatments (population from control shifts)</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39</a:t>
            </a:fld>
            <a:endParaRPr lang="en-US"/>
          </a:p>
        </p:txBody>
      </p:sp>
      <p:pic>
        <p:nvPicPr>
          <p:cNvPr id="1026" name="Picture 2" descr="C:\Users\ronnyk\AppData\Local\Microsoft\Windows\Temporary Internet Files\Content.IE5\BLWELJTM\MPj04412160000[1].jpg"/>
          <p:cNvPicPr>
            <a:picLocks noChangeAspect="1" noChangeArrowheads="1"/>
          </p:cNvPicPr>
          <p:nvPr/>
        </p:nvPicPr>
        <p:blipFill>
          <a:blip r:embed="rId2"/>
          <a:srcRect/>
          <a:stretch>
            <a:fillRect/>
          </a:stretch>
        </p:blipFill>
        <p:spPr bwMode="auto">
          <a:xfrm>
            <a:off x="10695206" y="653142"/>
            <a:ext cx="1224334" cy="1584143"/>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88822" y="1438275"/>
            <a:ext cx="11376237" cy="4487382"/>
          </a:xfrm>
        </p:spPr>
        <p:txBody>
          <a:bodyPr/>
          <a:lstStyle/>
          <a:p>
            <a:r>
              <a:rPr lang="en-US" dirty="0" smtClean="0"/>
              <a:t>Controlled Experiments in one slide</a:t>
            </a:r>
          </a:p>
          <a:p>
            <a:r>
              <a:rPr lang="en-US" dirty="0" smtClean="0"/>
              <a:t>Examples: you’re the decision maker</a:t>
            </a:r>
          </a:p>
          <a:p>
            <a:r>
              <a:rPr lang="en-US" dirty="0" smtClean="0"/>
              <a:t>Culture, OEC (Overall Evaluation Criterion)</a:t>
            </a:r>
          </a:p>
          <a:p>
            <a:r>
              <a:rPr lang="en-US" dirty="0" smtClean="0"/>
              <a:t>Controlled Experiments: deeper dive</a:t>
            </a:r>
          </a:p>
          <a:p>
            <a:endParaRPr lang="en-US" dirty="0" smtClean="0"/>
          </a:p>
          <a:p>
            <a:r>
              <a:rPr lang="en-US" dirty="0" smtClean="0"/>
              <a:t>Two key messages to remember</a:t>
            </a:r>
          </a:p>
          <a:p>
            <a:pPr lvl="1"/>
            <a:r>
              <a:rPr lang="en-US" dirty="0" smtClean="0"/>
              <a:t>It is hard to assess the value of ideas.</a:t>
            </a:r>
            <a:br>
              <a:rPr lang="en-US" dirty="0" smtClean="0"/>
            </a:br>
            <a:r>
              <a:rPr lang="en-US" dirty="0" smtClean="0"/>
              <a:t>Get the data by experimenting because data trumps intuition</a:t>
            </a:r>
          </a:p>
          <a:p>
            <a:pPr lvl="1"/>
            <a:r>
              <a:rPr lang="en-US" dirty="0" smtClean="0"/>
              <a:t>OEC: Make sure the org agrees </a:t>
            </a:r>
            <a:r>
              <a:rPr lang="en-US" b="1" dirty="0" smtClean="0"/>
              <a:t>what</a:t>
            </a:r>
            <a:r>
              <a:rPr lang="en-US" dirty="0" smtClean="0"/>
              <a:t> you are optimizing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Controversial Claims</a:t>
            </a:r>
            <a:endParaRPr lang="en-US" dirty="0"/>
          </a:p>
        </p:txBody>
      </p:sp>
      <p:sp>
        <p:nvSpPr>
          <p:cNvPr id="3" name="Content Placeholder 2"/>
          <p:cNvSpPr>
            <a:spLocks noGrp="1"/>
          </p:cNvSpPr>
          <p:nvPr>
            <p:ph idx="1"/>
          </p:nvPr>
        </p:nvSpPr>
        <p:spPr>
          <a:xfrm>
            <a:off x="507868" y="1175657"/>
            <a:ext cx="11376237" cy="5470804"/>
          </a:xfrm>
        </p:spPr>
        <p:txBody>
          <a:bodyPr/>
          <a:lstStyle/>
          <a:p>
            <a:r>
              <a:rPr lang="en-US" sz="2800" dirty="0" smtClean="0"/>
              <a:t>Run concurrent univariate experiments</a:t>
            </a:r>
          </a:p>
          <a:p>
            <a:pPr lvl="1"/>
            <a:r>
              <a:rPr lang="en-US" sz="2400" dirty="0" smtClean="0"/>
              <a:t>Vendors make you think that MVTs and Fractional Factorial designs are critical---they are not.   The same claim can be made that polynomial models are better than linear models: true in theory,  less useful in practice</a:t>
            </a:r>
          </a:p>
          <a:p>
            <a:pPr lvl="1"/>
            <a:r>
              <a:rPr lang="en-US" sz="2400" dirty="0" smtClean="0"/>
              <a:t>Let teams launch multiple experiments when they are ready, and do the </a:t>
            </a:r>
            <a:r>
              <a:rPr lang="en-US" sz="2400" b="1" dirty="0" smtClean="0"/>
              <a:t>analysis</a:t>
            </a:r>
            <a:r>
              <a:rPr lang="en-US" sz="2400" dirty="0" smtClean="0"/>
              <a:t> to detect and model interactions when relevant (less often than you think)</a:t>
            </a:r>
          </a:p>
          <a:p>
            <a:r>
              <a:rPr lang="en-US" sz="2800" dirty="0" smtClean="0"/>
              <a:t>Backend integration (server-side) is a better long-term approach to integrate experimentation than </a:t>
            </a:r>
            <a:r>
              <a:rPr lang="en-US" sz="2800" dirty="0" err="1" smtClean="0"/>
              <a:t>Javascipt</a:t>
            </a:r>
            <a:endParaRPr lang="en-US" sz="2800" dirty="0" smtClean="0"/>
          </a:p>
          <a:p>
            <a:pPr lvl="1"/>
            <a:r>
              <a:rPr lang="en-US" sz="2400" dirty="0" err="1" smtClean="0"/>
              <a:t>Javascript</a:t>
            </a:r>
            <a:r>
              <a:rPr lang="en-US" sz="2400" dirty="0" smtClean="0"/>
              <a:t> suffers from performance delays, especially when running multiple experiments</a:t>
            </a:r>
          </a:p>
          <a:p>
            <a:pPr lvl="1"/>
            <a:r>
              <a:rPr lang="en-US" sz="2400" dirty="0" err="1" smtClean="0"/>
              <a:t>Javascript</a:t>
            </a:r>
            <a:r>
              <a:rPr lang="en-US" sz="2400" dirty="0" smtClean="0"/>
              <a:t> is easy to kickoff, but harder to integrate with dynamic systems</a:t>
            </a:r>
          </a:p>
          <a:p>
            <a:pPr lvl="1"/>
            <a:r>
              <a:rPr lang="en-US" sz="2400" dirty="0" smtClean="0"/>
              <a:t>Hard to experiment with backend algorithms (e.g., recommendations)</a:t>
            </a:r>
          </a:p>
          <a:p>
            <a:pPr lvl="1"/>
            <a:endParaRPr lang="en-US" sz="24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40</a:t>
            </a:fld>
            <a:endParaRPr 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hape 272385"/>
          <p:cNvSpPr>
            <a:spLocks noGrp="1" noChangeArrowheads="1"/>
          </p:cNvSpPr>
          <p:nvPr>
            <p:ph type="title"/>
          </p:nvPr>
        </p:nvSpPr>
        <p:spPr>
          <a:xfrm>
            <a:off x="515938" y="228600"/>
            <a:ext cx="11165020" cy="664797"/>
          </a:xfrm>
        </p:spPr>
        <p:txBody>
          <a:bodyPr anchor="b"/>
          <a:lstStyle/>
          <a:p>
            <a:pPr marL="0" indent="0" defTabSz="914400"/>
            <a:r>
              <a:rPr lang="en-US" dirty="0" smtClean="0"/>
              <a:t>Summary</a:t>
            </a:r>
          </a:p>
        </p:txBody>
      </p:sp>
      <p:sp>
        <p:nvSpPr>
          <p:cNvPr id="272387" name="Text Placeholder 272386"/>
          <p:cNvSpPr>
            <a:spLocks noGrp="1" noChangeArrowheads="1"/>
          </p:cNvSpPr>
          <p:nvPr>
            <p:ph idx="1"/>
          </p:nvPr>
        </p:nvSpPr>
        <p:spPr>
          <a:xfrm>
            <a:off x="355507" y="1207222"/>
            <a:ext cx="11833318" cy="5650778"/>
          </a:xfrm>
        </p:spPr>
        <p:txBody>
          <a:bodyPr/>
          <a:lstStyle/>
          <a:p>
            <a:pPr>
              <a:buFont typeface="+mj-lt"/>
              <a:buAutoNum type="arabicPeriod"/>
            </a:pPr>
            <a:r>
              <a:rPr lang="en-US" dirty="0" smtClean="0"/>
              <a:t>It is hard to assess the value of ideas</a:t>
            </a:r>
          </a:p>
          <a:p>
            <a:pPr marL="685800" lvl="1" indent="-342900"/>
            <a:r>
              <a:rPr lang="en-US" sz="2400" dirty="0" smtClean="0"/>
              <a:t>Listen to your customers</a:t>
            </a:r>
          </a:p>
          <a:p>
            <a:pPr marL="685800" lvl="1" indent="-342900"/>
            <a:r>
              <a:rPr lang="en-US" sz="2400" dirty="0" smtClean="0"/>
              <a:t>Get the data by experimenting because data trumps intuition</a:t>
            </a:r>
          </a:p>
          <a:p>
            <a:pPr marL="685800" lvl="1" indent="-342900"/>
            <a:r>
              <a:rPr lang="en-US" sz="2400" dirty="0" smtClean="0"/>
              <a:t>Examples are humbling.  More at </a:t>
            </a:r>
            <a:r>
              <a:rPr lang="en-US" sz="2400" dirty="0" smtClean="0">
                <a:hlinkClick r:id="rId3"/>
              </a:rPr>
              <a:t>http://exp-platform.com</a:t>
            </a:r>
            <a:r>
              <a:rPr lang="en-US" sz="2400" dirty="0" smtClean="0"/>
              <a:t> </a:t>
            </a:r>
            <a:endParaRPr lang="en-US" sz="2000" dirty="0" smtClean="0"/>
          </a:p>
          <a:p>
            <a:pPr>
              <a:buFont typeface="+mj-lt"/>
              <a:buAutoNum type="arabicPeriod"/>
            </a:pPr>
            <a:r>
              <a:rPr lang="en-US" dirty="0" smtClean="0"/>
              <a:t>Empower the HiPPO with data-driven decisions</a:t>
            </a:r>
          </a:p>
          <a:p>
            <a:pPr marL="685800" lvl="1" indent="-342900"/>
            <a:r>
              <a:rPr lang="en-US" sz="2400" dirty="0" smtClean="0"/>
              <a:t>OEC: make sure the org agrees </a:t>
            </a:r>
            <a:r>
              <a:rPr lang="en-US" sz="2400" b="1" dirty="0" smtClean="0"/>
              <a:t>what</a:t>
            </a:r>
            <a:r>
              <a:rPr lang="en-US" sz="2400" dirty="0" smtClean="0"/>
              <a:t> you are optimizing (long term lifetime value)</a:t>
            </a:r>
          </a:p>
          <a:p>
            <a:pPr>
              <a:buFont typeface="+mj-lt"/>
              <a:buAutoNum type="arabicPeriod"/>
            </a:pPr>
            <a:r>
              <a:rPr lang="en-US" dirty="0" smtClean="0"/>
              <a:t>Compute the statistics carefully</a:t>
            </a:r>
          </a:p>
          <a:p>
            <a:pPr marL="685800" lvl="1" indent="-342900"/>
            <a:r>
              <a:rPr lang="en-US" sz="2400" dirty="0" smtClean="0"/>
              <a:t>Power, 95% confidence, ramp-up </a:t>
            </a:r>
          </a:p>
          <a:p>
            <a:pPr marL="685800" lvl="1" indent="-342900"/>
            <a:r>
              <a:rPr lang="en-US" sz="2400" dirty="0" smtClean="0"/>
              <a:t>Stats/details described at </a:t>
            </a:r>
            <a:r>
              <a:rPr lang="en-US" sz="2400" dirty="0" smtClean="0">
                <a:hlinkClick r:id="rId4"/>
              </a:rPr>
              <a:t>http://exp-platform.com/hippo_long.aspx</a:t>
            </a:r>
            <a:endParaRPr lang="en-US" sz="2400" dirty="0" smtClean="0"/>
          </a:p>
          <a:p>
            <a:pPr>
              <a:buFont typeface="+mj-lt"/>
              <a:buAutoNum type="arabicPeriod"/>
            </a:pPr>
            <a:r>
              <a:rPr lang="en-US" dirty="0" smtClean="0"/>
              <a:t>Experiment often</a:t>
            </a:r>
          </a:p>
          <a:p>
            <a:pPr marL="685800" lvl="1" indent="-342900"/>
            <a:r>
              <a:rPr lang="en-US" sz="2400" dirty="0" smtClean="0"/>
              <a:t>Triple your experiment rate and you triple your success (and failure) rate.</a:t>
            </a:r>
            <a:br>
              <a:rPr lang="en-US" sz="2400" dirty="0" smtClean="0"/>
            </a:br>
            <a:r>
              <a:rPr lang="en-US" sz="2400" dirty="0" smtClean="0"/>
              <a:t>Fail fast &amp; often in order to succeed</a:t>
            </a:r>
          </a:p>
          <a:p>
            <a:pPr marL="685800" lvl="1" indent="-342900"/>
            <a:r>
              <a:rPr lang="en-US" sz="2400" dirty="0" smtClean="0"/>
              <a:t>Accelerate innovation by lowering the cost of experimenting</a:t>
            </a:r>
          </a:p>
        </p:txBody>
      </p:sp>
      <p:sp>
        <p:nvSpPr>
          <p:cNvPr id="5122" name="Shape 3"/>
          <p:cNvSpPr>
            <a:spLocks noGrp="1"/>
          </p:cNvSpPr>
          <p:nvPr>
            <p:ph type="sldNum" sz="quarter" idx="4294967295"/>
          </p:nvPr>
        </p:nvSpPr>
        <p:spPr>
          <a:xfrm>
            <a:off x="11477810" y="0"/>
            <a:ext cx="711015" cy="304800"/>
          </a:xfrm>
          <a:prstGeom prst="rect">
            <a:avLst/>
          </a:prstGeom>
          <a:noFill/>
        </p:spPr>
        <p:txBody>
          <a:bodyPr/>
          <a:lstStyle/>
          <a:p>
            <a:fld id="{44AADFC6-42F7-443A-BF45-6D194EC2865B}" type="slidenum">
              <a:rPr lang="en-US" smtClean="0"/>
              <a:pPr/>
              <a:t>41</a:t>
            </a:fld>
            <a:endParaRPr lang="en-US" smtClean="0"/>
          </a:p>
        </p:txBody>
      </p:sp>
      <p:sp>
        <p:nvSpPr>
          <p:cNvPr id="5" name="Rectangle 4"/>
          <p:cNvSpPr/>
          <p:nvPr/>
        </p:nvSpPr>
        <p:spPr>
          <a:xfrm>
            <a:off x="6636327" y="736313"/>
            <a:ext cx="5552498" cy="738664"/>
          </a:xfrm>
          <a:prstGeom prst="rect">
            <a:avLst/>
          </a:prstGeom>
        </p:spPr>
        <p:txBody>
          <a:bodyPr wrap="square">
            <a:spAutoFit/>
          </a:bodyPr>
          <a:lstStyle/>
          <a:p>
            <a:pPr marL="0" lvl="1"/>
            <a:r>
              <a:rPr lang="en-US" sz="2400" i="1" dirty="0" smtClean="0"/>
              <a:t>The less data, the stronger the opinions</a:t>
            </a:r>
          </a:p>
          <a:p>
            <a:endParaRPr lang="en-US" sz="1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7">
                                            <p:txEl>
                                              <p:pRg st="5" end="5"/>
                                            </p:txEl>
                                          </p:spTgt>
                                        </p:tgtEl>
                                        <p:attrNameLst>
                                          <p:attrName>style.visibility</p:attrName>
                                        </p:attrNameLst>
                                      </p:cBhvr>
                                      <p:to>
                                        <p:strVal val="visible"/>
                                      </p:to>
                                    </p:set>
                                    <p:anim calcmode="lin" valueType="num">
                                      <p:cBhvr additive="base">
                                        <p:cTn id="7" dur="500" fill="hold"/>
                                        <p:tgtEl>
                                          <p:spTgt spid="27238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2387">
                                            <p:txEl>
                                              <p:pRg st="6" end="6"/>
                                            </p:txEl>
                                          </p:spTgt>
                                        </p:tgtEl>
                                        <p:attrNameLst>
                                          <p:attrName>style.visibility</p:attrName>
                                        </p:attrNameLst>
                                      </p:cBhvr>
                                      <p:to>
                                        <p:strVal val="visible"/>
                                      </p:to>
                                    </p:set>
                                    <p:anim calcmode="lin" valueType="num">
                                      <p:cBhvr additive="base">
                                        <p:cTn id="13" dur="500" fill="hold"/>
                                        <p:tgtEl>
                                          <p:spTgt spid="27238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2387">
                                            <p:txEl>
                                              <p:pRg st="7" end="7"/>
                                            </p:txEl>
                                          </p:spTgt>
                                        </p:tgtEl>
                                        <p:attrNameLst>
                                          <p:attrName>style.visibility</p:attrName>
                                        </p:attrNameLst>
                                      </p:cBhvr>
                                      <p:to>
                                        <p:strVal val="visible"/>
                                      </p:to>
                                    </p:set>
                                    <p:anim calcmode="lin" valueType="num">
                                      <p:cBhvr additive="base">
                                        <p:cTn id="17" dur="500" fill="hold"/>
                                        <p:tgtEl>
                                          <p:spTgt spid="272387">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2387">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2387">
                                            <p:txEl>
                                              <p:pRg st="8" end="8"/>
                                            </p:txEl>
                                          </p:spTgt>
                                        </p:tgtEl>
                                        <p:attrNameLst>
                                          <p:attrName>style.visibility</p:attrName>
                                        </p:attrNameLst>
                                      </p:cBhvr>
                                      <p:to>
                                        <p:strVal val="visible"/>
                                      </p:to>
                                    </p:set>
                                    <p:anim calcmode="lin" valueType="num">
                                      <p:cBhvr additive="base">
                                        <p:cTn id="21" dur="500" fill="hold"/>
                                        <p:tgtEl>
                                          <p:spTgt spid="272387">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2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2387">
                                            <p:txEl>
                                              <p:pRg st="9" end="9"/>
                                            </p:txEl>
                                          </p:spTgt>
                                        </p:tgtEl>
                                        <p:attrNameLst>
                                          <p:attrName>style.visibility</p:attrName>
                                        </p:attrNameLst>
                                      </p:cBhvr>
                                      <p:to>
                                        <p:strVal val="visible"/>
                                      </p:to>
                                    </p:set>
                                    <p:anim calcmode="lin" valueType="num">
                                      <p:cBhvr additive="base">
                                        <p:cTn id="27" dur="500" fill="hold"/>
                                        <p:tgtEl>
                                          <p:spTgt spid="272387">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2387">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2387">
                                            <p:txEl>
                                              <p:pRg st="10" end="10"/>
                                            </p:txEl>
                                          </p:spTgt>
                                        </p:tgtEl>
                                        <p:attrNameLst>
                                          <p:attrName>style.visibility</p:attrName>
                                        </p:attrNameLst>
                                      </p:cBhvr>
                                      <p:to>
                                        <p:strVal val="visible"/>
                                      </p:to>
                                    </p:set>
                                    <p:anim calcmode="lin" valueType="num">
                                      <p:cBhvr additive="base">
                                        <p:cTn id="31" dur="500" fill="hold"/>
                                        <p:tgtEl>
                                          <p:spTgt spid="27238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2387">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2387">
                                            <p:txEl>
                                              <p:pRg st="11" end="11"/>
                                            </p:txEl>
                                          </p:spTgt>
                                        </p:tgtEl>
                                        <p:attrNameLst>
                                          <p:attrName>style.visibility</p:attrName>
                                        </p:attrNameLst>
                                      </p:cBhvr>
                                      <p:to>
                                        <p:strVal val="visible"/>
                                      </p:to>
                                    </p:set>
                                    <p:anim calcmode="lin" valueType="num">
                                      <p:cBhvr additive="base">
                                        <p:cTn id="35" dur="500" fill="hold"/>
                                        <p:tgtEl>
                                          <p:spTgt spid="272387">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3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42</a:t>
            </a:fld>
            <a:endParaRPr lang="en-US"/>
          </a:p>
        </p:txBody>
      </p:sp>
      <p:sp>
        <p:nvSpPr>
          <p:cNvPr id="6" name="Content Placeholder 5"/>
          <p:cNvSpPr>
            <a:spLocks noGrp="1"/>
          </p:cNvSpPr>
          <p:nvPr>
            <p:ph idx="1"/>
          </p:nvPr>
        </p:nvSpPr>
        <p:spPr>
          <a:xfrm>
            <a:off x="507868" y="1412875"/>
            <a:ext cx="11173090" cy="443198"/>
          </a:xfrm>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Microsoft Support</a:t>
            </a:r>
          </a:p>
        </p:txBody>
      </p:sp>
      <p:sp>
        <p:nvSpPr>
          <p:cNvPr id="16387" name="Content Placeholder 2"/>
          <p:cNvSpPr>
            <a:spLocks noGrp="1"/>
          </p:cNvSpPr>
          <p:nvPr>
            <p:ph idx="1"/>
          </p:nvPr>
        </p:nvSpPr>
        <p:spPr>
          <a:xfrm>
            <a:off x="507868" y="1524000"/>
            <a:ext cx="11376237" cy="2954655"/>
          </a:xfrm>
        </p:spPr>
        <p:txBody>
          <a:bodyPr/>
          <a:lstStyle/>
          <a:p>
            <a:r>
              <a:rPr lang="en-US" dirty="0" smtClean="0"/>
              <a:t>Support.microsoft.com shows “top issues”</a:t>
            </a:r>
          </a:p>
          <a:p>
            <a:r>
              <a:rPr lang="en-US" dirty="0" smtClean="0"/>
              <a:t>OEC = click-through rate</a:t>
            </a:r>
          </a:p>
          <a:p>
            <a:r>
              <a:rPr lang="en-US" dirty="0" smtClean="0"/>
              <a:t>A shows top issues</a:t>
            </a:r>
          </a:p>
          <a:p>
            <a:r>
              <a:rPr lang="en-US" dirty="0" smtClean="0"/>
              <a:t>B filters top issues to</a:t>
            </a:r>
            <a:br>
              <a:rPr lang="en-US" dirty="0" smtClean="0"/>
            </a:br>
            <a:r>
              <a:rPr lang="en-US" dirty="0" smtClean="0"/>
              <a:t>OS &amp; Browser used to</a:t>
            </a:r>
            <a:br>
              <a:rPr lang="en-US" dirty="0" smtClean="0"/>
            </a:br>
            <a:r>
              <a:rPr lang="en-US" dirty="0" smtClean="0"/>
              <a:t>visit site (</a:t>
            </a:r>
            <a:r>
              <a:rPr lang="en-US" dirty="0" err="1" smtClean="0"/>
              <a:t>useragent</a:t>
            </a:r>
            <a:r>
              <a:rPr lang="en-US" dirty="0" smtClean="0"/>
              <a:t>)</a:t>
            </a:r>
          </a:p>
        </p:txBody>
      </p:sp>
      <p:sp>
        <p:nvSpPr>
          <p:cNvPr id="16388"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A377C730-07F6-4D3F-BE15-FBEAAD30B776}" type="slidenum">
              <a:rPr lang="en-US" smtClean="0"/>
              <a:pPr>
                <a:defRPr/>
              </a:pPr>
              <a:t>43</a:t>
            </a:fld>
            <a:endParaRPr lang="en-US" smtClean="0"/>
          </a:p>
        </p:txBody>
      </p:sp>
      <p:pic>
        <p:nvPicPr>
          <p:cNvPr id="16390" name="Picture 5"/>
          <p:cNvPicPr>
            <a:picLocks noChangeAspect="1" noChangeArrowheads="1"/>
          </p:cNvPicPr>
          <p:nvPr/>
        </p:nvPicPr>
        <p:blipFill>
          <a:blip r:embed="rId2" cstate="print"/>
          <a:srcRect/>
          <a:stretch>
            <a:fillRect/>
          </a:stretch>
        </p:blipFill>
        <p:spPr bwMode="auto">
          <a:xfrm>
            <a:off x="6475313" y="3379481"/>
            <a:ext cx="5713512" cy="1738253"/>
          </a:xfrm>
          <a:prstGeom prst="rect">
            <a:avLst/>
          </a:prstGeom>
          <a:noFill/>
          <a:ln w="9525">
            <a:noFill/>
            <a:miter lim="800000"/>
            <a:headEnd/>
            <a:tailEnd/>
          </a:ln>
        </p:spPr>
      </p:pic>
      <p:sp>
        <p:nvSpPr>
          <p:cNvPr id="9" name="Rectangle 8"/>
          <p:cNvSpPr>
            <a:spLocks noChangeArrowheads="1"/>
          </p:cNvSpPr>
          <p:nvPr/>
        </p:nvSpPr>
        <p:spPr bwMode="auto">
          <a:xfrm>
            <a:off x="-1" y="5272089"/>
            <a:ext cx="12188825" cy="1570037"/>
          </a:xfrm>
          <a:prstGeom prst="rect">
            <a:avLst/>
          </a:prstGeom>
          <a:solidFill>
            <a:schemeClr val="bg2"/>
          </a:solidFill>
          <a:ln w="9525">
            <a:noFill/>
            <a:miter lim="800000"/>
            <a:headEnd/>
            <a:tailEnd/>
          </a:ln>
        </p:spPr>
        <p:txBody>
          <a:bodyPr wrap="square">
            <a:spAutoFit/>
          </a:bodyPr>
          <a:lstStyle/>
          <a:p>
            <a:pPr marL="171450" indent="-171450" algn="l" eaLnBrk="0" hangingPunct="0"/>
            <a:r>
              <a:rPr lang="en-US" sz="2400" dirty="0"/>
              <a:t>Personalization rarely hurts, but does it help?</a:t>
            </a:r>
          </a:p>
          <a:p>
            <a:pPr marL="171450" indent="-171450" algn="l" eaLnBrk="0" hangingPunct="0">
              <a:buFont typeface="Arial" pitchFamily="34" charset="0"/>
              <a:buChar char="•"/>
            </a:pPr>
            <a:r>
              <a:rPr lang="en-US" sz="2400" dirty="0"/>
              <a:t>Raise your right hand if you think B Wins by over </a:t>
            </a:r>
            <a:r>
              <a:rPr lang="en-US" sz="2400" dirty="0" smtClean="0"/>
              <a:t>30</a:t>
            </a:r>
            <a:r>
              <a:rPr lang="en-US" sz="2400" dirty="0"/>
              <a:t>%</a:t>
            </a:r>
          </a:p>
          <a:p>
            <a:pPr marL="171450" indent="-171450" algn="l" eaLnBrk="0" hangingPunct="0">
              <a:buFont typeface="Arial" pitchFamily="34" charset="0"/>
              <a:buChar char="•"/>
            </a:pPr>
            <a:r>
              <a:rPr lang="en-US" sz="2400" dirty="0"/>
              <a:t>Raise your left hand if you think B Wins by under </a:t>
            </a:r>
            <a:r>
              <a:rPr lang="en-US" sz="2400" dirty="0" smtClean="0"/>
              <a:t>30</a:t>
            </a:r>
            <a:r>
              <a:rPr lang="en-US" sz="2400" dirty="0"/>
              <a:t>%</a:t>
            </a:r>
          </a:p>
          <a:p>
            <a:pPr marL="171450" indent="-171450" algn="l" eaLnBrk="0" hangingPunct="0">
              <a:buFont typeface="Arial" pitchFamily="34" charset="0"/>
              <a:buChar char="•"/>
            </a:pPr>
            <a:r>
              <a:rPr lang="en-US" sz="2400" dirty="0"/>
              <a:t>Don’t raise your hand if you think they’re about the same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868" y="1412875"/>
            <a:ext cx="11173090" cy="2474524"/>
          </a:xfrm>
        </p:spPr>
        <p:txBody>
          <a:bodyPr/>
          <a:lstStyle/>
          <a:p>
            <a:pPr>
              <a:defRPr/>
            </a:pPr>
            <a:r>
              <a:rPr lang="en-US" dirty="0" smtClean="0"/>
              <a:t>If  you did not raise a hand, please sit down</a:t>
            </a:r>
          </a:p>
          <a:p>
            <a:pPr>
              <a:defRPr/>
            </a:pPr>
            <a:r>
              <a:rPr lang="en-US" dirty="0" smtClean="0"/>
              <a:t>If you raised your left hand, please sit down</a:t>
            </a:r>
          </a:p>
          <a:p>
            <a:pPr>
              <a:defRPr/>
            </a:pPr>
            <a:r>
              <a:rPr lang="en-US" dirty="0" smtClean="0"/>
              <a:t>B was &gt;50% better</a:t>
            </a:r>
          </a:p>
          <a:p>
            <a:pPr marL="342900" lvl="1" indent="-342900">
              <a:buSzPct val="70000"/>
              <a:buFont typeface="Wingdings" pitchFamily="2" charset="2"/>
              <a:buNone/>
              <a:defRPr/>
            </a:pPr>
            <a:endParaRPr lang="en-US" dirty="0" smtClean="0"/>
          </a:p>
          <a:p>
            <a:pPr marL="342900" lvl="1" indent="-342900">
              <a:buSzPct val="70000"/>
              <a:buFont typeface="Wingdings" pitchFamily="2" charset="2"/>
              <a:buNone/>
              <a:defRPr/>
            </a:pPr>
            <a:r>
              <a:rPr lang="en-US" sz="2800" b="1" dirty="0" smtClean="0">
                <a:latin typeface="+mn-lt"/>
                <a:ea typeface="+mn-ea"/>
                <a:cs typeface="+mn-cs"/>
              </a:rPr>
              <a:t>Personalization helps more than people think!</a:t>
            </a:r>
          </a:p>
        </p:txBody>
      </p:sp>
      <p:sp>
        <p:nvSpPr>
          <p:cNvPr id="17412"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8C52A703-EC72-46AB-9A25-2CB4AD4595C8}" type="slidenum">
              <a:rPr lang="en-US" smtClean="0"/>
              <a:pPr>
                <a:defRPr/>
              </a:pPr>
              <a:t>44</a:t>
            </a:fld>
            <a:endParaRPr lang="en-US" smtClean="0"/>
          </a:p>
        </p:txBody>
      </p:sp>
      <p:sp>
        <p:nvSpPr>
          <p:cNvPr id="6" name="Title 1"/>
          <p:cNvSpPr txBox="1">
            <a:spLocks/>
          </p:cNvSpPr>
          <p:nvPr/>
        </p:nvSpPr>
        <p:spPr>
          <a:xfrm>
            <a:off x="668338" y="381000"/>
            <a:ext cx="1116502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Microsoft Support</a:t>
            </a:r>
            <a:endPar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441" y="274638"/>
            <a:ext cx="10969943" cy="664797"/>
          </a:xfrm>
        </p:spPr>
        <p:txBody>
          <a:bodyPr/>
          <a:lstStyle/>
          <a:p>
            <a:r>
              <a:rPr lang="en-US" smtClean="0"/>
              <a:t>MSN UK Hotmail experiment</a:t>
            </a:r>
          </a:p>
        </p:txBody>
      </p:sp>
      <p:sp>
        <p:nvSpPr>
          <p:cNvPr id="10243" name="Content Placeholder 2"/>
          <p:cNvSpPr>
            <a:spLocks noGrp="1"/>
          </p:cNvSpPr>
          <p:nvPr>
            <p:ph idx="1"/>
          </p:nvPr>
        </p:nvSpPr>
        <p:spPr>
          <a:xfrm>
            <a:off x="342812" y="1295401"/>
            <a:ext cx="11846014" cy="443198"/>
          </a:xfrm>
        </p:spPr>
        <p:txBody>
          <a:bodyPr/>
          <a:lstStyle/>
          <a:p>
            <a:pPr>
              <a:buFont typeface="Wingdings" pitchFamily="2" charset="2"/>
              <a:buNone/>
            </a:pPr>
            <a:r>
              <a:rPr lang="en-US" dirty="0" smtClean="0"/>
              <a:t>Hotmail module on the MSN UK home page</a:t>
            </a:r>
          </a:p>
        </p:txBody>
      </p:sp>
      <p:sp>
        <p:nvSpPr>
          <p:cNvPr id="10244" name="Footer Placeholder 3"/>
          <p:cNvSpPr>
            <a:spLocks noGrp="1"/>
          </p:cNvSpPr>
          <p:nvPr>
            <p:ph type="ftr" sz="quarter" idx="4294967295"/>
          </p:nvPr>
        </p:nvSpPr>
        <p:spPr bwMode="auto">
          <a:xfrm>
            <a:off x="11477810" y="0"/>
            <a:ext cx="711015" cy="304800"/>
          </a:xfrm>
          <a:prstGeom prst="rect">
            <a:avLst/>
          </a:prstGeom>
          <a:ln>
            <a:miter lim="800000"/>
            <a:headEnd/>
            <a:tailEnd/>
          </a:ln>
        </p:spPr>
        <p:txBody>
          <a:bodyPr vert="horz" wrap="none" lIns="92075" tIns="46038" rIns="92075" bIns="46038" numCol="1" anchor="ctr" anchorCtr="0" compatLnSpc="1">
            <a:prstTxWarp prst="textNoShape">
              <a:avLst/>
            </a:prstTxWarp>
          </a:bodyPr>
          <a:lstStyle/>
          <a:p>
            <a:pPr algn="r">
              <a:defRPr/>
            </a:pPr>
            <a:r>
              <a:rPr lang="en-US" dirty="0" smtClean="0">
                <a:solidFill>
                  <a:srgbClr val="9999FF"/>
                </a:solidFill>
              </a:rPr>
              <a:t>Microsoft Confidential</a:t>
            </a:r>
          </a:p>
        </p:txBody>
      </p:sp>
      <p:pic>
        <p:nvPicPr>
          <p:cNvPr id="10245" name="Picture 6" descr="cid:image001.jpg@01C8E343.FA08E4E0"/>
          <p:cNvPicPr>
            <a:picLocks noChangeAspect="1" noChangeArrowheads="1"/>
          </p:cNvPicPr>
          <p:nvPr/>
        </p:nvPicPr>
        <p:blipFill>
          <a:blip r:embed="rId2" r:link="rId3" cstate="print"/>
          <a:srcRect/>
          <a:stretch>
            <a:fillRect/>
          </a:stretch>
        </p:blipFill>
        <p:spPr bwMode="auto">
          <a:xfrm>
            <a:off x="1925781" y="1933575"/>
            <a:ext cx="8133353" cy="4924425"/>
          </a:xfrm>
          <a:prstGeom prst="rect">
            <a:avLst/>
          </a:prstGeom>
          <a:noFill/>
          <a:ln w="9525">
            <a:noFill/>
            <a:miter lim="800000"/>
            <a:headEnd/>
            <a:tailEnd/>
          </a:ln>
        </p:spPr>
      </p:pic>
      <p:cxnSp>
        <p:nvCxnSpPr>
          <p:cNvPr id="10246" name="Straight Arrow Connector 8"/>
          <p:cNvCxnSpPr>
            <a:cxnSpLocks noChangeShapeType="1"/>
          </p:cNvCxnSpPr>
          <p:nvPr/>
        </p:nvCxnSpPr>
        <p:spPr bwMode="auto">
          <a:xfrm>
            <a:off x="6026727" y="1607127"/>
            <a:ext cx="3305343" cy="2621973"/>
          </a:xfrm>
          <a:prstGeom prst="straightConnector1">
            <a:avLst/>
          </a:prstGeom>
          <a:noFill/>
          <a:ln w="38100" algn="ctr">
            <a:solidFill>
              <a:srgbClr val="FF0000">
                <a:alpha val="47842"/>
              </a:srgbClr>
            </a:solidFill>
            <a:round/>
            <a:headEnd/>
            <a:tailEnd type="arrow" w="med" len="med"/>
          </a:ln>
        </p:spPr>
      </p:cxn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MSN UK Hotmail experiment</a:t>
            </a:r>
          </a:p>
        </p:txBody>
      </p:sp>
      <p:sp>
        <p:nvSpPr>
          <p:cNvPr id="11267" name="Content Placeholder 2"/>
          <p:cNvSpPr>
            <a:spLocks noGrp="1"/>
          </p:cNvSpPr>
          <p:nvPr>
            <p:ph idx="1"/>
          </p:nvPr>
        </p:nvSpPr>
        <p:spPr/>
        <p:txBody>
          <a:bodyPr/>
          <a:lstStyle/>
          <a:p>
            <a:pPr>
              <a:buFont typeface="Wingdings" pitchFamily="2" charset="2"/>
              <a:buNone/>
            </a:pPr>
            <a:r>
              <a:rPr lang="en-US" dirty="0" smtClean="0"/>
              <a:t>A: When user clicks on email</a:t>
            </a:r>
          </a:p>
          <a:p>
            <a:pPr>
              <a:buFont typeface="Wingdings" pitchFamily="2" charset="2"/>
              <a:buNone/>
            </a:pPr>
            <a:r>
              <a:rPr lang="en-US" dirty="0" smtClean="0"/>
              <a:t>	hotmail opens in same window</a:t>
            </a:r>
          </a:p>
          <a:p>
            <a:pPr>
              <a:buFont typeface="Wingdings" pitchFamily="2" charset="2"/>
              <a:buNone/>
            </a:pPr>
            <a:r>
              <a:rPr lang="en-US" dirty="0" smtClean="0"/>
              <a:t>B: Open hotmail in separate window</a:t>
            </a:r>
          </a:p>
          <a:p>
            <a:pPr>
              <a:buFont typeface="Wingdings" pitchFamily="2" charset="2"/>
              <a:buNone/>
            </a:pPr>
            <a:r>
              <a:rPr lang="en-US" dirty="0" smtClean="0"/>
              <a:t>Trigger: only users that click in the</a:t>
            </a:r>
            <a:br>
              <a:rPr lang="en-US" dirty="0" smtClean="0"/>
            </a:br>
            <a:r>
              <a:rPr lang="en-US" dirty="0" smtClean="0"/>
              <a:t> module are in experiment </a:t>
            </a:r>
            <a:br>
              <a:rPr lang="en-US" dirty="0" smtClean="0"/>
            </a:br>
            <a:r>
              <a:rPr lang="en-US" dirty="0" smtClean="0"/>
              <a:t>(no diff otherwise)</a:t>
            </a:r>
          </a:p>
          <a:p>
            <a:pPr>
              <a:buFont typeface="Wingdings" pitchFamily="2" charset="2"/>
              <a:buNone/>
            </a:pPr>
            <a:r>
              <a:rPr lang="en-US" dirty="0" smtClean="0"/>
              <a:t>OEC: clicks on home page (after trigger)</a:t>
            </a:r>
            <a:br>
              <a:rPr lang="en-US" dirty="0" smtClean="0"/>
            </a:br>
            <a:endParaRPr lang="en-US" dirty="0" smtClean="0"/>
          </a:p>
          <a:p>
            <a:pPr>
              <a:buFont typeface="Wingdings" pitchFamily="2" charset="2"/>
              <a:buNone/>
            </a:pPr>
            <a:endParaRPr lang="en-US" dirty="0" smtClean="0"/>
          </a:p>
          <a:p>
            <a:pPr>
              <a:buFont typeface="Wingdings" pitchFamily="2" charset="2"/>
              <a:buNone/>
            </a:pPr>
            <a:endParaRPr lang="en-US" dirty="0" smtClean="0"/>
          </a:p>
        </p:txBody>
      </p:sp>
      <p:pic>
        <p:nvPicPr>
          <p:cNvPr id="11269" name="Picture 2"/>
          <p:cNvPicPr>
            <a:picLocks noChangeAspect="1" noChangeArrowheads="1"/>
          </p:cNvPicPr>
          <p:nvPr/>
        </p:nvPicPr>
        <p:blipFill>
          <a:blip r:embed="rId2" cstate="print"/>
          <a:srcRect/>
          <a:stretch>
            <a:fillRect/>
          </a:stretch>
        </p:blipFill>
        <p:spPr bwMode="auto">
          <a:xfrm>
            <a:off x="9662184" y="1428750"/>
            <a:ext cx="2526642" cy="3208338"/>
          </a:xfrm>
          <a:prstGeom prst="rect">
            <a:avLst/>
          </a:prstGeom>
          <a:noFill/>
          <a:ln w="9525">
            <a:noFill/>
            <a:miter lim="800000"/>
            <a:headEnd/>
            <a:tailEnd/>
          </a:ln>
        </p:spPr>
      </p:pic>
      <p:sp>
        <p:nvSpPr>
          <p:cNvPr id="7" name="Rectangle 6"/>
          <p:cNvSpPr/>
          <p:nvPr/>
        </p:nvSpPr>
        <p:spPr>
          <a:xfrm>
            <a:off x="0" y="5657672"/>
            <a:ext cx="10131961" cy="1200329"/>
          </a:xfrm>
          <a:prstGeom prst="rect">
            <a:avLst/>
          </a:prstGeom>
          <a:solidFill>
            <a:schemeClr val="bg2"/>
          </a:solidFill>
        </p:spPr>
        <p:txBody>
          <a:bodyPr wrap="square">
            <a:spAutoFit/>
          </a:bodyPr>
          <a:lstStyle/>
          <a:p>
            <a:pPr marL="171450" indent="-171450" algn="l">
              <a:buFont typeface="Arial" pitchFamily="34" charset="0"/>
              <a:buChar char="•"/>
            </a:pPr>
            <a:r>
              <a:rPr lang="en-US" sz="2400" dirty="0" smtClean="0"/>
              <a:t>Raise your right hand if you think A Wins</a:t>
            </a:r>
          </a:p>
          <a:p>
            <a:pPr marL="171450" indent="-171450" algn="l">
              <a:buFont typeface="Arial" pitchFamily="34" charset="0"/>
              <a:buChar char="•"/>
            </a:pPr>
            <a:r>
              <a:rPr lang="en-US" sz="2400" dirty="0" smtClean="0"/>
              <a:t>Raise your left hand if you think B Wins</a:t>
            </a:r>
          </a:p>
          <a:p>
            <a:pPr marL="171450" indent="-171450" algn="l">
              <a:buFont typeface="Arial" pitchFamily="34" charset="0"/>
              <a:buChar char="•"/>
            </a:pPr>
            <a:r>
              <a:rPr lang="en-US" sz="2400" dirty="0" smtClean="0"/>
              <a:t>Don’t raise your hand if they are the about the same</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UK Hotmail</a:t>
            </a:r>
          </a:p>
        </p:txBody>
      </p:sp>
      <p:sp>
        <p:nvSpPr>
          <p:cNvPr id="3" name="Content Placeholder 2"/>
          <p:cNvSpPr>
            <a:spLocks noGrp="1"/>
          </p:cNvSpPr>
          <p:nvPr>
            <p:ph idx="1"/>
          </p:nvPr>
        </p:nvSpPr>
        <p:spPr>
          <a:xfrm>
            <a:off x="507868" y="1412875"/>
            <a:ext cx="11173090" cy="2954655"/>
          </a:xfrm>
        </p:spPr>
        <p:txBody>
          <a:bodyPr/>
          <a:lstStyle/>
          <a:p>
            <a:r>
              <a:rPr lang="en-US" dirty="0" smtClean="0"/>
              <a:t>If  you didn’t raise a hand, please sit down</a:t>
            </a:r>
          </a:p>
          <a:p>
            <a:r>
              <a:rPr lang="en-US" dirty="0" smtClean="0"/>
              <a:t>If you raised your right hand, please sit down</a:t>
            </a:r>
          </a:p>
          <a:p>
            <a:r>
              <a:rPr lang="en-US" dirty="0" smtClean="0"/>
              <a:t>For those in the experiment, clicks on MSN Home Page increased +8.9%</a:t>
            </a:r>
          </a:p>
          <a:p>
            <a:r>
              <a:rPr lang="en-US" dirty="0" smtClean="0"/>
              <a:t>&lt;0.001% of users in B wrote negative feedback about the new window</a:t>
            </a:r>
          </a:p>
        </p:txBody>
      </p:sp>
      <p:sp>
        <p:nvSpPr>
          <p:cNvPr id="12293"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77988342-0881-4570-B1FB-AF2C650F5C0A}" type="slidenum">
              <a:rPr lang="en-US" smtClean="0"/>
              <a:pPr>
                <a:defRPr/>
              </a:pPr>
              <a:t>47</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smtClean="0"/>
              <a:t>Data Trumps Intuition</a:t>
            </a:r>
          </a:p>
        </p:txBody>
      </p:sp>
      <p:sp>
        <p:nvSpPr>
          <p:cNvPr id="13315" name="Content Placeholder 2"/>
          <p:cNvSpPr>
            <a:spLocks noGrp="1"/>
          </p:cNvSpPr>
          <p:nvPr>
            <p:ph idx="1"/>
          </p:nvPr>
        </p:nvSpPr>
        <p:spPr/>
        <p:txBody>
          <a:bodyPr/>
          <a:lstStyle/>
          <a:p>
            <a:pPr marL="342900" lvl="1" indent="-342900">
              <a:buSzPct val="70000"/>
              <a:buFont typeface="Wingdings" pitchFamily="2" charset="2"/>
              <a:buChar char="l"/>
            </a:pPr>
            <a:r>
              <a:rPr lang="en-US" smtClean="0"/>
              <a:t>The experiment report was sent by the BI/CI team to all multiple teams across the world</a:t>
            </a:r>
          </a:p>
          <a:p>
            <a:pPr marL="342900" lvl="1" indent="-342900">
              <a:buSzPct val="70000"/>
              <a:buFont typeface="Wingdings" pitchFamily="2" charset="2"/>
              <a:buChar char="l"/>
            </a:pPr>
            <a:r>
              <a:rPr lang="en-US" smtClean="0"/>
              <a:t>Someone who saw the report wrote</a:t>
            </a:r>
          </a:p>
          <a:p>
            <a:pPr marL="742950" lvl="2" indent="-342900">
              <a:buSzPct val="70000"/>
              <a:buFontTx/>
              <a:buNone/>
            </a:pPr>
            <a:r>
              <a:rPr lang="en-US" i="1" smtClean="0"/>
              <a:t>	</a:t>
            </a:r>
            <a:r>
              <a:rPr lang="en-US" sz="2400" b="1" i="1" smtClean="0"/>
              <a:t>This report came along at a really good time and was VERY useful.  </a:t>
            </a:r>
            <a:br>
              <a:rPr lang="en-US" sz="2400" b="1" i="1" smtClean="0"/>
            </a:br>
            <a:r>
              <a:rPr lang="en-US" sz="2400" b="1" i="1" smtClean="0"/>
              <a:t/>
            </a:r>
            <a:br>
              <a:rPr lang="en-US" sz="2400" b="1" i="1" smtClean="0"/>
            </a:br>
            <a:r>
              <a:rPr lang="en-US" sz="2400" b="1" i="1" smtClean="0"/>
              <a:t>I argued this point to my team (open Live services in new window from HP) just some days ago. </a:t>
            </a:r>
            <a:br>
              <a:rPr lang="en-US" sz="2400" b="1" i="1" smtClean="0"/>
            </a:br>
            <a:r>
              <a:rPr lang="en-US" sz="2400" b="1" i="1" smtClean="0"/>
              <a:t>They all turned me down.</a:t>
            </a:r>
            <a:br>
              <a:rPr lang="en-US" sz="2400" b="1" i="1" smtClean="0"/>
            </a:br>
            <a:r>
              <a:rPr lang="en-US" sz="2400" b="1" i="1" smtClean="0"/>
              <a:t/>
            </a:r>
            <a:br>
              <a:rPr lang="en-US" sz="2400" b="1" i="1" smtClean="0"/>
            </a:br>
            <a:r>
              <a:rPr lang="en-US" sz="2400" b="1" i="1" smtClean="0"/>
              <a:t>Funny, now they have all changed their minds</a:t>
            </a:r>
            <a:r>
              <a:rPr lang="en-US" sz="2400" b="1" smtClean="0"/>
              <a:t>.</a:t>
            </a:r>
            <a:endParaRPr lang="en-US" b="1" smtClean="0"/>
          </a:p>
          <a:p>
            <a:pPr>
              <a:buFont typeface="Wingdings" pitchFamily="2" charset="2"/>
              <a:buNone/>
            </a:pPr>
            <a:endParaRPr lang="en-US" smtClean="0"/>
          </a:p>
        </p:txBody>
      </p:sp>
      <p:sp>
        <p:nvSpPr>
          <p:cNvPr id="13317" name="Slide Number Placeholder 4"/>
          <p:cNvSpPr>
            <a:spLocks noGrp="1"/>
          </p:cNvSpPr>
          <p:nvPr>
            <p:ph type="sldNum" sz="quarter" idx="4294967295"/>
          </p:nvPr>
        </p:nvSpPr>
        <p:spPr>
          <a:xfrm>
            <a:off x="11477625" y="0"/>
            <a:ext cx="711200" cy="304800"/>
          </a:xfrm>
          <a:prstGeom prst="rect">
            <a:avLst/>
          </a:prstGeom>
        </p:spPr>
        <p:txBody>
          <a:bodyPr/>
          <a:lstStyle/>
          <a:p>
            <a:pPr>
              <a:defRPr/>
            </a:pPr>
            <a:fld id="{DB5A4440-370B-4411-AA01-A003CD775EFC}" type="slidenum">
              <a:rPr lang="en-US" smtClean="0"/>
              <a:pPr>
                <a:defRPr/>
              </a:pPr>
              <a:t>48</a:t>
            </a:fld>
            <a:endParaRPr lang="en-US"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Example: MSN Real Estate</a:t>
            </a:r>
            <a:endParaRPr lang="en-US" dirty="0"/>
          </a:p>
        </p:txBody>
      </p:sp>
      <p:sp>
        <p:nvSpPr>
          <p:cNvPr id="3" name="Content Placeholder 2"/>
          <p:cNvSpPr>
            <a:spLocks noGrp="1"/>
          </p:cNvSpPr>
          <p:nvPr>
            <p:ph idx="1"/>
          </p:nvPr>
        </p:nvSpPr>
        <p:spPr>
          <a:xfrm>
            <a:off x="507868" y="1412875"/>
            <a:ext cx="11173090" cy="1428083"/>
          </a:xfrm>
        </p:spPr>
        <p:txBody>
          <a:bodyPr/>
          <a:lstStyle/>
          <a:p>
            <a:r>
              <a:rPr lang="en-US" dirty="0" smtClean="0"/>
              <a:t>“Find a house” widget variations</a:t>
            </a:r>
          </a:p>
          <a:p>
            <a:r>
              <a:rPr lang="en-US" dirty="0" smtClean="0"/>
              <a:t>Overall Evaluation Criterion: Revenue to Microsoft generated every time a user clicks</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49</a:t>
            </a:fld>
            <a:endParaRPr lang="en-US"/>
          </a:p>
        </p:txBody>
      </p:sp>
      <p:pic>
        <p:nvPicPr>
          <p:cNvPr id="4102" name="Picture 1"/>
          <p:cNvPicPr>
            <a:picLocks noChangeAspect="1" noChangeArrowheads="1"/>
          </p:cNvPicPr>
          <p:nvPr/>
        </p:nvPicPr>
        <p:blipFill>
          <a:blip r:embed="rId3"/>
          <a:srcRect/>
          <a:stretch>
            <a:fillRect/>
          </a:stretch>
        </p:blipFill>
        <p:spPr bwMode="auto">
          <a:xfrm>
            <a:off x="183670" y="2984334"/>
            <a:ext cx="3815839" cy="1577697"/>
          </a:xfrm>
          <a:prstGeom prst="rect">
            <a:avLst/>
          </a:prstGeom>
          <a:noFill/>
        </p:spPr>
      </p:pic>
      <p:pic>
        <p:nvPicPr>
          <p:cNvPr id="4101" name="Picture 5" descr="D_01"/>
          <p:cNvPicPr>
            <a:picLocks noChangeAspect="1" noChangeArrowheads="1"/>
          </p:cNvPicPr>
          <p:nvPr/>
        </p:nvPicPr>
        <p:blipFill>
          <a:blip r:embed="rId4"/>
          <a:srcRect/>
          <a:stretch>
            <a:fillRect/>
          </a:stretch>
        </p:blipFill>
        <p:spPr bwMode="auto">
          <a:xfrm>
            <a:off x="4259914" y="2981828"/>
            <a:ext cx="3674913" cy="1545167"/>
          </a:xfrm>
          <a:prstGeom prst="rect">
            <a:avLst/>
          </a:prstGeom>
          <a:noFill/>
        </p:spPr>
      </p:pic>
      <p:pic>
        <p:nvPicPr>
          <p:cNvPr id="4100" name="Picture 3" descr="E_01"/>
          <p:cNvPicPr>
            <a:picLocks noChangeAspect="1" noChangeArrowheads="1"/>
          </p:cNvPicPr>
          <p:nvPr/>
        </p:nvPicPr>
        <p:blipFill>
          <a:blip r:embed="rId5"/>
          <a:srcRect/>
          <a:stretch>
            <a:fillRect/>
          </a:stretch>
        </p:blipFill>
        <p:spPr bwMode="auto">
          <a:xfrm>
            <a:off x="8120323" y="4785060"/>
            <a:ext cx="3815839" cy="1398783"/>
          </a:xfrm>
          <a:prstGeom prst="rect">
            <a:avLst/>
          </a:prstGeom>
          <a:noFill/>
        </p:spPr>
      </p:pic>
      <p:pic>
        <p:nvPicPr>
          <p:cNvPr id="4099" name="Picture 4"/>
          <p:cNvPicPr>
            <a:picLocks noChangeAspect="1" noChangeArrowheads="1"/>
          </p:cNvPicPr>
          <p:nvPr/>
        </p:nvPicPr>
        <p:blipFill>
          <a:blip r:embed="rId6"/>
          <a:srcRect/>
          <a:stretch>
            <a:fillRect/>
          </a:stretch>
        </p:blipFill>
        <p:spPr bwMode="auto">
          <a:xfrm>
            <a:off x="170972" y="4822658"/>
            <a:ext cx="3859200" cy="1398782"/>
          </a:xfrm>
          <a:prstGeom prst="rect">
            <a:avLst/>
          </a:prstGeom>
          <a:noFill/>
        </p:spPr>
      </p:pic>
      <p:pic>
        <p:nvPicPr>
          <p:cNvPr id="4098" name="Picture 5" descr="H_04_open"/>
          <p:cNvPicPr>
            <a:picLocks noChangeAspect="1" noChangeArrowheads="1"/>
          </p:cNvPicPr>
          <p:nvPr/>
        </p:nvPicPr>
        <p:blipFill>
          <a:blip r:embed="rId7"/>
          <a:srcRect/>
          <a:stretch>
            <a:fillRect/>
          </a:stretch>
        </p:blipFill>
        <p:spPr bwMode="auto">
          <a:xfrm>
            <a:off x="4259913" y="4725402"/>
            <a:ext cx="3674913" cy="1528902"/>
          </a:xfrm>
          <a:prstGeom prst="rect">
            <a:avLst/>
          </a:prstGeom>
          <a:noFill/>
        </p:spPr>
      </p:pic>
      <p:pic>
        <p:nvPicPr>
          <p:cNvPr id="4097" name="Picture 2" descr="msn_05"/>
          <p:cNvPicPr>
            <a:picLocks noChangeAspect="1" noChangeArrowheads="1"/>
          </p:cNvPicPr>
          <p:nvPr/>
        </p:nvPicPr>
        <p:blipFill>
          <a:blip r:embed="rId8"/>
          <a:srcRect/>
          <a:stretch>
            <a:fillRect/>
          </a:stretch>
        </p:blipFill>
        <p:spPr bwMode="auto">
          <a:xfrm>
            <a:off x="8120443" y="3175834"/>
            <a:ext cx="3707434" cy="1073484"/>
          </a:xfrm>
          <a:prstGeom prst="rect">
            <a:avLst/>
          </a:prstGeom>
          <a:noFill/>
        </p:spPr>
      </p:pic>
      <p:sp>
        <p:nvSpPr>
          <p:cNvPr id="11" name="TextBox 10"/>
          <p:cNvSpPr txBox="1"/>
          <p:nvPr/>
        </p:nvSpPr>
        <p:spPr>
          <a:xfrm>
            <a:off x="794086" y="6273225"/>
            <a:ext cx="10046368" cy="584775"/>
          </a:xfrm>
          <a:prstGeom prst="rect">
            <a:avLst/>
          </a:prstGeom>
          <a:noFill/>
        </p:spPr>
        <p:txBody>
          <a:bodyPr wrap="square" rtlCol="0">
            <a:spAutoFit/>
          </a:bodyPr>
          <a:lstStyle/>
          <a:p>
            <a:r>
              <a:rPr lang="en-US" sz="3200" dirty="0" smtClean="0"/>
              <a:t>Think which one should win…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a:xfrm>
            <a:off x="515938" y="228600"/>
            <a:ext cx="11165020" cy="609398"/>
          </a:xfrm>
        </p:spPr>
        <p:txBody>
          <a:bodyPr anchor="b"/>
          <a:lstStyle/>
          <a:p>
            <a:pPr marL="0" indent="0" defTabSz="914400"/>
            <a:r>
              <a:rPr lang="en-US" sz="4400" dirty="0" smtClean="0"/>
              <a:t>Controlled Experiments in One Slide</a:t>
            </a:r>
          </a:p>
        </p:txBody>
      </p:sp>
      <p:sp>
        <p:nvSpPr>
          <p:cNvPr id="18436" name="Shape 214018"/>
          <p:cNvSpPr>
            <a:spLocks noGrp="1" noChangeArrowheads="1"/>
          </p:cNvSpPr>
          <p:nvPr>
            <p:ph idx="1"/>
          </p:nvPr>
        </p:nvSpPr>
        <p:spPr>
          <a:xfrm>
            <a:off x="348915" y="1103641"/>
            <a:ext cx="11488453" cy="3588675"/>
          </a:xfrm>
        </p:spPr>
        <p:txBody>
          <a:bodyPr/>
          <a:lstStyle/>
          <a:p>
            <a:pPr defTabSz="914400">
              <a:lnSpc>
                <a:spcPct val="90000"/>
              </a:lnSpc>
            </a:pPr>
            <a:r>
              <a:rPr lang="en-US" dirty="0" smtClean="0"/>
              <a:t>Concept is trivial</a:t>
            </a:r>
          </a:p>
          <a:p>
            <a:pPr lvl="1" defTabSz="914400">
              <a:lnSpc>
                <a:spcPct val="90000"/>
              </a:lnSpc>
            </a:pPr>
            <a:r>
              <a:rPr lang="en-US" dirty="0" smtClean="0"/>
              <a:t>Randomly split traffic between</a:t>
            </a:r>
            <a:br>
              <a:rPr lang="en-US" dirty="0" smtClean="0"/>
            </a:br>
            <a:r>
              <a:rPr lang="en-US" dirty="0" smtClean="0"/>
              <a:t>two (or more) versions</a:t>
            </a:r>
          </a:p>
          <a:p>
            <a:pPr lvl="2" defTabSz="914400">
              <a:lnSpc>
                <a:spcPct val="90000"/>
              </a:lnSpc>
            </a:pPr>
            <a:r>
              <a:rPr lang="en-US" sz="2800" dirty="0" smtClean="0"/>
              <a:t>A/Control</a:t>
            </a:r>
          </a:p>
          <a:p>
            <a:pPr lvl="2" defTabSz="914400">
              <a:lnSpc>
                <a:spcPct val="90000"/>
              </a:lnSpc>
            </a:pPr>
            <a:r>
              <a:rPr lang="en-US" sz="2800" dirty="0" smtClean="0"/>
              <a:t>B/Treatment</a:t>
            </a:r>
          </a:p>
          <a:p>
            <a:pPr lvl="1" defTabSz="914400">
              <a:lnSpc>
                <a:spcPct val="90000"/>
              </a:lnSpc>
            </a:pPr>
            <a:r>
              <a:rPr lang="en-US" dirty="0" smtClean="0"/>
              <a:t>Collect metrics of interest</a:t>
            </a:r>
          </a:p>
          <a:p>
            <a:pPr lvl="1" defTabSz="914400">
              <a:lnSpc>
                <a:spcPct val="90000"/>
              </a:lnSpc>
            </a:pPr>
            <a:r>
              <a:rPr lang="en-US" dirty="0" smtClean="0"/>
              <a:t>Analyze  </a:t>
            </a:r>
            <a:br>
              <a:rPr lang="en-US" dirty="0" smtClean="0"/>
            </a:br>
            <a:endParaRPr lang="en-US" dirty="0" smtClean="0">
              <a:latin typeface="Times New Roman" pitchFamily="18" charset="0"/>
            </a:endParaRPr>
          </a:p>
        </p:txBody>
      </p:sp>
      <p:sp>
        <p:nvSpPr>
          <p:cNvPr id="18434" name="Shape 5120"/>
          <p:cNvSpPr>
            <a:spLocks noGrp="1"/>
          </p:cNvSpPr>
          <p:nvPr>
            <p:ph type="sldNum" sz="quarter" idx="4294967295"/>
          </p:nvPr>
        </p:nvSpPr>
        <p:spPr>
          <a:xfrm>
            <a:off x="11477810" y="0"/>
            <a:ext cx="711015" cy="304800"/>
          </a:xfrm>
          <a:prstGeom prst="rect">
            <a:avLst/>
          </a:prstGeom>
          <a:noFill/>
        </p:spPr>
        <p:txBody>
          <a:bodyPr/>
          <a:lstStyle/>
          <a:p>
            <a:fld id="{6F910C4E-0AA7-4301-B13A-A2E4828520DD}" type="slidenum">
              <a:rPr lang="en-US" sz="1400" smtClean="0">
                <a:solidFill>
                  <a:schemeClr val="folHlink"/>
                </a:solidFill>
              </a:rPr>
              <a:pPr/>
              <a:t>5</a:t>
            </a:fld>
            <a:endParaRPr lang="en-US" sz="1400" dirty="0" smtClean="0">
              <a:solidFill>
                <a:schemeClr val="folHlink"/>
              </a:solidFill>
            </a:endParaRPr>
          </a:p>
        </p:txBody>
      </p:sp>
      <p:pic>
        <p:nvPicPr>
          <p:cNvPr id="18437" name="Rectangle 5124"/>
          <p:cNvPicPr>
            <a:picLocks noChangeAspect="1" noChangeArrowheads="1"/>
          </p:cNvPicPr>
          <p:nvPr/>
        </p:nvPicPr>
        <p:blipFill>
          <a:blip r:embed="rId3">
            <a:lum bright="10000"/>
          </a:blip>
          <a:srcRect/>
          <a:stretch>
            <a:fillRect/>
          </a:stretch>
        </p:blipFill>
        <p:spPr bwMode="auto">
          <a:xfrm>
            <a:off x="6208295" y="910390"/>
            <a:ext cx="5980530" cy="4146331"/>
          </a:xfrm>
          <a:prstGeom prst="rect">
            <a:avLst/>
          </a:prstGeom>
          <a:solidFill>
            <a:srgbClr val="FFFFCC"/>
          </a:solidFill>
          <a:ln w="9525">
            <a:noFill/>
            <a:miter lim="800000"/>
            <a:headEnd/>
            <a:tailEnd/>
          </a:ln>
        </p:spPr>
      </p:pic>
      <p:sp>
        <p:nvSpPr>
          <p:cNvPr id="8" name="Shape 214018"/>
          <p:cNvSpPr txBox="1">
            <a:spLocks noChangeArrowheads="1"/>
          </p:cNvSpPr>
          <p:nvPr/>
        </p:nvSpPr>
        <p:spPr>
          <a:xfrm>
            <a:off x="296780" y="5427413"/>
            <a:ext cx="11488453" cy="1249573"/>
          </a:xfrm>
          <a:prstGeom prst="rect">
            <a:avLst/>
          </a:prstGeom>
        </p:spPr>
        <p:txBody>
          <a:bodyPr vert="horz" wrap="square" lIns="0" tIns="0" rIns="0" bIns="0" rtlCol="0">
            <a:spAutoFit/>
          </a:bodyPr>
          <a:lstStyle/>
          <a:p>
            <a:pPr marL="396875" lvl="0" indent="-396875" defTabSz="914400">
              <a:lnSpc>
                <a:spcPct val="90000"/>
              </a:lnSpc>
              <a:spcBef>
                <a:spcPct val="20000"/>
              </a:spcBef>
              <a:buBlip>
                <a:blip r:embed="rId4"/>
              </a:buBlip>
            </a:pPr>
            <a:r>
              <a:rPr lang="en-US" sz="2800" dirty="0" smtClean="0"/>
              <a:t>Best scientific way to prove </a:t>
            </a:r>
            <a:r>
              <a:rPr lang="en-US" sz="2800" dirty="0" smtClean="0">
                <a:solidFill>
                  <a:srgbClr val="92D050"/>
                </a:solidFill>
              </a:rPr>
              <a:t>causality</a:t>
            </a:r>
            <a:r>
              <a:rPr lang="en-US" sz="2800" dirty="0" smtClean="0"/>
              <a:t>, i.e., the changes in metrics are caused by changes introduced in the treatment(s)</a:t>
            </a:r>
          </a:p>
          <a:p>
            <a:pPr marL="396875" lvl="0" indent="-396875" defTabSz="914400">
              <a:lnSpc>
                <a:spcPct val="90000"/>
              </a:lnSpc>
              <a:spcBef>
                <a:spcPct val="20000"/>
              </a:spcBef>
              <a:buBlip>
                <a:blip r:embed="rId4"/>
              </a:buBlip>
            </a:pPr>
            <a:r>
              <a:rPr lang="en-US" sz="2800" dirty="0" smtClean="0"/>
              <a:t>Must run statistical tests to confirm differences are not due to chance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a:xfrm>
            <a:off x="399584" y="2014454"/>
            <a:ext cx="11173090" cy="3145476"/>
          </a:xfrm>
        </p:spPr>
        <p:txBody>
          <a:bodyPr/>
          <a:lstStyle/>
          <a:p>
            <a:pPr marL="342900" lvl="1" indent="-342900">
              <a:buSzPct val="70000"/>
              <a:buNone/>
            </a:pPr>
            <a:r>
              <a:rPr lang="en-US" sz="2800" dirty="0" smtClean="0">
                <a:latin typeface="+mn-lt"/>
              </a:rPr>
              <a:t>     the simplest</a:t>
            </a:r>
          </a:p>
          <a:p>
            <a:pPr marL="342900" lvl="1" indent="-342900">
              <a:buSzPct val="70000"/>
              <a:buFont typeface="Wingdings" pitchFamily="2" charset="2"/>
              <a:buChar char="l"/>
            </a:pPr>
            <a:endParaRPr lang="en-US" sz="2800" dirty="0" smtClean="0">
              <a:latin typeface="+mn-lt"/>
            </a:endParaRPr>
          </a:p>
          <a:p>
            <a:pPr marL="342900" lvl="1" indent="-342900">
              <a:buSzPct val="70000"/>
              <a:buNone/>
            </a:pPr>
            <a:endParaRPr lang="en-US" sz="2800" dirty="0" smtClean="0">
              <a:latin typeface="+mn-lt"/>
            </a:endParaRPr>
          </a:p>
          <a:p>
            <a:pPr marL="342900" lvl="1" indent="-342900">
              <a:buSzPct val="70000"/>
              <a:buNone/>
            </a:pPr>
            <a:endParaRPr lang="en-US" sz="2800" dirty="0" smtClean="0">
              <a:latin typeface="+mn-lt"/>
            </a:endParaRPr>
          </a:p>
          <a:p>
            <a:pPr marL="342900" lvl="1" indent="-342900">
              <a:buSzPct val="70000"/>
              <a:buFont typeface="Wingdings" pitchFamily="2" charset="2"/>
              <a:buChar char="l"/>
            </a:pPr>
            <a:r>
              <a:rPr lang="en-US" sz="2800" dirty="0" smtClean="0">
                <a:latin typeface="+mn-lt"/>
              </a:rPr>
              <a:t>Revenue increase over control: +9.7%</a:t>
            </a:r>
          </a:p>
          <a:p>
            <a:pPr marL="342900" lvl="1" indent="-342900">
              <a:buSzPct val="70000"/>
              <a:buFont typeface="Wingdings" pitchFamily="2" charset="2"/>
              <a:buChar char="l"/>
            </a:pPr>
            <a:r>
              <a:rPr lang="en-US" dirty="0" smtClean="0"/>
              <a:t>Interesting note: nobody from MSN Real Estate or </a:t>
            </a:r>
            <a:r>
              <a:rPr lang="en-US" dirty="0" err="1" smtClean="0"/>
              <a:t>Zaaz</a:t>
            </a:r>
            <a:r>
              <a:rPr lang="en-US" dirty="0" smtClean="0"/>
              <a:t> (the company that did the creative) thought this widget would win</a:t>
            </a:r>
            <a:endParaRPr lang="en-US" sz="2800" dirty="0" smtClean="0">
              <a:latin typeface="+mn-lt"/>
            </a:endParaRP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50</a:t>
            </a:fld>
            <a:endParaRPr lang="en-US"/>
          </a:p>
        </p:txBody>
      </p:sp>
      <p:pic>
        <p:nvPicPr>
          <p:cNvPr id="6" name="Picture 2" descr="msn_05"/>
          <p:cNvPicPr>
            <a:picLocks noChangeAspect="1" noChangeArrowheads="1"/>
          </p:cNvPicPr>
          <p:nvPr/>
        </p:nvPicPr>
        <p:blipFill>
          <a:blip r:embed="rId3"/>
          <a:srcRect/>
          <a:stretch>
            <a:fillRect/>
          </a:stretch>
        </p:blipFill>
        <p:spPr bwMode="auto">
          <a:xfrm>
            <a:off x="4031560" y="2577336"/>
            <a:ext cx="3707434" cy="1073484"/>
          </a:xfrm>
          <a:prstGeom prst="rect">
            <a:avLst/>
          </a:prstGeom>
          <a:noFill/>
        </p:spPr>
      </p:pic>
      <p:sp>
        <p:nvSpPr>
          <p:cNvPr id="8" name="Rectangle 7"/>
          <p:cNvSpPr/>
          <p:nvPr/>
        </p:nvSpPr>
        <p:spPr>
          <a:xfrm>
            <a:off x="346383" y="1343344"/>
            <a:ext cx="6899646" cy="523220"/>
          </a:xfrm>
          <a:prstGeom prst="rect">
            <a:avLst/>
          </a:prstGeom>
        </p:spPr>
        <p:txBody>
          <a:bodyPr wrap="none">
            <a:spAutoFit/>
          </a:bodyPr>
          <a:lstStyle/>
          <a:p>
            <a:r>
              <a:rPr lang="en-US" sz="2800" dirty="0" smtClean="0"/>
              <a:t>The widget that performed the best was…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441" y="274638"/>
            <a:ext cx="10969943" cy="792162"/>
          </a:xfrm>
        </p:spPr>
        <p:txBody>
          <a:bodyPr>
            <a:normAutofit/>
          </a:bodyPr>
          <a:lstStyle/>
          <a:p>
            <a:r>
              <a:rPr lang="en-US" dirty="0" smtClean="0"/>
              <a:t>MSN Home Page</a:t>
            </a:r>
          </a:p>
        </p:txBody>
      </p:sp>
      <p:sp>
        <p:nvSpPr>
          <p:cNvPr id="24579" name="Content Placeholder 2"/>
          <p:cNvSpPr>
            <a:spLocks noGrp="1"/>
          </p:cNvSpPr>
          <p:nvPr>
            <p:ph idx="1"/>
          </p:nvPr>
        </p:nvSpPr>
        <p:spPr>
          <a:xfrm>
            <a:off x="545958" y="1371601"/>
            <a:ext cx="10969943" cy="443198"/>
          </a:xfrm>
        </p:spPr>
        <p:txBody>
          <a:bodyPr/>
          <a:lstStyle/>
          <a:p>
            <a:pPr>
              <a:buNone/>
            </a:pPr>
            <a:r>
              <a:rPr lang="en-US" dirty="0" smtClean="0"/>
              <a:t>Proposal: New Offers module below Shopping</a:t>
            </a:r>
          </a:p>
        </p:txBody>
      </p:sp>
      <p:sp>
        <p:nvSpPr>
          <p:cNvPr id="24582" name="TextBox 6"/>
          <p:cNvSpPr txBox="1">
            <a:spLocks noChangeArrowheads="1"/>
          </p:cNvSpPr>
          <p:nvPr/>
        </p:nvSpPr>
        <p:spPr bwMode="auto">
          <a:xfrm>
            <a:off x="7302904" y="6334780"/>
            <a:ext cx="1694695" cy="523220"/>
          </a:xfrm>
          <a:prstGeom prst="rect">
            <a:avLst/>
          </a:prstGeom>
          <a:noFill/>
          <a:ln w="9525">
            <a:noFill/>
            <a:miter lim="800000"/>
            <a:headEnd/>
            <a:tailEnd/>
          </a:ln>
        </p:spPr>
        <p:txBody>
          <a:bodyPr wrap="none">
            <a:spAutoFit/>
          </a:bodyPr>
          <a:lstStyle/>
          <a:p>
            <a:r>
              <a:rPr lang="en-US" sz="2800" dirty="0">
                <a:latin typeface="Calibri" pitchFamily="34" charset="0"/>
              </a:rPr>
              <a:t>Treatment</a:t>
            </a:r>
          </a:p>
        </p:txBody>
      </p:sp>
      <p:pic>
        <p:nvPicPr>
          <p:cNvPr id="13" name="Picture 3"/>
          <p:cNvPicPr>
            <a:picLocks noChangeAspect="1" noChangeArrowheads="1"/>
          </p:cNvPicPr>
          <p:nvPr/>
        </p:nvPicPr>
        <p:blipFill>
          <a:blip r:embed="rId3"/>
          <a:srcRect/>
          <a:stretch>
            <a:fillRect/>
          </a:stretch>
        </p:blipFill>
        <p:spPr bwMode="auto">
          <a:xfrm>
            <a:off x="4062846" y="2119745"/>
            <a:ext cx="2628900" cy="2209800"/>
          </a:xfrm>
          <a:prstGeom prst="rect">
            <a:avLst/>
          </a:prstGeom>
          <a:noFill/>
          <a:ln w="9525">
            <a:noFill/>
            <a:miter lim="800000"/>
            <a:headEnd/>
            <a:tailEnd/>
          </a:ln>
        </p:spPr>
      </p:pic>
      <p:sp>
        <p:nvSpPr>
          <p:cNvPr id="14" name="TextBox 5"/>
          <p:cNvSpPr txBox="1">
            <a:spLocks noChangeArrowheads="1"/>
          </p:cNvSpPr>
          <p:nvPr/>
        </p:nvSpPr>
        <p:spPr bwMode="auto">
          <a:xfrm>
            <a:off x="4672446" y="4558145"/>
            <a:ext cx="1285875" cy="523875"/>
          </a:xfrm>
          <a:prstGeom prst="rect">
            <a:avLst/>
          </a:prstGeom>
          <a:noFill/>
          <a:ln w="9525">
            <a:noFill/>
            <a:miter lim="800000"/>
            <a:headEnd/>
            <a:tailEnd/>
          </a:ln>
        </p:spPr>
        <p:txBody>
          <a:bodyPr wrap="none">
            <a:spAutoFit/>
          </a:bodyPr>
          <a:lstStyle/>
          <a:p>
            <a:r>
              <a:rPr lang="en-US" sz="2800" dirty="0">
                <a:latin typeface="Calibri" pitchFamily="34" charset="0"/>
              </a:rPr>
              <a:t>Control</a:t>
            </a:r>
          </a:p>
        </p:txBody>
      </p:sp>
      <p:grpSp>
        <p:nvGrpSpPr>
          <p:cNvPr id="2" name="Group 9"/>
          <p:cNvGrpSpPr>
            <a:grpSpLocks/>
          </p:cNvGrpSpPr>
          <p:nvPr/>
        </p:nvGrpSpPr>
        <p:grpSpPr bwMode="auto">
          <a:xfrm>
            <a:off x="7415646" y="2119745"/>
            <a:ext cx="2667000" cy="4038600"/>
            <a:chOff x="5029200" y="2209800"/>
            <a:chExt cx="2667000" cy="4038600"/>
          </a:xfrm>
        </p:grpSpPr>
        <p:pic>
          <p:nvPicPr>
            <p:cNvPr id="16" name="Picture 8"/>
            <p:cNvPicPr>
              <a:picLocks noChangeAspect="1" noChangeArrowheads="1"/>
            </p:cNvPicPr>
            <p:nvPr/>
          </p:nvPicPr>
          <p:blipFill>
            <a:blip r:embed="rId3"/>
            <a:srcRect/>
            <a:stretch>
              <a:fillRect/>
            </a:stretch>
          </p:blipFill>
          <p:spPr bwMode="auto">
            <a:xfrm>
              <a:off x="5029200" y="2209800"/>
              <a:ext cx="2667000" cy="2133600"/>
            </a:xfrm>
            <a:prstGeom prst="rect">
              <a:avLst/>
            </a:prstGeom>
            <a:noFill/>
            <a:ln w="9525">
              <a:noFill/>
              <a:miter lim="800000"/>
              <a:headEnd/>
              <a:tailEnd/>
            </a:ln>
          </p:spPr>
        </p:pic>
        <p:pic>
          <p:nvPicPr>
            <p:cNvPr id="17" name="Picture 3"/>
            <p:cNvPicPr>
              <a:picLocks noChangeAspect="1" noChangeArrowheads="1"/>
            </p:cNvPicPr>
            <p:nvPr/>
          </p:nvPicPr>
          <p:blipFill>
            <a:blip r:embed="rId4"/>
            <a:srcRect/>
            <a:stretch>
              <a:fillRect/>
            </a:stretch>
          </p:blipFill>
          <p:spPr bwMode="auto">
            <a:xfrm>
              <a:off x="5029200" y="4343400"/>
              <a:ext cx="2667000" cy="1905000"/>
            </a:xfrm>
            <a:prstGeom prst="rect">
              <a:avLst/>
            </a:prstGeom>
            <a:noFill/>
            <a:ln w="9525">
              <a:noFill/>
              <a:miter lim="800000"/>
              <a:headEnd/>
              <a:tailEnd/>
            </a:ln>
          </p:spPr>
        </p:pic>
      </p:grpSp>
      <p:sp>
        <p:nvSpPr>
          <p:cNvPr id="18" name="Oval 17"/>
          <p:cNvSpPr/>
          <p:nvPr/>
        </p:nvSpPr>
        <p:spPr>
          <a:xfrm>
            <a:off x="6958446" y="4329545"/>
            <a:ext cx="33528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The Experiment</a:t>
            </a:r>
          </a:p>
        </p:txBody>
      </p:sp>
      <p:sp>
        <p:nvSpPr>
          <p:cNvPr id="26627" name="Content Placeholder 2"/>
          <p:cNvSpPr>
            <a:spLocks noGrp="1"/>
          </p:cNvSpPr>
          <p:nvPr>
            <p:ph idx="1"/>
          </p:nvPr>
        </p:nvSpPr>
        <p:spPr>
          <a:xfrm>
            <a:off x="507868" y="1412875"/>
            <a:ext cx="11173090" cy="3877985"/>
          </a:xfrm>
        </p:spPr>
        <p:txBody>
          <a:bodyPr/>
          <a:lstStyle/>
          <a:p>
            <a:r>
              <a:rPr lang="en-US" dirty="0" smtClean="0"/>
              <a:t>Value proposition</a:t>
            </a:r>
          </a:p>
          <a:p>
            <a:pPr lvl="1"/>
            <a:r>
              <a:rPr lang="en-US" dirty="0" smtClean="0"/>
              <a:t>The Offers module appears below the fold</a:t>
            </a:r>
          </a:p>
          <a:p>
            <a:pPr lvl="1"/>
            <a:r>
              <a:rPr lang="en-US" dirty="0" smtClean="0"/>
              <a:t>Sales estimated  the three ads would sell for several millions of dollars a year</a:t>
            </a:r>
          </a:p>
          <a:p>
            <a:r>
              <a:rPr lang="en-US" dirty="0" smtClean="0"/>
              <a:t>Concern</a:t>
            </a:r>
          </a:p>
          <a:p>
            <a:pPr lvl="1"/>
            <a:r>
              <a:rPr lang="en-US" dirty="0" smtClean="0"/>
              <a:t>Do more ads degrade the user experience?</a:t>
            </a:r>
          </a:p>
          <a:p>
            <a:r>
              <a:rPr lang="en-US" dirty="0" smtClean="0"/>
              <a:t>How do we trade the two off?</a:t>
            </a:r>
          </a:p>
          <a:p>
            <a:r>
              <a:rPr lang="en-US" dirty="0" smtClean="0"/>
              <a:t>Experiment!  </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406294" y="1295400"/>
            <a:ext cx="11477810" cy="2895600"/>
          </a:xfrm>
        </p:spPr>
        <p:txBody>
          <a:bodyPr>
            <a:normAutofit/>
          </a:bodyPr>
          <a:lstStyle/>
          <a:p>
            <a:r>
              <a:rPr lang="en-US" sz="2400" dirty="0" smtClean="0"/>
              <a:t>Ran experiment for 12 days on 5% of traffic</a:t>
            </a:r>
          </a:p>
          <a:p>
            <a:r>
              <a:rPr lang="en-US" sz="2400" dirty="0" smtClean="0"/>
              <a:t>Clickthrough rate per user (CTR) decreased 0.31% </a:t>
            </a:r>
          </a:p>
          <a:p>
            <a:pPr>
              <a:buNone/>
            </a:pPr>
            <a:r>
              <a:rPr lang="en-US" sz="2400" dirty="0" smtClean="0"/>
              <a:t>	(p-value =0.044). This result is statistically significant</a:t>
            </a:r>
          </a:p>
          <a:p>
            <a:r>
              <a:rPr lang="en-US" sz="2400" dirty="0" smtClean="0"/>
              <a:t>Clicks per user decreased 0.72% (p-value=0.015)  </a:t>
            </a:r>
          </a:p>
          <a:p>
            <a:r>
              <a:rPr lang="en-US" sz="2400" dirty="0" smtClean="0"/>
              <a:t>Value of click from home page: talk to finance and the SEM team (how much are you paying to drive traffic from search engines)</a:t>
            </a:r>
          </a:p>
          <a:p>
            <a:endParaRPr lang="en-US" sz="2800" dirty="0" smtClean="0"/>
          </a:p>
          <a:p>
            <a:endParaRPr lang="en-US" sz="2400" dirty="0" smtClean="0"/>
          </a:p>
          <a:p>
            <a:endParaRPr lang="en-US" sz="2400" dirty="0" smtClean="0"/>
          </a:p>
          <a:p>
            <a:pPr>
              <a:buNone/>
            </a:pPr>
            <a:endParaRPr lang="en-US" sz="2400" dirty="0"/>
          </a:p>
        </p:txBody>
      </p:sp>
      <p:sp>
        <p:nvSpPr>
          <p:cNvPr id="6" name="TextBox 5"/>
          <p:cNvSpPr txBox="1"/>
          <p:nvPr/>
        </p:nvSpPr>
        <p:spPr>
          <a:xfrm>
            <a:off x="812589" y="4343400"/>
            <a:ext cx="10766795" cy="523220"/>
          </a:xfrm>
          <a:prstGeom prst="rect">
            <a:avLst/>
          </a:prstGeom>
          <a:noFill/>
        </p:spPr>
        <p:txBody>
          <a:bodyPr wrap="square" rtlCol="0">
            <a:spAutoFit/>
          </a:bodyPr>
          <a:lstStyle/>
          <a:p>
            <a:r>
              <a:rPr lang="en-US" sz="2800" dirty="0" smtClean="0"/>
              <a:t>The net result: losing idea</a:t>
            </a:r>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47" y="0"/>
            <a:ext cx="11579384" cy="762000"/>
          </a:xfrm>
        </p:spPr>
        <p:txBody>
          <a:bodyPr>
            <a:normAutofit/>
          </a:bodyPr>
          <a:lstStyle/>
          <a:p>
            <a:r>
              <a:rPr lang="en-US" sz="3200" dirty="0" smtClean="0"/>
              <a:t>MSN Entertainment and Video Services (EVS)</a:t>
            </a:r>
            <a:endParaRPr lang="en-US" sz="3200" dirty="0"/>
          </a:p>
        </p:txBody>
      </p:sp>
      <p:sp>
        <p:nvSpPr>
          <p:cNvPr id="16" name="Content Placeholder 2"/>
          <p:cNvSpPr txBox="1">
            <a:spLocks/>
          </p:cNvSpPr>
          <p:nvPr/>
        </p:nvSpPr>
        <p:spPr>
          <a:xfrm>
            <a:off x="406294" y="1330787"/>
            <a:ext cx="11782531" cy="2767013"/>
          </a:xfrm>
          <a:prstGeom prst="rect">
            <a:avLst/>
          </a:prstGeom>
        </p:spPr>
        <p:txBody>
          <a:bodyPr vert="horz" lIns="91440" tIns="45720" rIns="91440" bIns="45720" rtlCol="0">
            <a:noAutofit/>
          </a:bodyPr>
          <a:lstStyle/>
          <a:p>
            <a:pPr marL="344488" indent="-344488" algn="l" eaLnBrk="1" fontAlgn="auto" hangingPunct="1">
              <a:spcBef>
                <a:spcPct val="20000"/>
              </a:spcBef>
              <a:spcAft>
                <a:spcPts val="0"/>
              </a:spcAft>
              <a:defRPr/>
            </a:pPr>
            <a:r>
              <a:rPr lang="en-US" sz="2000" dirty="0" smtClean="0">
                <a:latin typeface="+mn-lt"/>
              </a:rPr>
              <a:t>Determine  impact of  2 factors for video ads.</a:t>
            </a:r>
          </a:p>
          <a:p>
            <a:pPr marL="344488" indent="-344488" algn="l" eaLnBrk="1" fontAlgn="auto" hangingPunct="1">
              <a:spcBef>
                <a:spcPct val="20000"/>
              </a:spcBef>
              <a:spcAft>
                <a:spcPts val="0"/>
              </a:spcAft>
              <a:defRPr/>
            </a:pPr>
            <a:r>
              <a:rPr lang="en-US" sz="2000" dirty="0" smtClean="0">
                <a:latin typeface="+mn-lt"/>
              </a:rPr>
              <a:t>	1) Factor A: pre-roll vs. post-roll ads</a:t>
            </a:r>
          </a:p>
          <a:p>
            <a:pPr marL="344488" indent="-344488" algn="l" eaLnBrk="1" fontAlgn="auto" hangingPunct="1">
              <a:spcBef>
                <a:spcPct val="20000"/>
              </a:spcBef>
              <a:spcAft>
                <a:spcPts val="0"/>
              </a:spcAft>
              <a:defRPr/>
            </a:pPr>
            <a:r>
              <a:rPr lang="en-US" sz="2000" dirty="0" smtClean="0">
                <a:latin typeface="+mn-lt"/>
              </a:rPr>
              <a:t>	2) Factor B: time between ads (90, 120, 180, 300, 900 seconds)	</a:t>
            </a:r>
          </a:p>
          <a:p>
            <a:pPr marL="344488" marR="0" lvl="0" indent="-344488" algn="l" defTabSz="914400" rtl="0" eaLnBrk="1" fontAlgn="auto" latinLnBrk="0" hangingPunct="1">
              <a:lnSpc>
                <a:spcPct val="100000"/>
              </a:lnSpc>
              <a:spcBef>
                <a:spcPct val="20000"/>
              </a:spcBef>
              <a:spcAft>
                <a:spcPts val="0"/>
              </a:spcAft>
              <a:buClrTx/>
              <a:buSzTx/>
              <a:tabLst/>
              <a:defRPr/>
            </a:pPr>
            <a:r>
              <a:rPr lang="en-US" sz="2000" dirty="0" smtClean="0">
                <a:latin typeface="+mn-lt"/>
              </a:rPr>
              <a:t>OEC: revenue from ad starts</a:t>
            </a:r>
          </a:p>
        </p:txBody>
      </p:sp>
      <p:pic>
        <p:nvPicPr>
          <p:cNvPr id="5" name="Picture 4"/>
          <p:cNvPicPr/>
          <p:nvPr/>
        </p:nvPicPr>
        <p:blipFill>
          <a:blip r:embed="rId3"/>
          <a:srcRect/>
          <a:stretch>
            <a:fillRect/>
          </a:stretch>
        </p:blipFill>
        <p:spPr bwMode="auto">
          <a:xfrm>
            <a:off x="4987636" y="2483918"/>
            <a:ext cx="6827099" cy="4170130"/>
          </a:xfrm>
          <a:prstGeom prst="rect">
            <a:avLst/>
          </a:prstGeom>
          <a:noFill/>
          <a:ln w="9525" cmpd="sng">
            <a:solidFill>
              <a:srgbClr val="4F81BD"/>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MSN EVS  (results)</a:t>
            </a:r>
            <a:endParaRPr lang="en-US" dirty="0"/>
          </a:p>
        </p:txBody>
      </p:sp>
      <p:sp>
        <p:nvSpPr>
          <p:cNvPr id="3" name="Content Placeholder 2"/>
          <p:cNvSpPr>
            <a:spLocks noGrp="1"/>
          </p:cNvSpPr>
          <p:nvPr>
            <p:ph idx="1"/>
          </p:nvPr>
        </p:nvSpPr>
        <p:spPr>
          <a:xfrm>
            <a:off x="507868" y="1524000"/>
            <a:ext cx="11376237" cy="5589222"/>
          </a:xfrm>
        </p:spPr>
        <p:txBody>
          <a:bodyPr/>
          <a:lstStyle/>
          <a:p>
            <a:pPr lvl="0"/>
            <a:r>
              <a:rPr lang="en-US" sz="2400" b="0" dirty="0" smtClean="0"/>
              <a:t>Eliminating the initial pre-roll ad</a:t>
            </a:r>
          </a:p>
          <a:p>
            <a:pPr lvl="1"/>
            <a:r>
              <a:rPr lang="en-US" sz="2000" dirty="0" smtClean="0"/>
              <a:t>I</a:t>
            </a:r>
            <a:r>
              <a:rPr lang="en-US" sz="2000" b="0" dirty="0" smtClean="0"/>
              <a:t>ncreased repeat visits by 1-3%, but</a:t>
            </a:r>
          </a:p>
          <a:p>
            <a:pPr lvl="1"/>
            <a:r>
              <a:rPr lang="en-US" sz="2000" dirty="0" smtClean="0"/>
              <a:t>R</a:t>
            </a:r>
            <a:r>
              <a:rPr lang="en-US" sz="2000" b="0" dirty="0" smtClean="0"/>
              <a:t>educed overall ad views by 50-60%</a:t>
            </a:r>
          </a:p>
          <a:p>
            <a:pPr lvl="0"/>
            <a:r>
              <a:rPr lang="en-US" sz="2400" b="0" dirty="0" smtClean="0"/>
              <a:t>The amount of time between ad plays had no statistically significant impact on repeat visits</a:t>
            </a:r>
          </a:p>
          <a:p>
            <a:pPr lvl="0"/>
            <a:r>
              <a:rPr lang="en-US" sz="2400" b="0" dirty="0" smtClean="0"/>
              <a:t>Decreasing the length of time between ad streams increased the total ad streams without impacting loyalty</a:t>
            </a:r>
            <a:br>
              <a:rPr lang="en-US" sz="2400" b="0" dirty="0" smtClean="0"/>
            </a:br>
            <a:r>
              <a:rPr lang="en-US" sz="2400" b="0" dirty="0" smtClean="0"/>
              <a:t>(as measured by return visits)</a:t>
            </a:r>
          </a:p>
          <a:p>
            <a:pPr lvl="0"/>
            <a:r>
              <a:rPr lang="en-US" sz="2400" b="0" i="1" dirty="0" smtClean="0"/>
              <a:t>Reducing the time to 90 seconds would improve annual revenue by millions</a:t>
            </a:r>
          </a:p>
          <a:p>
            <a:pPr>
              <a:defRPr/>
            </a:pPr>
            <a:r>
              <a:rPr lang="en-US" dirty="0" smtClean="0"/>
              <a:t>Client wrote</a:t>
            </a:r>
          </a:p>
          <a:p>
            <a:pPr marL="685800" lvl="1" indent="0">
              <a:buFont typeface="Wingdings" pitchFamily="2" charset="2"/>
              <a:buNone/>
              <a:defRPr/>
            </a:pPr>
            <a:r>
              <a:rPr lang="en-US" sz="2000" i="1" dirty="0" smtClean="0"/>
              <a:t>There is a preponderance of opinion driven design…</a:t>
            </a:r>
            <a:r>
              <a:rPr lang="en-US" sz="2000" dirty="0" smtClean="0"/>
              <a:t/>
            </a:r>
            <a:br>
              <a:rPr lang="en-US" sz="2000" dirty="0" smtClean="0"/>
            </a:br>
            <a:r>
              <a:rPr lang="en-US" sz="2000" dirty="0" smtClean="0"/>
              <a:t> </a:t>
            </a:r>
            <a:r>
              <a:rPr lang="en-US" sz="2000" i="1" dirty="0" smtClean="0"/>
              <a:t>The results of the experiment were in some respect counterintuitive.   </a:t>
            </a:r>
            <a:br>
              <a:rPr lang="en-US" sz="2000" i="1" dirty="0" smtClean="0"/>
            </a:br>
            <a:r>
              <a:rPr lang="en-US" sz="2000" i="1" dirty="0" smtClean="0"/>
              <a:t> They completely changed our feature prioritization.  It dispelled long held assumptions about video advertising.  Very, very useful.   </a:t>
            </a:r>
            <a:r>
              <a:rPr lang="en-US" i="1" dirty="0" smtClean="0"/>
              <a:t>  </a:t>
            </a:r>
          </a:p>
          <a:p>
            <a:pPr lvl="0"/>
            <a:endParaRPr lang="en-US" sz="3200" b="0"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55</a:t>
            </a:fld>
            <a:endParaRPr lang="en-US"/>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Solitaire v Poker</a:t>
            </a:r>
            <a:endParaRPr lang="en-US" dirty="0"/>
          </a:p>
        </p:txBody>
      </p:sp>
      <p:sp>
        <p:nvSpPr>
          <p:cNvPr id="5" name="TextBox 4"/>
          <p:cNvSpPr txBox="1"/>
          <p:nvPr/>
        </p:nvSpPr>
        <p:spPr>
          <a:xfrm>
            <a:off x="0" y="5368121"/>
            <a:ext cx="4266089" cy="830997"/>
          </a:xfrm>
          <a:prstGeom prst="rect">
            <a:avLst/>
          </a:prstGeom>
          <a:noFill/>
        </p:spPr>
        <p:txBody>
          <a:bodyPr wrap="square" rtlCol="0">
            <a:spAutoFit/>
          </a:bodyPr>
          <a:lstStyle/>
          <a:p>
            <a:r>
              <a:rPr lang="en-US" sz="2400" dirty="0" smtClean="0"/>
              <a:t>B: Poker game</a:t>
            </a:r>
          </a:p>
          <a:p>
            <a:r>
              <a:rPr lang="en-US" sz="2400" dirty="0" smtClean="0"/>
              <a:t> in hero position</a:t>
            </a:r>
            <a:endParaRPr lang="en-US" sz="2400" dirty="0"/>
          </a:p>
        </p:txBody>
      </p:sp>
      <p:sp>
        <p:nvSpPr>
          <p:cNvPr id="6" name="TextBox 5"/>
          <p:cNvSpPr txBox="1"/>
          <p:nvPr/>
        </p:nvSpPr>
        <p:spPr>
          <a:xfrm>
            <a:off x="6991645" y="2743200"/>
            <a:ext cx="2529860" cy="1107996"/>
          </a:xfrm>
          <a:prstGeom prst="rect">
            <a:avLst/>
          </a:prstGeom>
          <a:noFill/>
        </p:spPr>
        <p:txBody>
          <a:bodyPr wrap="none" rtlCol="0">
            <a:spAutoFit/>
          </a:bodyPr>
          <a:lstStyle/>
          <a:p>
            <a:r>
              <a:rPr lang="en-US" sz="2400" dirty="0" smtClean="0"/>
              <a:t>A: Solitaire game</a:t>
            </a:r>
          </a:p>
          <a:p>
            <a:r>
              <a:rPr lang="en-US" sz="2400" dirty="0" smtClean="0"/>
              <a:t> in hero position</a:t>
            </a:r>
          </a:p>
          <a:p>
            <a:endParaRPr lang="en-US" dirty="0"/>
          </a:p>
        </p:txBody>
      </p:sp>
      <p:pic>
        <p:nvPicPr>
          <p:cNvPr id="7" name="Picture 2"/>
          <p:cNvPicPr>
            <a:picLocks noChangeAspect="1" noChangeArrowheads="1"/>
          </p:cNvPicPr>
          <p:nvPr/>
        </p:nvPicPr>
        <p:blipFill>
          <a:blip r:embed="rId3"/>
          <a:srcRect/>
          <a:stretch>
            <a:fillRect/>
          </a:stretch>
        </p:blipFill>
        <p:spPr bwMode="auto">
          <a:xfrm>
            <a:off x="0" y="2250787"/>
            <a:ext cx="5925003" cy="2983129"/>
          </a:xfrm>
          <a:prstGeom prst="rect">
            <a:avLst/>
          </a:prstGeom>
          <a:noFill/>
          <a:ln w="9525">
            <a:noFill/>
            <a:miter lim="800000"/>
            <a:headEnd/>
            <a:tailEnd/>
          </a:ln>
          <a:effectLst/>
        </p:spPr>
      </p:pic>
      <p:pic>
        <p:nvPicPr>
          <p:cNvPr id="38914" name="Picture 2"/>
          <p:cNvPicPr>
            <a:picLocks noGrp="1" noChangeAspect="1" noChangeArrowheads="1"/>
          </p:cNvPicPr>
          <p:nvPr>
            <p:ph idx="1"/>
          </p:nvPr>
        </p:nvPicPr>
        <p:blipFill>
          <a:blip r:embed="rId4"/>
          <a:srcRect/>
          <a:stretch>
            <a:fillRect/>
          </a:stretch>
        </p:blipFill>
        <p:spPr bwMode="auto">
          <a:xfrm>
            <a:off x="6305266" y="3903261"/>
            <a:ext cx="5883559" cy="2954740"/>
          </a:xfrm>
          <a:prstGeom prst="rect">
            <a:avLst/>
          </a:prstGeom>
          <a:noFill/>
          <a:ln w="9525">
            <a:noFill/>
            <a:miter lim="800000"/>
            <a:headEnd/>
            <a:tailEnd/>
          </a:ln>
          <a:effectLst/>
        </p:spPr>
      </p:pic>
      <p:sp>
        <p:nvSpPr>
          <p:cNvPr id="8" name="Oval 7"/>
          <p:cNvSpPr/>
          <p:nvPr/>
        </p:nvSpPr>
        <p:spPr>
          <a:xfrm>
            <a:off x="1235812" y="3410803"/>
            <a:ext cx="3250353" cy="1295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49631" y="5234675"/>
            <a:ext cx="3250353" cy="1295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1447800"/>
            <a:ext cx="11443952" cy="830997"/>
          </a:xfrm>
          <a:prstGeom prst="rect">
            <a:avLst/>
          </a:prstGeom>
          <a:noFill/>
        </p:spPr>
        <p:txBody>
          <a:bodyPr wrap="square" rtlCol="0">
            <a:spAutoFit/>
          </a:bodyPr>
          <a:lstStyle/>
          <a:p>
            <a:pPr algn="l"/>
            <a:r>
              <a:rPr lang="en-US" sz="2400" dirty="0" smtClean="0"/>
              <a:t>This experiment ran in Windows Marketplace / Game Downloads</a:t>
            </a:r>
          </a:p>
          <a:p>
            <a:pPr algn="l"/>
            <a:r>
              <a:rPr lang="en-US" sz="2400" dirty="0" smtClean="0"/>
              <a:t>Which image has the higher clickthrough?  By how much?</a:t>
            </a:r>
            <a:endParaRPr lang="en-US" sz="2400" dirty="0"/>
          </a:p>
        </p:txBody>
      </p:sp>
      <p:sp>
        <p:nvSpPr>
          <p:cNvPr id="11" name="TextBox 10"/>
          <p:cNvSpPr txBox="1"/>
          <p:nvPr/>
        </p:nvSpPr>
        <p:spPr>
          <a:xfrm>
            <a:off x="0" y="6396335"/>
            <a:ext cx="4056594" cy="461665"/>
          </a:xfrm>
          <a:prstGeom prst="rect">
            <a:avLst/>
          </a:prstGeom>
          <a:noFill/>
        </p:spPr>
        <p:txBody>
          <a:bodyPr wrap="square" rtlCol="0">
            <a:spAutoFit/>
          </a:bodyPr>
          <a:lstStyle/>
          <a:p>
            <a:r>
              <a:rPr lang="en-US" sz="2400" b="1" dirty="0" smtClean="0"/>
              <a:t>A is 61% better</a:t>
            </a:r>
            <a:endParaRPr 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Bloodletting (1 of 2)</a:t>
            </a:r>
            <a:endParaRPr lang="en-US" dirty="0"/>
          </a:p>
        </p:txBody>
      </p:sp>
      <p:sp>
        <p:nvSpPr>
          <p:cNvPr id="3" name="Content Placeholder 2"/>
          <p:cNvSpPr>
            <a:spLocks noGrp="1"/>
          </p:cNvSpPr>
          <p:nvPr>
            <p:ph idx="1"/>
          </p:nvPr>
        </p:nvSpPr>
        <p:spPr>
          <a:xfrm>
            <a:off x="450733" y="1395412"/>
            <a:ext cx="11738092" cy="5019677"/>
          </a:xfrm>
        </p:spPr>
        <p:txBody>
          <a:bodyPr>
            <a:normAutofit/>
          </a:bodyPr>
          <a:lstStyle/>
          <a:p>
            <a:r>
              <a:rPr lang="en-US" sz="2800" dirty="0" smtClean="0"/>
              <a:t>For many years, the prevailing </a:t>
            </a:r>
            <a:br>
              <a:rPr lang="en-US" sz="2800" dirty="0" smtClean="0"/>
            </a:br>
            <a:r>
              <a:rPr lang="en-US" sz="2800" dirty="0" smtClean="0"/>
              <a:t>conception of illness was that the sick</a:t>
            </a:r>
            <a:br>
              <a:rPr lang="en-US" sz="2800" dirty="0" smtClean="0"/>
            </a:br>
            <a:r>
              <a:rPr lang="en-US" sz="2800" dirty="0" smtClean="0"/>
              <a:t>were contaminated by some toxin </a:t>
            </a:r>
          </a:p>
          <a:p>
            <a:r>
              <a:rPr lang="en-US" sz="2800" dirty="0" smtClean="0"/>
              <a:t>Opening a vein and letting the sickness </a:t>
            </a:r>
            <a:br>
              <a:rPr lang="en-US" sz="2800" dirty="0" smtClean="0"/>
            </a:br>
            <a:r>
              <a:rPr lang="en-US" sz="2800" dirty="0" smtClean="0"/>
              <a:t>run out – bloodletting.   </a:t>
            </a:r>
          </a:p>
          <a:p>
            <a:r>
              <a:rPr lang="en-US" sz="2800" dirty="0" smtClean="0"/>
              <a:t>One British medical text recommended bloodletting for</a:t>
            </a:r>
            <a:br>
              <a:rPr lang="en-US" sz="2800" dirty="0" smtClean="0"/>
            </a:br>
            <a:r>
              <a:rPr lang="en-US" sz="2000" dirty="0" smtClean="0"/>
              <a:t>acne, asthma, cancer, cholera, coma, convulsions, diabetes, epilepsy, gangrene, gout, herpes, indigestion, insanity, jaundice, leprosy, </a:t>
            </a:r>
            <a:r>
              <a:rPr lang="en-US" sz="2000" dirty="0" err="1" smtClean="0"/>
              <a:t>ophthalmia</a:t>
            </a:r>
            <a:r>
              <a:rPr lang="en-US" sz="2000" dirty="0" smtClean="0"/>
              <a:t>, plague, pneumonia, scurvy, smallpox, stroke, tetanus, tuberculosis, and for some one hundred other diseases </a:t>
            </a:r>
            <a:endParaRPr lang="en-US" sz="2800" dirty="0" smtClean="0"/>
          </a:p>
          <a:p>
            <a:r>
              <a:rPr lang="en-US" sz="2800" dirty="0" smtClean="0"/>
              <a:t>Physicians often reported the simultaneous use of fifty or more leeches on a given patient. </a:t>
            </a:r>
            <a:br>
              <a:rPr lang="en-US" sz="2800" dirty="0" smtClean="0"/>
            </a:br>
            <a:r>
              <a:rPr lang="en-US" sz="2800" dirty="0" smtClean="0"/>
              <a:t>Through the 1830s the French imported about forty million leeches a year for medical purposes</a:t>
            </a:r>
            <a:endParaRPr lang="en-US" sz="2800" dirty="0"/>
          </a:p>
        </p:txBody>
      </p:sp>
      <p:pic>
        <p:nvPicPr>
          <p:cNvPr id="6" name="Picture 5" descr="blood-letting_300.jpg"/>
          <p:cNvPicPr/>
          <p:nvPr/>
        </p:nvPicPr>
        <p:blipFill>
          <a:blip r:embed="rId3" cstate="print"/>
          <a:stretch>
            <a:fillRect/>
          </a:stretch>
        </p:blipFill>
        <p:spPr>
          <a:xfrm>
            <a:off x="9243618" y="461963"/>
            <a:ext cx="2945207" cy="279799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Bloodletting (2 of 2)</a:t>
            </a:r>
            <a:endParaRPr lang="en-US" dirty="0"/>
          </a:p>
        </p:txBody>
      </p:sp>
      <p:sp>
        <p:nvSpPr>
          <p:cNvPr id="3" name="Content Placeholder 2"/>
          <p:cNvSpPr>
            <a:spLocks noGrp="1"/>
          </p:cNvSpPr>
          <p:nvPr>
            <p:ph idx="1"/>
          </p:nvPr>
        </p:nvSpPr>
        <p:spPr>
          <a:xfrm>
            <a:off x="203147" y="1395412"/>
            <a:ext cx="11985678" cy="4949047"/>
          </a:xfrm>
        </p:spPr>
        <p:txBody>
          <a:bodyPr/>
          <a:lstStyle/>
          <a:p>
            <a:r>
              <a:rPr lang="en-US" sz="2800" dirty="0" smtClean="0"/>
              <a:t>President George Washington had a sore throat and</a:t>
            </a:r>
            <a:br>
              <a:rPr lang="en-US" sz="2800" dirty="0" smtClean="0"/>
            </a:br>
            <a:r>
              <a:rPr lang="en-US" sz="2800" dirty="0" smtClean="0"/>
              <a:t>doctors extracted 82 ounces of blood over 10 hours </a:t>
            </a:r>
            <a:br>
              <a:rPr lang="en-US" sz="2800" dirty="0" smtClean="0"/>
            </a:br>
            <a:r>
              <a:rPr lang="en-US" sz="2800" dirty="0" smtClean="0"/>
              <a:t>(35% of his total blood), causing anemia and hypotension. </a:t>
            </a:r>
            <a:br>
              <a:rPr lang="en-US" sz="2800" dirty="0" smtClean="0"/>
            </a:br>
            <a:r>
              <a:rPr lang="en-US" sz="2800" dirty="0" smtClean="0"/>
              <a:t>He died that night.</a:t>
            </a:r>
          </a:p>
          <a:p>
            <a:r>
              <a:rPr lang="en-US" sz="2800" dirty="0" smtClean="0"/>
              <a:t>Pierre Louis did an experiment in 1836 that is now recognized as one of the first clinical trials, or randomized controlled experiment. He treated people with pneumonia either with</a:t>
            </a:r>
          </a:p>
          <a:p>
            <a:pPr lvl="1"/>
            <a:r>
              <a:rPr lang="en-US" sz="2400" dirty="0" smtClean="0"/>
              <a:t>early, aggressive bloodletting, or</a:t>
            </a:r>
          </a:p>
          <a:p>
            <a:pPr lvl="1"/>
            <a:r>
              <a:rPr lang="en-US" sz="2400" dirty="0" smtClean="0"/>
              <a:t>less aggressive measures</a:t>
            </a:r>
          </a:p>
          <a:p>
            <a:r>
              <a:rPr lang="en-US" sz="2800" dirty="0" smtClean="0"/>
              <a:t>At the end of the experiment, Dr. Louis counted the bodies. They were stacked higher over by the bloodletting sink. </a:t>
            </a:r>
          </a:p>
          <a:p>
            <a:endParaRPr lang="en-US" sz="2800" dirty="0" smtClean="0"/>
          </a:p>
        </p:txBody>
      </p:sp>
      <p:pic>
        <p:nvPicPr>
          <p:cNvPr id="6" name="Picture 5" descr="lancet.jpg"/>
          <p:cNvPicPr>
            <a:picLocks noChangeAspect="1"/>
          </p:cNvPicPr>
          <p:nvPr/>
        </p:nvPicPr>
        <p:blipFill>
          <a:blip r:embed="rId3" cstate="print"/>
          <a:stretch>
            <a:fillRect/>
          </a:stretch>
        </p:blipFill>
        <p:spPr>
          <a:xfrm>
            <a:off x="9072563" y="533400"/>
            <a:ext cx="3116261" cy="1393317"/>
          </a:xfrm>
          <a:prstGeom prst="rect">
            <a:avLst/>
          </a:prstGeom>
        </p:spPr>
      </p:pic>
      <p:sp>
        <p:nvSpPr>
          <p:cNvPr id="7" name="TextBox 6"/>
          <p:cNvSpPr txBox="1"/>
          <p:nvPr/>
        </p:nvSpPr>
        <p:spPr>
          <a:xfrm>
            <a:off x="9243192" y="533400"/>
            <a:ext cx="1428377" cy="369332"/>
          </a:xfrm>
          <a:prstGeom prst="rect">
            <a:avLst/>
          </a:prstGeom>
          <a:noFill/>
        </p:spPr>
        <p:txBody>
          <a:bodyPr wrap="square" rtlCol="0">
            <a:spAutoFit/>
          </a:bodyPr>
          <a:lstStyle/>
          <a:p>
            <a:r>
              <a:rPr lang="en-US" dirty="0" smtClean="0">
                <a:solidFill>
                  <a:schemeClr val="bg2"/>
                </a:solidFill>
              </a:rPr>
              <a:t>Lancet</a:t>
            </a:r>
            <a:endParaRPr lang="en-US" dirty="0">
              <a:solidFill>
                <a:schemeClr val="bg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82" y="228600"/>
            <a:ext cx="11165020" cy="664797"/>
          </a:xfrm>
        </p:spPr>
        <p:txBody>
          <a:bodyPr/>
          <a:lstStyle/>
          <a:p>
            <a:r>
              <a:rPr lang="en-US" dirty="0" smtClean="0"/>
              <a:t>Design Goals</a:t>
            </a:r>
            <a:endParaRPr lang="en-US" dirty="0"/>
          </a:p>
        </p:txBody>
      </p:sp>
      <p:sp>
        <p:nvSpPr>
          <p:cNvPr id="3" name="Content Placeholder 2"/>
          <p:cNvSpPr>
            <a:spLocks noGrp="1"/>
          </p:cNvSpPr>
          <p:nvPr>
            <p:ph idx="1"/>
          </p:nvPr>
        </p:nvSpPr>
        <p:spPr>
          <a:xfrm>
            <a:off x="381234" y="1119117"/>
            <a:ext cx="11376237" cy="5480713"/>
          </a:xfrm>
        </p:spPr>
        <p:txBody>
          <a:bodyPr>
            <a:normAutofit fontScale="92500" lnSpcReduction="20000"/>
          </a:bodyPr>
          <a:lstStyle/>
          <a:p>
            <a:r>
              <a:rPr lang="en-US" dirty="0" smtClean="0"/>
              <a:t>Tight integration with other systems (e.g., content management) allowing “codeless experiments”</a:t>
            </a:r>
          </a:p>
          <a:p>
            <a:r>
              <a:rPr lang="en-US" dirty="0" smtClean="0"/>
              <a:t>Accurate results in near real-time</a:t>
            </a:r>
          </a:p>
          <a:p>
            <a:pPr lvl="1"/>
            <a:r>
              <a:rPr lang="en-US" dirty="0" smtClean="0"/>
              <a:t>Trust is important</a:t>
            </a:r>
          </a:p>
          <a:p>
            <a:pPr lvl="1"/>
            <a:r>
              <a:rPr lang="en-US" dirty="0" smtClean="0"/>
              <a:t>Quickly detect and abort poorly performing experiments</a:t>
            </a:r>
          </a:p>
          <a:p>
            <a:pPr lvl="1"/>
            <a:r>
              <a:rPr lang="en-US" dirty="0" smtClean="0"/>
              <a:t>High-performance data pipeline with built-in data loss detection</a:t>
            </a:r>
          </a:p>
          <a:p>
            <a:r>
              <a:rPr lang="en-US" dirty="0" smtClean="0"/>
              <a:t>Minimal risk for experimenting applications</a:t>
            </a:r>
          </a:p>
          <a:p>
            <a:pPr lvl="1"/>
            <a:r>
              <a:rPr lang="en-US" dirty="0" smtClean="0"/>
              <a:t>Encourage bold innovations with reduced QA cycles</a:t>
            </a:r>
          </a:p>
          <a:p>
            <a:pPr lvl="1"/>
            <a:r>
              <a:rPr lang="en-US" dirty="0" smtClean="0"/>
              <a:t>Auto-abort catches bugs in experimental code</a:t>
            </a:r>
          </a:p>
          <a:p>
            <a:pPr lvl="1"/>
            <a:r>
              <a:rPr lang="en-US" dirty="0" smtClean="0"/>
              <a:t>Client library insulates app from platform bugs</a:t>
            </a:r>
          </a:p>
          <a:p>
            <a:r>
              <a:rPr lang="en-US" dirty="0" smtClean="0"/>
              <a:t>Experimentation should be easy</a:t>
            </a:r>
          </a:p>
          <a:p>
            <a:pPr lvl="1"/>
            <a:r>
              <a:rPr lang="en-US" dirty="0" smtClean="0"/>
              <a:t>Client library exposes simple interface</a:t>
            </a:r>
          </a:p>
          <a:p>
            <a:pPr lvl="1"/>
            <a:r>
              <a:rPr lang="en-US" dirty="0" smtClean="0"/>
              <a:t>Web UI enables self-service</a:t>
            </a:r>
          </a:p>
          <a:p>
            <a:pPr lvl="1"/>
            <a:r>
              <a:rPr lang="en-US" dirty="0" smtClean="0"/>
              <a:t>Service layer enables platform integration</a:t>
            </a:r>
            <a:endParaRPr lang="en-US" dirty="0"/>
          </a:p>
        </p:txBody>
      </p:sp>
      <p:sp>
        <p:nvSpPr>
          <p:cNvPr id="4" name="Slide Number Placeholder 3"/>
          <p:cNvSpPr>
            <a:spLocks noGrp="1"/>
          </p:cNvSpPr>
          <p:nvPr>
            <p:ph type="sldNum" sz="quarter" idx="4294967295"/>
          </p:nvPr>
        </p:nvSpPr>
        <p:spPr>
          <a:xfrm>
            <a:off x="8735325" y="6356351"/>
            <a:ext cx="2844059" cy="365125"/>
          </a:xfrm>
          <a:prstGeom prst="rect">
            <a:avLst/>
          </a:prstGeom>
        </p:spPr>
        <p:txBody>
          <a:bodyPr/>
          <a:lstStyle/>
          <a:p>
            <a:pPr>
              <a:defRPr/>
            </a:pPr>
            <a:fld id="{F164EAFD-0391-41C0-98B7-BCA43C5F6984}" type="slidenum">
              <a:rPr lang="en-US" smtClean="0"/>
              <a:pPr>
                <a:defRPr/>
              </a:pPr>
              <a:t>59</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idx="1"/>
          </p:nvPr>
        </p:nvSpPr>
        <p:spPr>
          <a:xfrm>
            <a:off x="507868" y="1524000"/>
            <a:ext cx="11376237" cy="5521512"/>
          </a:xfrm>
        </p:spPr>
        <p:txBody>
          <a:bodyPr/>
          <a:lstStyle/>
          <a:p>
            <a:r>
              <a:rPr lang="en-US" dirty="0" smtClean="0"/>
              <a:t>Three experiments that ran at Microsoft recently</a:t>
            </a:r>
          </a:p>
          <a:p>
            <a:r>
              <a:rPr lang="en-US" dirty="0" smtClean="0"/>
              <a:t>All had enough users for statistical validity</a:t>
            </a:r>
          </a:p>
          <a:p>
            <a:r>
              <a:rPr lang="en-US" dirty="0" smtClean="0"/>
              <a:t>Game: see how many you get right </a:t>
            </a:r>
          </a:p>
          <a:p>
            <a:pPr lvl="1"/>
            <a:r>
              <a:rPr lang="en-US" dirty="0" smtClean="0"/>
              <a:t>Everyone please stand up</a:t>
            </a:r>
          </a:p>
          <a:p>
            <a:pPr lvl="1"/>
            <a:r>
              <a:rPr lang="en-US" dirty="0" smtClean="0"/>
              <a:t>Three choices are:</a:t>
            </a:r>
          </a:p>
          <a:p>
            <a:pPr lvl="2"/>
            <a:r>
              <a:rPr lang="en-US" dirty="0" smtClean="0"/>
              <a:t>A wins  (the difference is statistically significant)</a:t>
            </a:r>
          </a:p>
          <a:p>
            <a:pPr lvl="2"/>
            <a:r>
              <a:rPr lang="en-US" dirty="0" smtClean="0"/>
              <a:t>A and B are approximately the same (no stat sig diff)</a:t>
            </a:r>
          </a:p>
          <a:p>
            <a:pPr lvl="2"/>
            <a:r>
              <a:rPr lang="en-US" dirty="0" smtClean="0"/>
              <a:t>B wins</a:t>
            </a:r>
          </a:p>
          <a:p>
            <a:pPr lvl="1"/>
            <a:r>
              <a:rPr lang="en-US" dirty="0" smtClean="0"/>
              <a:t>If you guess randomly</a:t>
            </a:r>
          </a:p>
          <a:p>
            <a:pPr lvl="2"/>
            <a:r>
              <a:rPr lang="en-US" dirty="0" smtClean="0"/>
              <a:t>1/3 left standing after first question</a:t>
            </a:r>
          </a:p>
          <a:p>
            <a:pPr lvl="2"/>
            <a:r>
              <a:rPr lang="en-US" dirty="0" smtClean="0"/>
              <a:t>1/9 after the second question</a:t>
            </a:r>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6</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553998"/>
          </a:xfrm>
        </p:spPr>
        <p:txBody>
          <a:bodyPr/>
          <a:lstStyle/>
          <a:p>
            <a:r>
              <a:rPr lang="en-US" sz="4000" dirty="0" smtClean="0"/>
              <a:t>Amazon Behavior-Based Search</a:t>
            </a:r>
            <a:endParaRPr lang="en-US" sz="4000" dirty="0"/>
          </a:p>
        </p:txBody>
      </p:sp>
      <p:sp>
        <p:nvSpPr>
          <p:cNvPr id="4" name="Footer Placeholder 3"/>
          <p:cNvSpPr>
            <a:spLocks noGrp="1"/>
          </p:cNvSpPr>
          <p:nvPr>
            <p:ph type="ftr" sz="quarter" idx="4294967295"/>
          </p:nvPr>
        </p:nvSpPr>
        <p:spPr>
          <a:xfrm>
            <a:off x="8007380" y="6502400"/>
            <a:ext cx="2892730" cy="355600"/>
          </a:xfrm>
          <a:prstGeom prst="rect">
            <a:avLst/>
          </a:prstGeom>
        </p:spPr>
        <p:txBody>
          <a:bodyPr/>
          <a:lstStyle/>
          <a:p>
            <a:r>
              <a:rPr lang="en-US" smtClean="0"/>
              <a:t>Ronny Kohavi</a:t>
            </a:r>
            <a:endParaRPr lang="en-US"/>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B7F104F9-3424-45A9-92D9-917EF41A8B0F}" type="slidenum">
              <a:rPr lang="en-US" smtClean="0"/>
              <a:pPr/>
              <a:t>60</a:t>
            </a:fld>
            <a:endParaRPr lang="en-US"/>
          </a:p>
        </p:txBody>
      </p:sp>
      <p:sp>
        <p:nvSpPr>
          <p:cNvPr id="7" name="TextBox 6"/>
          <p:cNvSpPr txBox="1"/>
          <p:nvPr/>
        </p:nvSpPr>
        <p:spPr>
          <a:xfrm>
            <a:off x="264263" y="1378424"/>
            <a:ext cx="5235785" cy="4678204"/>
          </a:xfrm>
          <a:prstGeom prst="rect">
            <a:avLst/>
          </a:prstGeom>
          <a:noFill/>
        </p:spPr>
        <p:txBody>
          <a:bodyPr wrap="square" rtlCol="0">
            <a:spAutoFit/>
          </a:bodyPr>
          <a:lstStyle/>
          <a:p>
            <a:pPr algn="l">
              <a:tabLst>
                <a:tab pos="112713" algn="l"/>
              </a:tabLst>
            </a:pPr>
            <a:r>
              <a:rPr lang="en-US" sz="2000" dirty="0" smtClean="0"/>
              <a:t>Searches for “24” are underspecified, yet most humans are probably searching for the TV program</a:t>
            </a:r>
          </a:p>
          <a:p>
            <a:pPr algn="l">
              <a:tabLst>
                <a:tab pos="112713" algn="l"/>
              </a:tabLst>
            </a:pPr>
            <a:endParaRPr lang="en-US" sz="2000" dirty="0"/>
          </a:p>
          <a:p>
            <a:pPr algn="l">
              <a:tabLst>
                <a:tab pos="112713" algn="l"/>
              </a:tabLst>
            </a:pPr>
            <a:r>
              <a:rPr lang="en-US" sz="2000" dirty="0" smtClean="0"/>
              <a:t>Prior to Behavior-based search, here is what you would get (you can get this today by adding an advanced modifier like –</a:t>
            </a:r>
            <a:r>
              <a:rPr lang="en-US" sz="2000" dirty="0" err="1" smtClean="0"/>
              <a:t>foo</a:t>
            </a:r>
            <a:r>
              <a:rPr lang="en-US" sz="2000" dirty="0" smtClean="0"/>
              <a:t> to exclude </a:t>
            </a:r>
            <a:r>
              <a:rPr lang="en-US" sz="2000" dirty="0" err="1" smtClean="0"/>
              <a:t>foo</a:t>
            </a:r>
            <a:r>
              <a:rPr lang="en-US" sz="2000" dirty="0" smtClean="0"/>
              <a:t>)</a:t>
            </a:r>
          </a:p>
          <a:p>
            <a:pPr algn="l"/>
            <a:r>
              <a:rPr lang="en-US" sz="2000" dirty="0" smtClean="0"/>
              <a:t/>
            </a:r>
            <a:br>
              <a:rPr lang="en-US" sz="2000" dirty="0" smtClean="0"/>
            </a:br>
            <a:r>
              <a:rPr lang="en-US" sz="2000" dirty="0" smtClean="0"/>
              <a:t>Mostly irrelevant stuff:</a:t>
            </a:r>
          </a:p>
          <a:p>
            <a:pPr marL="228600" indent="-228600" algn="l">
              <a:buFont typeface="Arial" pitchFamily="34" charset="0"/>
              <a:buChar char="•"/>
            </a:pPr>
            <a:r>
              <a:rPr lang="en-US" sz="2000" dirty="0" smtClean="0"/>
              <a:t>24 Italian songs</a:t>
            </a:r>
          </a:p>
          <a:p>
            <a:pPr marL="228600" indent="-228600" algn="l">
              <a:buFont typeface="Arial" pitchFamily="34" charset="0"/>
              <a:buChar char="•"/>
            </a:pPr>
            <a:r>
              <a:rPr lang="en-US" sz="2000" dirty="0" smtClean="0"/>
              <a:t>Toddler clothing suitable for 24 month olds</a:t>
            </a:r>
          </a:p>
          <a:p>
            <a:pPr marL="228600" indent="-228600" algn="l">
              <a:buFont typeface="Arial" pitchFamily="34" charset="0"/>
              <a:buChar char="•"/>
            </a:pPr>
            <a:r>
              <a:rPr lang="en-US" sz="2000" dirty="0" smtClean="0"/>
              <a:t>24” towel bar</a:t>
            </a:r>
          </a:p>
          <a:p>
            <a:pPr marL="228600" indent="-228600" algn="l">
              <a:buFont typeface="Arial" pitchFamily="34" charset="0"/>
              <a:buChar char="•"/>
            </a:pPr>
            <a:r>
              <a:rPr lang="en-US" sz="2000" dirty="0" smtClean="0"/>
              <a:t>Opus 24 </a:t>
            </a:r>
            <a:r>
              <a:rPr lang="en-US" sz="2000" dirty="0"/>
              <a:t> </a:t>
            </a:r>
            <a:r>
              <a:rPr lang="en-US" sz="2000" dirty="0" smtClean="0"/>
              <a:t>by Strauss</a:t>
            </a:r>
          </a:p>
          <a:p>
            <a:pPr marL="228600" indent="-228600" algn="l">
              <a:buFont typeface="Arial" pitchFamily="34" charset="0"/>
              <a:buChar char="•"/>
            </a:pPr>
            <a:r>
              <a:rPr lang="en-US" sz="2000" dirty="0" smtClean="0"/>
              <a:t> 24- lb stuff, cases of 24, etc</a:t>
            </a:r>
          </a:p>
        </p:txBody>
      </p:sp>
      <p:pic>
        <p:nvPicPr>
          <p:cNvPr id="279554" name="Picture 2"/>
          <p:cNvPicPr>
            <a:picLocks noChangeAspect="1" noChangeArrowheads="1"/>
          </p:cNvPicPr>
          <p:nvPr/>
        </p:nvPicPr>
        <p:blipFill>
          <a:blip r:embed="rId2"/>
          <a:srcRect/>
          <a:stretch>
            <a:fillRect/>
          </a:stretch>
        </p:blipFill>
        <p:spPr bwMode="auto">
          <a:xfrm>
            <a:off x="5841242" y="1384300"/>
            <a:ext cx="6347582" cy="5473700"/>
          </a:xfrm>
          <a:prstGeom prst="rect">
            <a:avLst/>
          </a:prstGeom>
          <a:noFill/>
          <a:ln w="19050"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Behind BBS(*)</a:t>
            </a:r>
            <a:endParaRPr lang="en-US" dirty="0"/>
          </a:p>
        </p:txBody>
      </p:sp>
      <p:sp>
        <p:nvSpPr>
          <p:cNvPr id="3" name="Content Placeholder 2"/>
          <p:cNvSpPr>
            <a:spLocks noGrp="1"/>
          </p:cNvSpPr>
          <p:nvPr>
            <p:ph idx="1"/>
          </p:nvPr>
        </p:nvSpPr>
        <p:spPr>
          <a:xfrm>
            <a:off x="507868" y="1524000"/>
            <a:ext cx="11376237" cy="4776692"/>
          </a:xfrm>
        </p:spPr>
        <p:txBody>
          <a:bodyPr/>
          <a:lstStyle/>
          <a:p>
            <a:r>
              <a:rPr lang="en-US" sz="2800" dirty="0" smtClean="0"/>
              <a:t>Amazon/P13N had an engine for X to Y</a:t>
            </a:r>
            <a:br>
              <a:rPr lang="en-US" sz="2800" dirty="0" smtClean="0"/>
            </a:br>
            <a:r>
              <a:rPr lang="en-US" sz="2800" dirty="0" smtClean="0"/>
              <a:t>  People who bought item  X bought Y</a:t>
            </a:r>
          </a:p>
          <a:p>
            <a:r>
              <a:rPr lang="en-US" sz="2800" dirty="0" smtClean="0"/>
              <a:t>Feed searches, i.e.,</a:t>
            </a:r>
            <a:br>
              <a:rPr lang="en-US" sz="2800" dirty="0" smtClean="0"/>
            </a:br>
            <a:r>
              <a:rPr lang="en-US" sz="2800" dirty="0" smtClean="0"/>
              <a:t>  People who searched for X bought Y</a:t>
            </a:r>
          </a:p>
          <a:p>
            <a:r>
              <a:rPr lang="en-US" sz="2800" dirty="0" smtClean="0"/>
              <a:t>Prototype looked great</a:t>
            </a:r>
          </a:p>
          <a:p>
            <a:r>
              <a:rPr lang="en-US" sz="2800" dirty="0" smtClean="0"/>
              <a:t>Integration with Search would take a long time: different team in A9 in the Bay Area</a:t>
            </a:r>
          </a:p>
          <a:p>
            <a:r>
              <a:rPr lang="en-US" sz="2800" dirty="0" smtClean="0"/>
              <a:t>They also highlighted a flaw:</a:t>
            </a:r>
            <a:br>
              <a:rPr lang="en-US" sz="2800" dirty="0" smtClean="0"/>
            </a:br>
            <a:r>
              <a:rPr lang="en-US" sz="2400" dirty="0" smtClean="0"/>
              <a:t>The results don’t always have the search terms.</a:t>
            </a:r>
            <a:br>
              <a:rPr lang="en-US" sz="2400" dirty="0" smtClean="0"/>
            </a:br>
            <a:r>
              <a:rPr lang="en-US" sz="2400" dirty="0" smtClean="0"/>
              <a:t>Example: search for “</a:t>
            </a:r>
            <a:r>
              <a:rPr lang="en-US" sz="2400" dirty="0" err="1" smtClean="0"/>
              <a:t>duracell</a:t>
            </a:r>
            <a:r>
              <a:rPr lang="en-US" sz="2400" dirty="0" smtClean="0"/>
              <a:t> charger” and you will see a best selling Sony  charger, which does not have the word Duracell.</a:t>
            </a:r>
            <a:br>
              <a:rPr lang="en-US" sz="2400" dirty="0" smtClean="0"/>
            </a:br>
            <a:r>
              <a:rPr lang="en-US" sz="2400" dirty="0" smtClean="0"/>
              <a:t>But people choose to buy it after searching with this phrase!</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B7F104F9-3424-45A9-92D9-917EF41A8B0F}" type="slidenum">
              <a:rPr lang="en-US" smtClean="0"/>
              <a:pPr/>
              <a:t>61</a:t>
            </a:fld>
            <a:endParaRPr lang="en-US"/>
          </a:p>
        </p:txBody>
      </p:sp>
      <p:sp>
        <p:nvSpPr>
          <p:cNvPr id="6" name="Rectangle 5"/>
          <p:cNvSpPr/>
          <p:nvPr/>
        </p:nvSpPr>
        <p:spPr>
          <a:xfrm>
            <a:off x="247585" y="6519446"/>
            <a:ext cx="7275205" cy="369332"/>
          </a:xfrm>
          <a:prstGeom prst="rect">
            <a:avLst/>
          </a:prstGeom>
        </p:spPr>
        <p:txBody>
          <a:bodyPr wrap="square">
            <a:spAutoFit/>
          </a:bodyPr>
          <a:lstStyle/>
          <a:p>
            <a:r>
              <a:rPr lang="en-US" dirty="0" smtClean="0"/>
              <a:t>(*) Based on UW </a:t>
            </a:r>
            <a:r>
              <a:rPr lang="en-US" dirty="0" err="1" smtClean="0"/>
              <a:t>iEdge</a:t>
            </a:r>
            <a:r>
              <a:rPr lang="en-US" dirty="0" smtClean="0"/>
              <a:t> Seminar talk by Amazon, 4/2006</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Result</a:t>
            </a:r>
            <a:endParaRPr lang="en-US" dirty="0"/>
          </a:p>
        </p:txBody>
      </p:sp>
      <p:sp>
        <p:nvSpPr>
          <p:cNvPr id="3" name="Content Placeholder 2"/>
          <p:cNvSpPr>
            <a:spLocks noGrp="1"/>
          </p:cNvSpPr>
          <p:nvPr>
            <p:ph idx="1"/>
          </p:nvPr>
        </p:nvSpPr>
        <p:spPr>
          <a:xfrm>
            <a:off x="0" y="1524000"/>
            <a:ext cx="5163322" cy="5269135"/>
          </a:xfrm>
        </p:spPr>
        <p:txBody>
          <a:bodyPr/>
          <a:lstStyle/>
          <a:p>
            <a:r>
              <a:rPr lang="en-US" dirty="0" smtClean="0"/>
              <a:t>Ran experiment with very thin integration</a:t>
            </a:r>
          </a:p>
          <a:p>
            <a:r>
              <a:rPr lang="en-US" dirty="0" smtClean="0"/>
              <a:t>Strong correlations shown at the top of the page, pushing search results down</a:t>
            </a:r>
          </a:p>
          <a:p>
            <a:r>
              <a:rPr lang="en-US" dirty="0" smtClean="0"/>
              <a:t>Implemented simple de-duping of results</a:t>
            </a:r>
          </a:p>
          <a:p>
            <a:r>
              <a:rPr lang="en-US" dirty="0" smtClean="0"/>
              <a:t>Result : +3% increase to revenue.</a:t>
            </a:r>
          </a:p>
          <a:p>
            <a:r>
              <a:rPr lang="en-US" dirty="0" smtClean="0"/>
              <a:t>3% of $12B is $360M</a:t>
            </a:r>
          </a:p>
        </p:txBody>
      </p:sp>
      <p:sp>
        <p:nvSpPr>
          <p:cNvPr id="4" name="Footer Placeholder 3"/>
          <p:cNvSpPr>
            <a:spLocks noGrp="1"/>
          </p:cNvSpPr>
          <p:nvPr>
            <p:ph type="ftr" sz="quarter" idx="4294967295"/>
          </p:nvPr>
        </p:nvSpPr>
        <p:spPr>
          <a:xfrm>
            <a:off x="8007380" y="6502400"/>
            <a:ext cx="2892730" cy="355600"/>
          </a:xfrm>
          <a:prstGeom prst="rect">
            <a:avLst/>
          </a:prstGeom>
        </p:spPr>
        <p:txBody>
          <a:bodyPr/>
          <a:lstStyle/>
          <a:p>
            <a:r>
              <a:rPr lang="en-US" smtClean="0"/>
              <a:t>Ronny Kohavi</a:t>
            </a:r>
            <a:endParaRPr lang="en-US"/>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B7F104F9-3424-45A9-92D9-917EF41A8B0F}" type="slidenum">
              <a:rPr lang="en-US" smtClean="0"/>
              <a:pPr/>
              <a:t>62</a:t>
            </a:fld>
            <a:endParaRPr lang="en-US"/>
          </a:p>
        </p:txBody>
      </p:sp>
      <p:pic>
        <p:nvPicPr>
          <p:cNvPr id="280578" name="Picture 2"/>
          <p:cNvPicPr>
            <a:picLocks noChangeAspect="1" noChangeArrowheads="1"/>
          </p:cNvPicPr>
          <p:nvPr/>
        </p:nvPicPr>
        <p:blipFill>
          <a:blip r:embed="rId2"/>
          <a:srcRect/>
          <a:stretch>
            <a:fillRect/>
          </a:stretch>
        </p:blipFill>
        <p:spPr bwMode="auto">
          <a:xfrm>
            <a:off x="5950424" y="1384301"/>
            <a:ext cx="6238401" cy="5473700"/>
          </a:xfrm>
          <a:prstGeom prst="rect">
            <a:avLst/>
          </a:prstGeom>
          <a:noFill/>
          <a:ln w="19050"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4294967295"/>
          </p:nvPr>
        </p:nvSpPr>
        <p:spPr>
          <a:xfrm>
            <a:off x="6176942" y="6553200"/>
            <a:ext cx="5586545" cy="304800"/>
          </a:xfrm>
          <a:prstGeom prst="rect">
            <a:avLst/>
          </a:prstGeom>
        </p:spPr>
        <p:txBody>
          <a:bodyPr/>
          <a:lstStyle/>
          <a:p>
            <a:r>
              <a:rPr lang="en-US"/>
              <a:t>Ronny Kohavi, Microsoft Confidential</a:t>
            </a:r>
          </a:p>
        </p:txBody>
      </p:sp>
      <p:sp>
        <p:nvSpPr>
          <p:cNvPr id="10" name="Slide Number Placeholder 4"/>
          <p:cNvSpPr>
            <a:spLocks noGrp="1"/>
          </p:cNvSpPr>
          <p:nvPr>
            <p:ph type="sldNum" sz="quarter" idx="4294967295"/>
          </p:nvPr>
        </p:nvSpPr>
        <p:spPr>
          <a:xfrm>
            <a:off x="11477810" y="0"/>
            <a:ext cx="711015" cy="304800"/>
          </a:xfrm>
          <a:prstGeom prst="rect">
            <a:avLst/>
          </a:prstGeom>
        </p:spPr>
        <p:txBody>
          <a:bodyPr/>
          <a:lstStyle/>
          <a:p>
            <a:fld id="{3D38274D-E3F2-40A8-9649-03E4BD06785E}" type="slidenum">
              <a:rPr lang="en-US"/>
              <a:pPr/>
              <a:t>63</a:t>
            </a:fld>
            <a:endParaRPr lang="en-US"/>
          </a:p>
        </p:txBody>
      </p:sp>
      <p:sp>
        <p:nvSpPr>
          <p:cNvPr id="228354" name="Rectangle 2"/>
          <p:cNvSpPr>
            <a:spLocks noGrp="1" noChangeArrowheads="1"/>
          </p:cNvSpPr>
          <p:nvPr>
            <p:ph type="title"/>
          </p:nvPr>
        </p:nvSpPr>
        <p:spPr>
          <a:xfrm>
            <a:off x="507868" y="228600"/>
            <a:ext cx="11082097" cy="553998"/>
          </a:xfrm>
        </p:spPr>
        <p:txBody>
          <a:bodyPr/>
          <a:lstStyle/>
          <a:p>
            <a:r>
              <a:rPr lang="en-US" sz="4000" dirty="0"/>
              <a:t>TIMITI – Try It, Measure It, Tweak It</a:t>
            </a:r>
            <a:r>
              <a:rPr lang="en-US" sz="4000" baseline="50000" dirty="0"/>
              <a:t>(*)</a:t>
            </a:r>
          </a:p>
        </p:txBody>
      </p:sp>
      <p:sp>
        <p:nvSpPr>
          <p:cNvPr id="228355" name="Rectangle 3"/>
          <p:cNvSpPr>
            <a:spLocks noGrp="1" noChangeArrowheads="1"/>
          </p:cNvSpPr>
          <p:nvPr>
            <p:ph type="body" idx="1"/>
          </p:nvPr>
        </p:nvSpPr>
        <p:spPr>
          <a:xfrm>
            <a:off x="507868" y="1524000"/>
            <a:ext cx="11376237" cy="886397"/>
          </a:xfrm>
        </p:spPr>
        <p:txBody>
          <a:bodyPr/>
          <a:lstStyle/>
          <a:p>
            <a:r>
              <a:rPr lang="en-US" dirty="0"/>
              <a:t>I’m a Netflix user since </a:t>
            </a:r>
            <a:r>
              <a:rPr lang="en-US" dirty="0" smtClean="0"/>
              <a:t>1/2000</a:t>
            </a:r>
            <a:r>
              <a:rPr lang="en-US" dirty="0"/>
              <a:t/>
            </a:r>
            <a:br>
              <a:rPr lang="en-US" dirty="0"/>
            </a:br>
            <a:r>
              <a:rPr lang="en-US" dirty="0"/>
              <a:t>Great example of a company tweaking things</a:t>
            </a:r>
          </a:p>
        </p:txBody>
      </p:sp>
      <p:sp>
        <p:nvSpPr>
          <p:cNvPr id="228357" name="Rectangle 5"/>
          <p:cNvSpPr>
            <a:spLocks noChangeArrowheads="1"/>
          </p:cNvSpPr>
          <p:nvPr/>
        </p:nvSpPr>
        <p:spPr bwMode="auto">
          <a:xfrm>
            <a:off x="8955401" y="4152900"/>
            <a:ext cx="248786" cy="369332"/>
          </a:xfrm>
          <a:prstGeom prst="rect">
            <a:avLst/>
          </a:prstGeom>
          <a:noFill/>
          <a:ln w="19050" algn="ctr">
            <a:noFill/>
            <a:miter lim="800000"/>
            <a:headEnd/>
            <a:tailEnd/>
          </a:ln>
          <a:effectLst/>
        </p:spPr>
        <p:txBody>
          <a:bodyPr wrap="none">
            <a:spAutoFit/>
          </a:bodyPr>
          <a:lstStyle/>
          <a:p>
            <a:r>
              <a:rPr lang="en-US"/>
              <a:t> </a:t>
            </a:r>
          </a:p>
        </p:txBody>
      </p:sp>
      <p:pic>
        <p:nvPicPr>
          <p:cNvPr id="228359" name="Picture 7" descr="netflix1"/>
          <p:cNvPicPr>
            <a:picLocks noChangeAspect="1" noChangeArrowheads="1"/>
          </p:cNvPicPr>
          <p:nvPr/>
        </p:nvPicPr>
        <p:blipFill>
          <a:blip r:embed="rId2"/>
          <a:srcRect/>
          <a:stretch>
            <a:fillRect/>
          </a:stretch>
        </p:blipFill>
        <p:spPr bwMode="auto">
          <a:xfrm>
            <a:off x="454966" y="2530475"/>
            <a:ext cx="7146837" cy="2228850"/>
          </a:xfrm>
          <a:prstGeom prst="rect">
            <a:avLst/>
          </a:prstGeom>
          <a:noFill/>
        </p:spPr>
      </p:pic>
      <p:pic>
        <p:nvPicPr>
          <p:cNvPr id="228360" name="Picture 8" descr="netflix2"/>
          <p:cNvPicPr>
            <a:picLocks noChangeAspect="1" noChangeArrowheads="1"/>
          </p:cNvPicPr>
          <p:nvPr/>
        </p:nvPicPr>
        <p:blipFill>
          <a:blip r:embed="rId3"/>
          <a:srcRect/>
          <a:stretch>
            <a:fillRect/>
          </a:stretch>
        </p:blipFill>
        <p:spPr bwMode="auto">
          <a:xfrm>
            <a:off x="2442949" y="3690939"/>
            <a:ext cx="7995850" cy="2219325"/>
          </a:xfrm>
          <a:prstGeom prst="rect">
            <a:avLst/>
          </a:prstGeom>
          <a:noFill/>
        </p:spPr>
      </p:pic>
      <p:pic>
        <p:nvPicPr>
          <p:cNvPr id="228361" name="Picture 9" descr="netflix3"/>
          <p:cNvPicPr>
            <a:picLocks noChangeAspect="1" noChangeArrowheads="1"/>
          </p:cNvPicPr>
          <p:nvPr/>
        </p:nvPicPr>
        <p:blipFill>
          <a:blip r:embed="rId4"/>
          <a:srcRect/>
          <a:stretch>
            <a:fillRect/>
          </a:stretch>
        </p:blipFill>
        <p:spPr bwMode="auto">
          <a:xfrm>
            <a:off x="4421875" y="4610100"/>
            <a:ext cx="7766950" cy="2247900"/>
          </a:xfrm>
          <a:prstGeom prst="rect">
            <a:avLst/>
          </a:prstGeom>
          <a:noFill/>
        </p:spPr>
      </p:pic>
      <p:sp>
        <p:nvSpPr>
          <p:cNvPr id="228356" name="Text Box 4"/>
          <p:cNvSpPr txBox="1">
            <a:spLocks noChangeArrowheads="1"/>
          </p:cNvSpPr>
          <p:nvPr/>
        </p:nvSpPr>
        <p:spPr bwMode="auto">
          <a:xfrm>
            <a:off x="0" y="6521450"/>
            <a:ext cx="4503094" cy="369332"/>
          </a:xfrm>
          <a:prstGeom prst="rect">
            <a:avLst/>
          </a:prstGeom>
          <a:solidFill>
            <a:schemeClr val="bg1"/>
          </a:solidFill>
          <a:ln w="19050" algn="ctr">
            <a:noFill/>
            <a:miter lim="800000"/>
            <a:headEnd/>
            <a:tailEnd/>
          </a:ln>
          <a:effectLst/>
        </p:spPr>
        <p:txBody>
          <a:bodyPr>
            <a:spAutoFit/>
          </a:bodyPr>
          <a:lstStyle/>
          <a:p>
            <a:pPr algn="l">
              <a:spcBef>
                <a:spcPct val="50000"/>
              </a:spcBef>
            </a:pPr>
            <a:r>
              <a:rPr lang="en-US"/>
              <a:t>(*) TIMITI acronym by Jim Sterne</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6176942" y="6553200"/>
            <a:ext cx="5586545" cy="304800"/>
          </a:xfrm>
          <a:prstGeom prst="rect">
            <a:avLst/>
          </a:prstGeom>
        </p:spPr>
        <p:txBody>
          <a:bodyPr/>
          <a:lstStyle/>
          <a:p>
            <a:r>
              <a:rPr lang="en-US"/>
              <a:t>Ronny Kohavi, Microsoft Confidential</a:t>
            </a:r>
          </a:p>
        </p:txBody>
      </p:sp>
      <p:sp>
        <p:nvSpPr>
          <p:cNvPr id="9" name="Slide Number Placeholder 4"/>
          <p:cNvSpPr>
            <a:spLocks noGrp="1"/>
          </p:cNvSpPr>
          <p:nvPr>
            <p:ph type="sldNum" sz="quarter" idx="4294967295"/>
          </p:nvPr>
        </p:nvSpPr>
        <p:spPr>
          <a:xfrm>
            <a:off x="11477810" y="0"/>
            <a:ext cx="711015" cy="304800"/>
          </a:xfrm>
          <a:prstGeom prst="rect">
            <a:avLst/>
          </a:prstGeom>
        </p:spPr>
        <p:txBody>
          <a:bodyPr/>
          <a:lstStyle/>
          <a:p>
            <a:fld id="{C26C0053-C2E1-4A4A-87E4-655BEFC1E1E9}" type="slidenum">
              <a:rPr lang="en-US"/>
              <a:pPr/>
              <a:t>64</a:t>
            </a:fld>
            <a:endParaRPr lang="en-US"/>
          </a:p>
        </p:txBody>
      </p:sp>
      <p:sp>
        <p:nvSpPr>
          <p:cNvPr id="229378" name="Rectangle 2"/>
          <p:cNvSpPr>
            <a:spLocks noGrp="1" noChangeArrowheads="1"/>
          </p:cNvSpPr>
          <p:nvPr>
            <p:ph type="title"/>
          </p:nvPr>
        </p:nvSpPr>
        <p:spPr>
          <a:xfrm>
            <a:off x="507868" y="228600"/>
            <a:ext cx="11082097" cy="443198"/>
          </a:xfrm>
        </p:spPr>
        <p:txBody>
          <a:bodyPr/>
          <a:lstStyle/>
          <a:p>
            <a:r>
              <a:rPr lang="en-US" sz="3200"/>
              <a:t>TIMITI – Try It, Measure It, Tweak It (II)</a:t>
            </a:r>
          </a:p>
        </p:txBody>
      </p:sp>
      <p:sp>
        <p:nvSpPr>
          <p:cNvPr id="229380" name="Rectangle 4"/>
          <p:cNvSpPr>
            <a:spLocks noChangeArrowheads="1"/>
          </p:cNvSpPr>
          <p:nvPr/>
        </p:nvSpPr>
        <p:spPr bwMode="auto">
          <a:xfrm>
            <a:off x="8955401" y="4152900"/>
            <a:ext cx="248786" cy="369332"/>
          </a:xfrm>
          <a:prstGeom prst="rect">
            <a:avLst/>
          </a:prstGeom>
          <a:noFill/>
          <a:ln w="19050" algn="ctr">
            <a:noFill/>
            <a:miter lim="800000"/>
            <a:headEnd/>
            <a:tailEnd/>
          </a:ln>
          <a:effectLst/>
        </p:spPr>
        <p:txBody>
          <a:bodyPr wrap="none">
            <a:spAutoFit/>
          </a:bodyPr>
          <a:lstStyle/>
          <a:p>
            <a:r>
              <a:rPr lang="en-US"/>
              <a:t> </a:t>
            </a:r>
          </a:p>
        </p:txBody>
      </p:sp>
      <p:pic>
        <p:nvPicPr>
          <p:cNvPr id="229389" name="Picture 13" descr="netflix4"/>
          <p:cNvPicPr>
            <a:picLocks noChangeAspect="1" noChangeArrowheads="1"/>
          </p:cNvPicPr>
          <p:nvPr/>
        </p:nvPicPr>
        <p:blipFill>
          <a:blip r:embed="rId2"/>
          <a:srcRect/>
          <a:stretch>
            <a:fillRect/>
          </a:stretch>
        </p:blipFill>
        <p:spPr bwMode="auto">
          <a:xfrm>
            <a:off x="217962" y="1479550"/>
            <a:ext cx="8202708" cy="2247900"/>
          </a:xfrm>
          <a:prstGeom prst="rect">
            <a:avLst/>
          </a:prstGeom>
          <a:noFill/>
        </p:spPr>
      </p:pic>
      <p:pic>
        <p:nvPicPr>
          <p:cNvPr id="229390" name="Picture 14" descr="netflix5"/>
          <p:cNvPicPr>
            <a:picLocks noChangeAspect="1" noChangeArrowheads="1"/>
          </p:cNvPicPr>
          <p:nvPr/>
        </p:nvPicPr>
        <p:blipFill>
          <a:blip r:embed="rId3"/>
          <a:srcRect/>
          <a:stretch>
            <a:fillRect/>
          </a:stretch>
        </p:blipFill>
        <p:spPr bwMode="auto">
          <a:xfrm>
            <a:off x="1228299" y="2562225"/>
            <a:ext cx="8730140" cy="2266950"/>
          </a:xfrm>
          <a:prstGeom prst="rect">
            <a:avLst/>
          </a:prstGeom>
          <a:noFill/>
        </p:spPr>
      </p:pic>
      <p:pic>
        <p:nvPicPr>
          <p:cNvPr id="229391" name="Picture 15" descr="netflix6"/>
          <p:cNvPicPr>
            <a:picLocks noChangeAspect="1" noChangeArrowheads="1"/>
          </p:cNvPicPr>
          <p:nvPr/>
        </p:nvPicPr>
        <p:blipFill>
          <a:blip r:embed="rId4"/>
          <a:srcRect/>
          <a:stretch>
            <a:fillRect/>
          </a:stretch>
        </p:blipFill>
        <p:spPr bwMode="auto">
          <a:xfrm>
            <a:off x="2402006" y="3602038"/>
            <a:ext cx="8608144" cy="2219325"/>
          </a:xfrm>
          <a:prstGeom prst="rect">
            <a:avLst/>
          </a:prstGeom>
          <a:noFill/>
        </p:spPr>
      </p:pic>
      <p:pic>
        <p:nvPicPr>
          <p:cNvPr id="229392" name="Picture 16" descr="netflix7"/>
          <p:cNvPicPr>
            <a:picLocks noChangeAspect="1" noChangeArrowheads="1"/>
          </p:cNvPicPr>
          <p:nvPr/>
        </p:nvPicPr>
        <p:blipFill>
          <a:blip r:embed="rId5"/>
          <a:srcRect/>
          <a:stretch>
            <a:fillRect/>
          </a:stretch>
        </p:blipFill>
        <p:spPr bwMode="auto">
          <a:xfrm>
            <a:off x="3794078" y="4648200"/>
            <a:ext cx="8394747" cy="2209800"/>
          </a:xfrm>
          <a:prstGeom prst="rect">
            <a:avLst/>
          </a:prstGeom>
          <a:noFill/>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4294967295"/>
          </p:nvPr>
        </p:nvSpPr>
        <p:spPr>
          <a:xfrm>
            <a:off x="6176942" y="6553200"/>
            <a:ext cx="5586545" cy="304800"/>
          </a:xfrm>
          <a:prstGeom prst="rect">
            <a:avLst/>
          </a:prstGeom>
        </p:spPr>
        <p:txBody>
          <a:bodyPr/>
          <a:lstStyle/>
          <a:p>
            <a:r>
              <a:rPr lang="en-US"/>
              <a:t>Ronny Kohavi, Microsoft Confidential</a:t>
            </a:r>
          </a:p>
        </p:txBody>
      </p:sp>
      <p:sp>
        <p:nvSpPr>
          <p:cNvPr id="10" name="Slide Number Placeholder 4"/>
          <p:cNvSpPr>
            <a:spLocks noGrp="1"/>
          </p:cNvSpPr>
          <p:nvPr>
            <p:ph type="sldNum" sz="quarter" idx="4294967295"/>
          </p:nvPr>
        </p:nvSpPr>
        <p:spPr>
          <a:xfrm>
            <a:off x="11477810" y="0"/>
            <a:ext cx="711015" cy="304800"/>
          </a:xfrm>
          <a:prstGeom prst="rect">
            <a:avLst/>
          </a:prstGeom>
        </p:spPr>
        <p:txBody>
          <a:bodyPr/>
          <a:lstStyle/>
          <a:p>
            <a:fld id="{60F7694C-DD3F-4073-9497-B0C9F04E21D0}" type="slidenum">
              <a:rPr lang="en-US"/>
              <a:pPr/>
              <a:t>65</a:t>
            </a:fld>
            <a:endParaRPr lang="en-US"/>
          </a:p>
        </p:txBody>
      </p:sp>
      <p:sp>
        <p:nvSpPr>
          <p:cNvPr id="230402" name="Rectangle 2"/>
          <p:cNvSpPr>
            <a:spLocks noGrp="1" noChangeArrowheads="1"/>
          </p:cNvSpPr>
          <p:nvPr>
            <p:ph type="title"/>
          </p:nvPr>
        </p:nvSpPr>
        <p:spPr>
          <a:xfrm>
            <a:off x="507868" y="228600"/>
            <a:ext cx="11082097" cy="443198"/>
          </a:xfrm>
        </p:spPr>
        <p:txBody>
          <a:bodyPr/>
          <a:lstStyle/>
          <a:p>
            <a:r>
              <a:rPr lang="en-US" sz="3200"/>
              <a:t>TIMITI – Try It, Measure It, Tweak It (III)</a:t>
            </a:r>
          </a:p>
        </p:txBody>
      </p:sp>
      <p:sp>
        <p:nvSpPr>
          <p:cNvPr id="230403" name="Rectangle 3"/>
          <p:cNvSpPr>
            <a:spLocks noChangeArrowheads="1"/>
          </p:cNvSpPr>
          <p:nvPr/>
        </p:nvSpPr>
        <p:spPr bwMode="auto">
          <a:xfrm>
            <a:off x="8955401" y="4152900"/>
            <a:ext cx="248786" cy="369332"/>
          </a:xfrm>
          <a:prstGeom prst="rect">
            <a:avLst/>
          </a:prstGeom>
          <a:noFill/>
          <a:ln w="19050" algn="ctr">
            <a:noFill/>
            <a:miter lim="800000"/>
            <a:headEnd/>
            <a:tailEnd/>
          </a:ln>
          <a:effectLst/>
        </p:spPr>
        <p:txBody>
          <a:bodyPr wrap="none">
            <a:spAutoFit/>
          </a:bodyPr>
          <a:lstStyle/>
          <a:p>
            <a:r>
              <a:rPr lang="en-US"/>
              <a:t> </a:t>
            </a:r>
          </a:p>
        </p:txBody>
      </p:sp>
      <p:pic>
        <p:nvPicPr>
          <p:cNvPr id="230408" name="Picture 8" descr="netflix8"/>
          <p:cNvPicPr>
            <a:picLocks noChangeAspect="1" noChangeArrowheads="1"/>
          </p:cNvPicPr>
          <p:nvPr/>
        </p:nvPicPr>
        <p:blipFill>
          <a:blip r:embed="rId2"/>
          <a:srcRect/>
          <a:stretch>
            <a:fillRect/>
          </a:stretch>
        </p:blipFill>
        <p:spPr bwMode="auto">
          <a:xfrm>
            <a:off x="0" y="1443039"/>
            <a:ext cx="8284191" cy="2219325"/>
          </a:xfrm>
          <a:prstGeom prst="rect">
            <a:avLst/>
          </a:prstGeom>
          <a:noFill/>
        </p:spPr>
      </p:pic>
      <p:pic>
        <p:nvPicPr>
          <p:cNvPr id="230410" name="Picture 10" descr="netflix9"/>
          <p:cNvPicPr>
            <a:picLocks noChangeAspect="1" noChangeArrowheads="1"/>
          </p:cNvPicPr>
          <p:nvPr/>
        </p:nvPicPr>
        <p:blipFill>
          <a:blip r:embed="rId3"/>
          <a:srcRect/>
          <a:stretch>
            <a:fillRect/>
          </a:stretch>
        </p:blipFill>
        <p:spPr bwMode="auto">
          <a:xfrm>
            <a:off x="1528550" y="2595563"/>
            <a:ext cx="9085886" cy="2200275"/>
          </a:xfrm>
          <a:prstGeom prst="rect">
            <a:avLst/>
          </a:prstGeom>
          <a:noFill/>
        </p:spPr>
      </p:pic>
      <p:pic>
        <p:nvPicPr>
          <p:cNvPr id="230411" name="Picture 11" descr="netflix10"/>
          <p:cNvPicPr>
            <a:picLocks noChangeAspect="1" noChangeArrowheads="1"/>
          </p:cNvPicPr>
          <p:nvPr/>
        </p:nvPicPr>
        <p:blipFill>
          <a:blip r:embed="rId4"/>
          <a:srcRect/>
          <a:stretch>
            <a:fillRect/>
          </a:stretch>
        </p:blipFill>
        <p:spPr bwMode="auto">
          <a:xfrm>
            <a:off x="2893326" y="3568700"/>
            <a:ext cx="8167612" cy="2209800"/>
          </a:xfrm>
          <a:prstGeom prst="rect">
            <a:avLst/>
          </a:prstGeom>
          <a:noFill/>
        </p:spPr>
      </p:pic>
      <p:pic>
        <p:nvPicPr>
          <p:cNvPr id="230412" name="Picture 12" descr="netflix12"/>
          <p:cNvPicPr>
            <a:picLocks noChangeAspect="1" noChangeArrowheads="1"/>
          </p:cNvPicPr>
          <p:nvPr/>
        </p:nvPicPr>
        <p:blipFill>
          <a:blip r:embed="rId5"/>
          <a:srcRect/>
          <a:stretch>
            <a:fillRect/>
          </a:stretch>
        </p:blipFill>
        <p:spPr bwMode="auto">
          <a:xfrm>
            <a:off x="4176215" y="4572000"/>
            <a:ext cx="7792534" cy="2286000"/>
          </a:xfrm>
          <a:prstGeom prst="rect">
            <a:avLst/>
          </a:prstGeom>
          <a:noFill/>
        </p:spPr>
      </p:pic>
      <p:sp>
        <p:nvSpPr>
          <p:cNvPr id="230414" name="Text Box 14"/>
          <p:cNvSpPr txBox="1">
            <a:spLocks noChangeArrowheads="1"/>
          </p:cNvSpPr>
          <p:nvPr/>
        </p:nvSpPr>
        <p:spPr bwMode="auto">
          <a:xfrm>
            <a:off x="7076290" y="6121401"/>
            <a:ext cx="5112535" cy="646331"/>
          </a:xfrm>
          <a:prstGeom prst="rect">
            <a:avLst/>
          </a:prstGeom>
          <a:solidFill>
            <a:schemeClr val="bg1"/>
          </a:solidFill>
          <a:ln w="19050" algn="ctr">
            <a:noFill/>
            <a:miter lim="800000"/>
            <a:headEnd/>
            <a:tailEnd/>
          </a:ln>
          <a:effectLst/>
        </p:spPr>
        <p:txBody>
          <a:bodyPr>
            <a:spAutoFit/>
          </a:bodyPr>
          <a:lstStyle/>
          <a:p>
            <a:pPr>
              <a:spcBef>
                <a:spcPct val="50000"/>
              </a:spcBef>
            </a:pPr>
            <a:r>
              <a:rPr lang="en-US" b="1"/>
              <a:t>Details in Business 2.0 Apr 21, 2006.</a:t>
            </a:r>
            <a:br>
              <a:rPr lang="en-US" b="1"/>
            </a:br>
            <a:r>
              <a:rPr lang="en-US" b="1"/>
              <a:t>The evolution of the NetFlix envelope</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Mixed Effects of Inconsistency on Experimentation in Organizations</a:t>
            </a:r>
            <a:endParaRPr lang="en-US" sz="4400" dirty="0"/>
          </a:p>
        </p:txBody>
      </p:sp>
      <p:sp>
        <p:nvSpPr>
          <p:cNvPr id="3" name="Content Placeholder 2"/>
          <p:cNvSpPr>
            <a:spLocks noGrp="1"/>
          </p:cNvSpPr>
          <p:nvPr>
            <p:ph idx="1"/>
          </p:nvPr>
        </p:nvSpPr>
        <p:spPr>
          <a:xfrm>
            <a:off x="335340" y="1913207"/>
            <a:ext cx="11173090" cy="3299365"/>
          </a:xfrm>
        </p:spPr>
        <p:txBody>
          <a:bodyPr/>
          <a:lstStyle/>
          <a:p>
            <a:r>
              <a:rPr lang="en-US" dirty="0" smtClean="0"/>
              <a:t>Article in Organization </a:t>
            </a:r>
            <a:r>
              <a:rPr lang="en-US" dirty="0" err="1" smtClean="0"/>
              <a:t>ScienceManagement</a:t>
            </a:r>
            <a:r>
              <a:rPr lang="en-US" dirty="0" smtClean="0"/>
              <a:t> can support experimentation and highlight it as a value (normative influence)</a:t>
            </a:r>
          </a:p>
          <a:p>
            <a:r>
              <a:rPr lang="en-US" dirty="0" smtClean="0"/>
              <a:t>However, inconsistent reward systems that punish failure lead to aversion</a:t>
            </a:r>
          </a:p>
          <a:p>
            <a:r>
              <a:rPr lang="en-US" dirty="0" smtClean="0"/>
              <a:t>Especially in organizations that are under constant evaluation for perfect execution</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66</a:t>
            </a:fld>
            <a:endParaRPr lang="en-US"/>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4294967295"/>
          </p:nvPr>
        </p:nvSpPr>
        <p:spPr>
          <a:xfrm>
            <a:off x="11477810" y="0"/>
            <a:ext cx="711015" cy="304800"/>
          </a:xfrm>
          <a:prstGeom prst="rect">
            <a:avLst/>
          </a:prstGeom>
        </p:spPr>
        <p:txBody>
          <a:bodyPr/>
          <a:lstStyle/>
          <a:p>
            <a:fld id="{303C86C7-03DB-40D6-9FE0-5DECF1842826}" type="slidenum">
              <a:rPr lang="en-US"/>
              <a:pPr/>
              <a:t>67</a:t>
            </a:fld>
            <a:endParaRPr lang="en-US"/>
          </a:p>
        </p:txBody>
      </p:sp>
      <p:sp>
        <p:nvSpPr>
          <p:cNvPr id="130050" name="Rectangle 2"/>
          <p:cNvSpPr>
            <a:spLocks noGrp="1" noChangeArrowheads="1"/>
          </p:cNvSpPr>
          <p:nvPr>
            <p:ph type="title"/>
          </p:nvPr>
        </p:nvSpPr>
        <p:spPr/>
        <p:txBody>
          <a:bodyPr/>
          <a:lstStyle/>
          <a:p>
            <a:r>
              <a:rPr lang="en-US"/>
              <a:t>Twyman’s Law</a:t>
            </a:r>
          </a:p>
        </p:txBody>
      </p:sp>
      <p:sp>
        <p:nvSpPr>
          <p:cNvPr id="130051" name="Rectangle 3"/>
          <p:cNvSpPr>
            <a:spLocks noGrp="1" noChangeArrowheads="1"/>
          </p:cNvSpPr>
          <p:nvPr>
            <p:ph type="body" idx="1"/>
          </p:nvPr>
        </p:nvSpPr>
        <p:spPr>
          <a:xfrm>
            <a:off x="6422834" y="1228381"/>
            <a:ext cx="5501586" cy="664797"/>
          </a:xfrm>
        </p:spPr>
        <p:txBody>
          <a:bodyPr/>
          <a:lstStyle/>
          <a:p>
            <a:pPr marL="0" indent="0" algn="r">
              <a:spcBef>
                <a:spcPct val="50000"/>
              </a:spcBef>
              <a:buClrTx/>
              <a:buSzTx/>
              <a:buFontTx/>
              <a:buNone/>
            </a:pPr>
            <a:r>
              <a:rPr lang="en-US" sz="2400" i="1" dirty="0"/>
              <a:t>Any statistic that appears interesting</a:t>
            </a:r>
            <a:br>
              <a:rPr lang="en-US" sz="2400" i="1" dirty="0"/>
            </a:br>
            <a:r>
              <a:rPr lang="en-US" sz="2400" i="1" dirty="0"/>
              <a:t>is almost certainly a mistake</a:t>
            </a:r>
          </a:p>
        </p:txBody>
      </p:sp>
      <p:sp>
        <p:nvSpPr>
          <p:cNvPr id="130053" name="Rectangle 5"/>
          <p:cNvSpPr>
            <a:spLocks noChangeArrowheads="1"/>
          </p:cNvSpPr>
          <p:nvPr/>
        </p:nvSpPr>
        <p:spPr bwMode="auto">
          <a:xfrm>
            <a:off x="507868" y="2667000"/>
            <a:ext cx="11376237" cy="3581400"/>
          </a:xfrm>
          <a:prstGeom prst="rect">
            <a:avLst/>
          </a:prstGeom>
          <a:noFill/>
          <a:ln w="9525">
            <a:noFill/>
            <a:miter lim="800000"/>
            <a:headEnd/>
            <a:tailEnd/>
          </a:ln>
          <a:effectLst/>
        </p:spPr>
        <p:txBody>
          <a:bodyPr lIns="92075" tIns="46038" rIns="92075" bIns="46038"/>
          <a:lstStyle/>
          <a:p>
            <a:pPr marL="342900" indent="-342900">
              <a:spcBef>
                <a:spcPct val="20000"/>
              </a:spcBef>
              <a:buClr>
                <a:srgbClr val="9999FF"/>
              </a:buClr>
              <a:buSzPct val="70000"/>
              <a:buFont typeface="Wingdings" pitchFamily="2" charset="2"/>
              <a:buChar char="l"/>
            </a:pPr>
            <a:endParaRPr lang="en-US" sz="2800" b="1">
              <a:latin typeface="Arial" pitchFamily="34" charset="0"/>
            </a:endParaRPr>
          </a:p>
        </p:txBody>
      </p:sp>
      <p:sp>
        <p:nvSpPr>
          <p:cNvPr id="130054" name="Rectangle 6"/>
          <p:cNvSpPr>
            <a:spLocks noChangeArrowheads="1"/>
          </p:cNvSpPr>
          <p:nvPr/>
        </p:nvSpPr>
        <p:spPr bwMode="auto">
          <a:xfrm>
            <a:off x="304720" y="2590800"/>
            <a:ext cx="11376237" cy="1219200"/>
          </a:xfrm>
          <a:prstGeom prst="rect">
            <a:avLst/>
          </a:prstGeom>
          <a:noFill/>
          <a:ln w="9525">
            <a:noFill/>
            <a:miter lim="800000"/>
            <a:headEnd/>
            <a:tailEnd/>
          </a:ln>
          <a:effectLst/>
        </p:spPr>
        <p:txBody>
          <a:bodyPr lIns="92075" tIns="46038" rIns="92075" bIns="46038"/>
          <a:lstStyle/>
          <a:p>
            <a:pPr marL="342900" indent="-342900">
              <a:spcBef>
                <a:spcPct val="20000"/>
              </a:spcBef>
              <a:buClr>
                <a:srgbClr val="9999FF"/>
              </a:buClr>
              <a:buSzPct val="70000"/>
              <a:buFont typeface="Wingdings" pitchFamily="2" charset="2"/>
              <a:buChar char="l"/>
            </a:pPr>
            <a:r>
              <a:rPr lang="en-US" sz="2400" b="1" dirty="0">
                <a:latin typeface="Arial" pitchFamily="34" charset="0"/>
              </a:rPr>
              <a:t>Validate “amazing” discoveries in different ways.</a:t>
            </a:r>
            <a:br>
              <a:rPr lang="en-US" sz="2400" b="1" dirty="0">
                <a:latin typeface="Arial" pitchFamily="34" charset="0"/>
              </a:rPr>
            </a:br>
            <a:r>
              <a:rPr lang="en-US" sz="2400" b="1" dirty="0">
                <a:latin typeface="Arial" pitchFamily="34" charset="0"/>
              </a:rPr>
              <a:t>They are usually the result of a business process</a:t>
            </a:r>
          </a:p>
          <a:p>
            <a:pPr marL="742950" lvl="1" indent="-285750">
              <a:spcBef>
                <a:spcPct val="20000"/>
              </a:spcBef>
              <a:buClr>
                <a:srgbClr val="9999FF"/>
              </a:buClr>
              <a:buFont typeface="Wingdings" pitchFamily="2" charset="2"/>
              <a:buChar char="Ø"/>
            </a:pPr>
            <a:r>
              <a:rPr lang="en-US" sz="2000" dirty="0"/>
              <a:t>5% of customers were born on the exact same day (including year)</a:t>
            </a:r>
          </a:p>
        </p:txBody>
      </p:sp>
      <p:sp>
        <p:nvSpPr>
          <p:cNvPr id="130055" name="Rectangle 7"/>
          <p:cNvSpPr>
            <a:spLocks noChangeArrowheads="1"/>
          </p:cNvSpPr>
          <p:nvPr/>
        </p:nvSpPr>
        <p:spPr bwMode="auto">
          <a:xfrm>
            <a:off x="304721" y="3733800"/>
            <a:ext cx="11884104" cy="2743200"/>
          </a:xfrm>
          <a:prstGeom prst="rect">
            <a:avLst/>
          </a:prstGeom>
          <a:noFill/>
          <a:ln w="9525">
            <a:noFill/>
            <a:miter lim="800000"/>
            <a:headEnd/>
            <a:tailEnd/>
          </a:ln>
          <a:effectLst/>
        </p:spPr>
        <p:txBody>
          <a:bodyPr lIns="92075" tIns="46038" rIns="92075" bIns="46038"/>
          <a:lstStyle/>
          <a:p>
            <a:pPr marL="1143000" lvl="2" indent="-228600">
              <a:spcBef>
                <a:spcPct val="20000"/>
              </a:spcBef>
              <a:buClr>
                <a:srgbClr val="9999FF"/>
              </a:buClr>
              <a:buFontTx/>
              <a:buChar char="o"/>
            </a:pPr>
            <a:r>
              <a:rPr lang="en-US" sz="2000" dirty="0"/>
              <a:t>11/11/11 is the easiest way to satisfy the mandatory birth date field</a:t>
            </a:r>
          </a:p>
          <a:p>
            <a:pPr marL="742950" lvl="1" indent="-285750">
              <a:spcBef>
                <a:spcPct val="20000"/>
              </a:spcBef>
              <a:buClr>
                <a:srgbClr val="9999FF"/>
              </a:buClr>
              <a:buFont typeface="Wingdings" pitchFamily="2" charset="2"/>
              <a:buChar char="Ø"/>
            </a:pPr>
            <a:r>
              <a:rPr lang="en-US" sz="2400" dirty="0"/>
              <a:t>For US and European Web sites, there will be a small sales increase on </a:t>
            </a:r>
            <a:r>
              <a:rPr lang="en-US" sz="2400" dirty="0" smtClean="0"/>
              <a:t>Nov 1</a:t>
            </a:r>
            <a:r>
              <a:rPr lang="en-US" sz="2400" baseline="30000" dirty="0" smtClean="0"/>
              <a:t>st</a:t>
            </a:r>
            <a:r>
              <a:rPr lang="en-US" sz="2400" dirty="0" smtClean="0"/>
              <a:t>, 2009</a:t>
            </a:r>
            <a:endParaRPr lang="en-US" sz="3200" b="1" dirty="0">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5">
                                            <p:txEl>
                                              <p:pRg st="0" end="0"/>
                                            </p:txEl>
                                          </p:spTgt>
                                        </p:tgtEl>
                                        <p:attrNameLst>
                                          <p:attrName>style.visibility</p:attrName>
                                        </p:attrNameLst>
                                      </p:cBhvr>
                                      <p:to>
                                        <p:strVal val="visible"/>
                                      </p:to>
                                    </p:set>
                                    <p:anim calcmode="lin" valueType="num">
                                      <p:cBhvr additive="base">
                                        <p:cTn id="7" dur="500" fill="hold"/>
                                        <p:tgtEl>
                                          <p:spTgt spid="1300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5">
                                            <p:txEl>
                                              <p:pRg st="1" end="1"/>
                                            </p:txEl>
                                          </p:spTgt>
                                        </p:tgtEl>
                                        <p:attrNameLst>
                                          <p:attrName>style.visibility</p:attrName>
                                        </p:attrNameLst>
                                      </p:cBhvr>
                                      <p:to>
                                        <p:strVal val="visible"/>
                                      </p:to>
                                    </p:set>
                                    <p:anim calcmode="lin" valueType="num">
                                      <p:cBhvr additive="base">
                                        <p:cTn id="13" dur="500" fill="hold"/>
                                        <p:tgtEl>
                                          <p:spTgt spid="1300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553998"/>
          </a:xfrm>
        </p:spPr>
        <p:txBody>
          <a:bodyPr/>
          <a:lstStyle/>
          <a:p>
            <a:r>
              <a:rPr lang="en-US" sz="4000" dirty="0" smtClean="0"/>
              <a:t>Experimentation Platform Team</a:t>
            </a:r>
            <a:endParaRPr lang="en-US" sz="40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68</a:t>
            </a:fld>
            <a:endParaRPr lang="en-US"/>
          </a:p>
        </p:txBody>
      </p:sp>
      <p:sp>
        <p:nvSpPr>
          <p:cNvPr id="8" name="TextBox 7"/>
          <p:cNvSpPr txBox="1"/>
          <p:nvPr/>
        </p:nvSpPr>
        <p:spPr>
          <a:xfrm>
            <a:off x="1049594" y="1447800"/>
            <a:ext cx="10309714" cy="1477328"/>
          </a:xfrm>
          <a:prstGeom prst="rect">
            <a:avLst/>
          </a:prstGeom>
          <a:noFill/>
        </p:spPr>
        <p:txBody>
          <a:bodyPr wrap="square" rtlCol="0">
            <a:spAutoFit/>
          </a:bodyPr>
          <a:lstStyle/>
          <a:p>
            <a:r>
              <a:rPr lang="en-US" sz="3600" i="1" dirty="0" smtClean="0">
                <a:solidFill>
                  <a:srgbClr val="FFFF00"/>
                </a:solidFill>
                <a:latin typeface="Times New Roman" pitchFamily="18" charset="0"/>
                <a:cs typeface="Times New Roman" pitchFamily="18" charset="0"/>
              </a:rPr>
              <a:t>Mission: accelerate software innovation through trustworthy experimentation</a:t>
            </a:r>
          </a:p>
          <a:p>
            <a:endParaRPr lang="en-US" dirty="0"/>
          </a:p>
        </p:txBody>
      </p:sp>
      <p:sp>
        <p:nvSpPr>
          <p:cNvPr id="9" name="Content Placeholder 8"/>
          <p:cNvSpPr>
            <a:spLocks noGrp="1"/>
          </p:cNvSpPr>
          <p:nvPr>
            <p:ph idx="1"/>
          </p:nvPr>
        </p:nvSpPr>
        <p:spPr>
          <a:xfrm>
            <a:off x="247586" y="3187701"/>
            <a:ext cx="11636518" cy="2068259"/>
          </a:xfrm>
        </p:spPr>
        <p:txBody>
          <a:bodyPr/>
          <a:lstStyle/>
          <a:p>
            <a:r>
              <a:rPr lang="en-US" dirty="0" smtClean="0"/>
              <a:t>Build the ExP platform</a:t>
            </a:r>
          </a:p>
          <a:p>
            <a:r>
              <a:rPr lang="en-US" dirty="0" smtClean="0"/>
              <a:t>Change the culture towards more data-driven decisions</a:t>
            </a:r>
          </a:p>
          <a:p>
            <a:r>
              <a:rPr lang="en-US" dirty="0" smtClean="0"/>
              <a:t>Have impact across multiple teams at Microsoft, and</a:t>
            </a:r>
          </a:p>
          <a:p>
            <a:r>
              <a:rPr lang="en-US" dirty="0" smtClean="0"/>
              <a:t>Make platform available externally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solidFill>
                <a:hlinkClick r:id="rId2"/>
              </a:rPr>
              <a:t>http://exp-platform.com</a:t>
            </a:r>
            <a:r>
              <a:rPr lang="en-US" dirty="0">
                <a:solidFill>
                  <a:schemeClr val="bg2"/>
                </a:solidFill>
              </a:rPr>
              <a:t> </a:t>
            </a:r>
            <a:endParaRPr lang="en-US" dirty="0"/>
          </a:p>
        </p:txBody>
      </p:sp>
      <p:pic>
        <p:nvPicPr>
          <p:cNvPr id="8" name="Picture 7" descr="ExP_logo_noreflect_trans_PNG.png"/>
          <p:cNvPicPr>
            <a:picLocks noChangeAspect="1"/>
          </p:cNvPicPr>
          <p:nvPr/>
        </p:nvPicPr>
        <p:blipFill>
          <a:blip r:embed="rId3"/>
          <a:stretch>
            <a:fillRect/>
          </a:stretch>
        </p:blipFill>
        <p:spPr>
          <a:xfrm>
            <a:off x="2134474" y="1009934"/>
            <a:ext cx="7787448" cy="5024796"/>
          </a:xfrm>
          <a:prstGeom prst="rect">
            <a:avLst/>
          </a:prstGeom>
        </p:spPr>
      </p:pic>
      <p:sp>
        <p:nvSpPr>
          <p:cNvPr id="9" name="Rectangle 8"/>
          <p:cNvSpPr/>
          <p:nvPr/>
        </p:nvSpPr>
        <p:spPr>
          <a:xfrm>
            <a:off x="382137" y="6211669"/>
            <a:ext cx="11177517" cy="523220"/>
          </a:xfrm>
          <a:prstGeom prst="rect">
            <a:avLst/>
          </a:prstGeom>
        </p:spPr>
        <p:txBody>
          <a:bodyPr wrap="square">
            <a:spAutoFit/>
          </a:bodyPr>
          <a:lstStyle/>
          <a:p>
            <a:pPr indent="0" algn="ctr">
              <a:buNone/>
            </a:pPr>
            <a:r>
              <a:rPr lang="en-US" sz="2800" dirty="0" smtClean="0"/>
              <a:t>Accelerating software Innovation through trustworthy experimentation</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a:xfrm>
            <a:off x="507868" y="1412875"/>
            <a:ext cx="11173090" cy="1428083"/>
          </a:xfrm>
        </p:spPr>
        <p:txBody>
          <a:bodyPr/>
          <a:lstStyle/>
          <a:p>
            <a:r>
              <a:rPr lang="en-US" dirty="0" smtClean="0"/>
              <a:t>“Find a house” widget variations</a:t>
            </a:r>
          </a:p>
          <a:p>
            <a:r>
              <a:rPr lang="en-US" dirty="0" smtClean="0"/>
              <a:t>Overall Evaluation Criterion: Revenue to Microsoft generated every time a user clicks search/find button</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7</a:t>
            </a:fld>
            <a:endParaRPr lang="en-US"/>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8</a:t>
            </a:fld>
            <a:endParaRPr lang="en-US"/>
          </a:p>
        </p:txBody>
      </p:sp>
      <p:sp>
        <p:nvSpPr>
          <p:cNvPr id="9" name="Content Placeholder 8"/>
          <p:cNvSpPr>
            <a:spLocks noGrp="1"/>
          </p:cNvSpPr>
          <p:nvPr>
            <p:ph idx="1"/>
          </p:nvPr>
        </p:nvSpPr>
        <p:spPr>
          <a:xfrm>
            <a:off x="494220" y="1221550"/>
            <a:ext cx="11173090" cy="2068259"/>
          </a:xfrm>
        </p:spPr>
        <p:txBody>
          <a:bodyPr/>
          <a:lstStyle/>
          <a:p>
            <a:r>
              <a:rPr lang="en-US" dirty="0" smtClean="0"/>
              <a:t>If  you did not raise a hand, please sit down</a:t>
            </a:r>
          </a:p>
          <a:p>
            <a:r>
              <a:rPr lang="en-US" dirty="0" smtClean="0"/>
              <a:t>If you raised your left hand, please sit down</a:t>
            </a:r>
          </a:p>
          <a:p>
            <a:r>
              <a:rPr lang="en-US" dirty="0" smtClean="0"/>
              <a:t>A was 8.5% better</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Office Online</a:t>
            </a:r>
          </a:p>
        </p:txBody>
      </p:sp>
      <p:sp>
        <p:nvSpPr>
          <p:cNvPr id="6147" name="Content Placeholder 2"/>
          <p:cNvSpPr>
            <a:spLocks noGrp="1"/>
          </p:cNvSpPr>
          <p:nvPr>
            <p:ph idx="1"/>
          </p:nvPr>
        </p:nvSpPr>
        <p:spPr>
          <a:xfrm>
            <a:off x="609441" y="1295400"/>
            <a:ext cx="11173090" cy="443198"/>
          </a:xfrm>
        </p:spPr>
        <p:txBody>
          <a:bodyPr/>
          <a:lstStyle/>
          <a:p>
            <a:pPr>
              <a:buFont typeface="Wingdings" pitchFamily="2" charset="2"/>
              <a:buNone/>
            </a:pPr>
            <a:r>
              <a:rPr lang="en-US" smtClean="0"/>
              <a:t>Test new design for Office Online homepage </a:t>
            </a:r>
          </a:p>
        </p:txBody>
      </p:sp>
      <p:sp>
        <p:nvSpPr>
          <p:cNvPr id="6150" name="TextBox 5"/>
          <p:cNvSpPr txBox="1">
            <a:spLocks noChangeArrowheads="1"/>
          </p:cNvSpPr>
          <p:nvPr/>
        </p:nvSpPr>
        <p:spPr bwMode="auto">
          <a:xfrm>
            <a:off x="76996" y="265747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6151" name="TextBox 8"/>
          <p:cNvSpPr txBox="1">
            <a:spLocks noChangeArrowheads="1"/>
          </p:cNvSpPr>
          <p:nvPr/>
        </p:nvSpPr>
        <p:spPr bwMode="auto">
          <a:xfrm>
            <a:off x="7218071" y="2014539"/>
            <a:ext cx="1466467" cy="369332"/>
          </a:xfrm>
          <a:prstGeom prst="rect">
            <a:avLst/>
          </a:prstGeom>
          <a:noFill/>
          <a:ln w="9525">
            <a:noFill/>
            <a:miter lim="800000"/>
            <a:headEnd/>
            <a:tailEnd/>
          </a:ln>
        </p:spPr>
        <p:txBody>
          <a:bodyPr>
            <a:spAutoFit/>
          </a:bodyPr>
          <a:lstStyle/>
          <a:p>
            <a:pPr algn="ctr" eaLnBrk="0" hangingPunct="0"/>
            <a:endParaRPr lang="en-US"/>
          </a:p>
        </p:txBody>
      </p:sp>
      <p:sp>
        <p:nvSpPr>
          <p:cNvPr id="6152" name="TextBox 9"/>
          <p:cNvSpPr txBox="1">
            <a:spLocks noChangeArrowheads="1"/>
          </p:cNvSpPr>
          <p:nvPr/>
        </p:nvSpPr>
        <p:spPr bwMode="auto">
          <a:xfrm>
            <a:off x="7294251" y="1900238"/>
            <a:ext cx="4894574" cy="830262"/>
          </a:xfrm>
          <a:prstGeom prst="rect">
            <a:avLst/>
          </a:prstGeom>
          <a:noFill/>
          <a:ln w="9525">
            <a:noFill/>
            <a:miter lim="800000"/>
            <a:headEnd/>
            <a:tailEnd/>
          </a:ln>
        </p:spPr>
        <p:txBody>
          <a:bodyPr>
            <a:spAutoFit/>
          </a:bodyPr>
          <a:lstStyle/>
          <a:p>
            <a:pPr algn="ctr" eaLnBrk="0" hangingPunct="0"/>
            <a:r>
              <a:rPr lang="en-US" sz="2400"/>
              <a:t>OEC: Clicks on revenue generating links (red below)</a:t>
            </a:r>
          </a:p>
        </p:txBody>
      </p:sp>
      <p:sp>
        <p:nvSpPr>
          <p:cNvPr id="11" name="Rectangle 10"/>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6154" name="TextBox 12"/>
          <p:cNvSpPr txBox="1">
            <a:spLocks noChangeArrowheads="1"/>
          </p:cNvSpPr>
          <p:nvPr/>
        </p:nvSpPr>
        <p:spPr bwMode="auto">
          <a:xfrm>
            <a:off x="11286040" y="4165305"/>
            <a:ext cx="520564" cy="457200"/>
          </a:xfrm>
          <a:prstGeom prst="rect">
            <a:avLst/>
          </a:prstGeom>
          <a:noFill/>
          <a:ln w="9525">
            <a:noFill/>
            <a:miter lim="800000"/>
            <a:headEnd/>
            <a:tailEnd/>
          </a:ln>
        </p:spPr>
        <p:txBody>
          <a:bodyPr>
            <a:spAutoFit/>
          </a:bodyPr>
          <a:lstStyle/>
          <a:p>
            <a:pPr algn="ctr" eaLnBrk="0" hangingPunct="0"/>
            <a:r>
              <a:rPr lang="en-US" sz="2400" dirty="0"/>
              <a:t>B</a:t>
            </a:r>
          </a:p>
        </p:txBody>
      </p:sp>
      <p:pic>
        <p:nvPicPr>
          <p:cNvPr id="12" name="Picture 3" descr="cid:image006.jpg@01C8E0F2.5310B350"/>
          <p:cNvPicPr>
            <a:picLocks noChangeAspect="1" noChangeArrowheads="1"/>
          </p:cNvPicPr>
          <p:nvPr/>
        </p:nvPicPr>
        <p:blipFill>
          <a:blip r:embed="rId2" r:link="rId3" cstate="print"/>
          <a:srcRect/>
          <a:stretch>
            <a:fillRect/>
          </a:stretch>
        </p:blipFill>
        <p:spPr bwMode="auto">
          <a:xfrm>
            <a:off x="637954" y="1780399"/>
            <a:ext cx="4529137" cy="3195638"/>
          </a:xfrm>
          <a:prstGeom prst="rect">
            <a:avLst/>
          </a:prstGeom>
          <a:noFill/>
          <a:ln w="9525">
            <a:noFill/>
            <a:miter lim="800000"/>
            <a:headEnd/>
            <a:tailEnd/>
          </a:ln>
        </p:spPr>
      </p:pic>
      <p:pic>
        <p:nvPicPr>
          <p:cNvPr id="13" name="Picture 4" descr="cid:image002.jpg@01C8E0F2.5310B350"/>
          <p:cNvPicPr>
            <a:picLocks noChangeAspect="1" noChangeArrowheads="1"/>
          </p:cNvPicPr>
          <p:nvPr/>
        </p:nvPicPr>
        <p:blipFill>
          <a:blip r:embed="rId4" r:link="rId5" cstate="print"/>
          <a:srcRect/>
          <a:stretch>
            <a:fillRect/>
          </a:stretch>
        </p:blipFill>
        <p:spPr bwMode="auto">
          <a:xfrm>
            <a:off x="6537029" y="2771443"/>
            <a:ext cx="4510200" cy="3214688"/>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4|0.5|10.4|13.5"/>
</p:tagLst>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2" ma:contentTypeDescription="Create a new document." ma:contentTypeScope="" ma:versionID="409ee18faff2d8e67b2b2163a404c765">
  <xsd:schema xmlns:xsd="http://www.w3.org/2001/XMLSchema" xmlns:xs="http://www.w3.org/2001/XMLSchema" xmlns:p="http://schemas.microsoft.com/office/2006/metadata/properties" xmlns:ns2="05a19d22-1a15-42bf-a616-f586db80179e" targetNamespace="http://schemas.microsoft.com/office/2006/metadata/properties" ma:root="true" ma:fieldsID="e574872d32f8844e0b725dac8e53c8ba" ns2:_="">
    <xsd:import namespace="05a19d22-1a15-42bf-a616-f586db80179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19d22-1a15-42bf-a616-f586db8017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6072EED-099C-4C7A-99BE-B8C0187AD7CF}"/>
</file>

<file path=customXml/itemProps2.xml><?xml version="1.0" encoding="utf-8"?>
<ds:datastoreItem xmlns:ds="http://schemas.openxmlformats.org/officeDocument/2006/customXml" ds:itemID="{7826A0A2-6154-461F-9683-8700145A2CFD}"/>
</file>

<file path=customXml/itemProps3.xml><?xml version="1.0" encoding="utf-8"?>
<ds:datastoreItem xmlns:ds="http://schemas.openxmlformats.org/officeDocument/2006/customXml" ds:itemID="{DB58ED39-673C-4127-8EE2-9DE328F85FA6}"/>
</file>

<file path=docProps/app.xml><?xml version="1.0" encoding="utf-8"?>
<Properties xmlns="http://schemas.openxmlformats.org/officeDocument/2006/extended-properties" xmlns:vt="http://schemas.openxmlformats.org/officeDocument/2006/docPropsVTypes">
  <Template>Blue Segoe 16-9 template-template_August-15-2007</Template>
  <TotalTime>768</TotalTime>
  <Words>3597</Words>
  <Application>Microsoft Office PowerPoint</Application>
  <PresentationFormat>Custom</PresentationFormat>
  <Paragraphs>578</Paragraphs>
  <Slides>69</Slides>
  <Notes>27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Blue Segoe 16-9 template-template_August-15-2007</vt:lpstr>
      <vt:lpstr>Planning, Running, and Analyzing Controlled Experiments on the Web  </vt:lpstr>
      <vt:lpstr>Amazon Shopping Cart Recs</vt:lpstr>
      <vt:lpstr>Stress HiPPO</vt:lpstr>
      <vt:lpstr>Agenda</vt:lpstr>
      <vt:lpstr>Controlled Experiments in One Slide</vt:lpstr>
      <vt:lpstr>Examples</vt:lpstr>
      <vt:lpstr>MSN Real Estate</vt:lpstr>
      <vt:lpstr>MSN Real Estate</vt:lpstr>
      <vt:lpstr>Office Online</vt:lpstr>
      <vt:lpstr> Office Online</vt:lpstr>
      <vt:lpstr>MSN Home Page Search Box</vt:lpstr>
      <vt:lpstr> Search Box</vt:lpstr>
      <vt:lpstr>Agenda</vt:lpstr>
      <vt:lpstr>The Cultural Challenge</vt:lpstr>
      <vt:lpstr>Experimentation Culture</vt:lpstr>
      <vt:lpstr>Do It Wrong Quickly</vt:lpstr>
      <vt:lpstr>Do It Wrong Quickly (2)</vt:lpstr>
      <vt:lpstr>Enlightened Experimentation: The New Imperative for Innovation</vt:lpstr>
      <vt:lpstr>Enlightened Experimentation (2)</vt:lpstr>
      <vt:lpstr>Enlightened Experimentation (3)</vt:lpstr>
      <vt:lpstr>Failures are Not Mistakes</vt:lpstr>
      <vt:lpstr>Failures are Not Mistakes (2)</vt:lpstr>
      <vt:lpstr>Hard to Assess the Value of Ideas: Data Trumps Intuition</vt:lpstr>
      <vt:lpstr>Microsoft’s Batting Average</vt:lpstr>
      <vt:lpstr>The OEC</vt:lpstr>
      <vt:lpstr>OEC Thought Experiment</vt:lpstr>
      <vt:lpstr>McNamara’s Fallacy</vt:lpstr>
      <vt:lpstr>Agenda</vt:lpstr>
      <vt:lpstr>Typical Discovery</vt:lpstr>
      <vt:lpstr>Correlations are not Necessarily Causal</vt:lpstr>
      <vt:lpstr>Correlation: Example 2</vt:lpstr>
      <vt:lpstr>Advantages of Controlled Experiments</vt:lpstr>
      <vt:lpstr>Issues with Controlled Experiments (1 of 2)</vt:lpstr>
      <vt:lpstr>Issues with Controlled Experiments (2 of 2)</vt:lpstr>
      <vt:lpstr>Best Practice: A/A Test</vt:lpstr>
      <vt:lpstr>Best Practice: Compute Statistical Significance</vt:lpstr>
      <vt:lpstr>Best Practice: Ramp-up</vt:lpstr>
      <vt:lpstr>Run Experiments at 50/50%</vt:lpstr>
      <vt:lpstr>Randomization</vt:lpstr>
      <vt:lpstr>Controversial Claims</vt:lpstr>
      <vt:lpstr>Summary</vt:lpstr>
      <vt:lpstr>Extra Slides</vt:lpstr>
      <vt:lpstr>Microsoft Support</vt:lpstr>
      <vt:lpstr>Slide 44</vt:lpstr>
      <vt:lpstr>MSN UK Hotmail experiment</vt:lpstr>
      <vt:lpstr>MSN UK Hotmail experiment</vt:lpstr>
      <vt:lpstr>UK Hotmail</vt:lpstr>
      <vt:lpstr>Data Trumps Intuition</vt:lpstr>
      <vt:lpstr>Real Example: MSN Real Estate</vt:lpstr>
      <vt:lpstr>MSN Real Estate</vt:lpstr>
      <vt:lpstr>MSN Home Page</vt:lpstr>
      <vt:lpstr>The Experiment</vt:lpstr>
      <vt:lpstr>Experimental Results</vt:lpstr>
      <vt:lpstr>MSN Entertainment and Video Services (EVS)</vt:lpstr>
      <vt:lpstr> MSN EVS  (results)</vt:lpstr>
      <vt:lpstr>Marketplace: Solitaire v Poker</vt:lpstr>
      <vt:lpstr> Bloodletting (1 of 2)</vt:lpstr>
      <vt:lpstr>Bloodletting (2 of 2)</vt:lpstr>
      <vt:lpstr>Design Goals</vt:lpstr>
      <vt:lpstr>Amazon Behavior-Based Search</vt:lpstr>
      <vt:lpstr>The Idea Behind BBS(*)</vt:lpstr>
      <vt:lpstr>End Result</vt:lpstr>
      <vt:lpstr>TIMITI – Try It, Measure It, Tweak It(*)</vt:lpstr>
      <vt:lpstr>TIMITI – Try It, Measure It, Tweak It (II)</vt:lpstr>
      <vt:lpstr>TIMITI – Try It, Measure It, Tweak It (III)</vt:lpstr>
      <vt:lpstr>Mixed Effects of Inconsistency on Experimentation in Organizations</vt:lpstr>
      <vt:lpstr>Twyman’s Law</vt:lpstr>
      <vt:lpstr>Experimentation Platform Team</vt:lpstr>
      <vt:lpstr>http://exp-platform.com </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garycar</dc:creator>
  <dc:description>Template:_x000d_
Formatting:_x000d_
Event Date:_x000d_
Event Location:_x000d_
Audience:</dc:description>
  <cp:lastModifiedBy>Ronny Kohavi</cp:lastModifiedBy>
  <cp:revision>78</cp:revision>
  <dcterms:created xsi:type="dcterms:W3CDTF">2009-03-17T20:12:18Z</dcterms:created>
  <dcterms:modified xsi:type="dcterms:W3CDTF">2009-06-21T14:47:01Z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ies>
</file>