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32"/>
  </p:notesMasterIdLst>
  <p:handoutMasterIdLst>
    <p:handoutMasterId r:id="rId33"/>
  </p:handoutMasterIdLst>
  <p:sldIdLst>
    <p:sldId id="308" r:id="rId5"/>
    <p:sldId id="311" r:id="rId6"/>
    <p:sldId id="463" r:id="rId7"/>
    <p:sldId id="349" r:id="rId8"/>
    <p:sldId id="441" r:id="rId9"/>
    <p:sldId id="442" r:id="rId10"/>
    <p:sldId id="443" r:id="rId11"/>
    <p:sldId id="447" r:id="rId12"/>
    <p:sldId id="448" r:id="rId13"/>
    <p:sldId id="449" r:id="rId14"/>
    <p:sldId id="465" r:id="rId15"/>
    <p:sldId id="466" r:id="rId16"/>
    <p:sldId id="468" r:id="rId17"/>
    <p:sldId id="437" r:id="rId18"/>
    <p:sldId id="483" r:id="rId19"/>
    <p:sldId id="486" r:id="rId20"/>
    <p:sldId id="482" r:id="rId21"/>
    <p:sldId id="389" r:id="rId22"/>
    <p:sldId id="484" r:id="rId23"/>
    <p:sldId id="479" r:id="rId24"/>
    <p:sldId id="485" r:id="rId25"/>
    <p:sldId id="480" r:id="rId26"/>
    <p:sldId id="487" r:id="rId27"/>
    <p:sldId id="488" r:id="rId28"/>
    <p:sldId id="451" r:id="rId29"/>
    <p:sldId id="364" r:id="rId30"/>
    <p:sldId id="481"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B87DF3"/>
    <a:srgbClr val="9C42E6"/>
    <a:srgbClr val="D5B953"/>
    <a:srgbClr val="F8F57B"/>
    <a:srgbClr val="FFFFFF"/>
    <a:srgbClr val="FF0066"/>
    <a:srgbClr val="000000"/>
    <a:srgbClr val="F3AF35"/>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87271" autoAdjust="0"/>
  </p:normalViewPr>
  <p:slideViewPr>
    <p:cSldViewPr snapToGrid="0">
      <p:cViewPr varScale="1">
        <p:scale>
          <a:sx n="80" d="100"/>
          <a:sy n="80" d="100"/>
        </p:scale>
        <p:origin x="-102" y="-600"/>
      </p:cViewPr>
      <p:guideLst>
        <p:guide orient="horz" pos="144"/>
        <p:guide orient="horz" pos="895"/>
        <p:guide orient="horz" pos="2167"/>
        <p:guide orient="horz" pos="1200"/>
        <p:guide orient="horz" pos="2736"/>
        <p:guide pos="3826"/>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5" d="100"/>
          <a:sy n="85" d="100"/>
        </p:scale>
        <p:origin x="-3244" y="-10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10B68-1EF0-4986-8A77-86E58FCB065A}" type="doc">
      <dgm:prSet loTypeId="urn:microsoft.com/office/officeart/2005/8/layout/chevron1" loCatId="process" qsTypeId="urn:microsoft.com/office/officeart/2005/8/quickstyle/simple1" qsCatId="simple" csTypeId="urn:microsoft.com/office/officeart/2005/8/colors/accent1_2" csCatId="accent1" phldr="1"/>
      <dgm:spPr/>
    </dgm:pt>
    <dgm:pt modelId="{55EB8312-C2FD-4330-B842-FB2D0F510510}">
      <dgm:prSet phldrT="[Text]"/>
      <dgm:spPr>
        <a:solidFill>
          <a:srgbClr val="FF0000"/>
        </a:solidFill>
      </dgm:spPr>
      <dgm:t>
        <a:bodyPr/>
        <a:lstStyle/>
        <a:p>
          <a:r>
            <a:rPr lang="en-US" dirty="0" smtClean="0"/>
            <a:t>Hubris</a:t>
          </a:r>
          <a:endParaRPr lang="en-US" dirty="0"/>
        </a:p>
      </dgm:t>
    </dgm:pt>
    <dgm:pt modelId="{9FE37721-253F-4DE8-9260-3B528C8C7D4B}" type="parTrans" cxnId="{6A7CAF39-8937-40FE-90B3-D715D68BBAF3}">
      <dgm:prSet/>
      <dgm:spPr/>
      <dgm:t>
        <a:bodyPr/>
        <a:lstStyle/>
        <a:p>
          <a:endParaRPr lang="en-US"/>
        </a:p>
      </dgm:t>
    </dgm:pt>
    <dgm:pt modelId="{4792BDA8-3DA4-49B7-A606-7B837400DC78}" type="sibTrans" cxnId="{6A7CAF39-8937-40FE-90B3-D715D68BBAF3}">
      <dgm:prSet/>
      <dgm:spPr/>
      <dgm:t>
        <a:bodyPr/>
        <a:lstStyle/>
        <a:p>
          <a:endParaRPr lang="en-US"/>
        </a:p>
      </dgm:t>
    </dgm:pt>
    <dgm:pt modelId="{E8395377-ECEE-4603-BA6F-4F2A0876C63B}">
      <dgm:prSet phldrT="[Text]"/>
      <dgm:spPr>
        <a:solidFill>
          <a:srgbClr val="F6AE1E"/>
        </a:solidFill>
      </dgm:spPr>
      <dgm:t>
        <a:bodyPr/>
        <a:lstStyle/>
        <a:p>
          <a:r>
            <a:rPr lang="en-US" dirty="0" smtClean="0"/>
            <a:t>Measure and Control</a:t>
          </a:r>
          <a:endParaRPr lang="en-US" dirty="0"/>
        </a:p>
      </dgm:t>
    </dgm:pt>
    <dgm:pt modelId="{A9ABD504-EA71-4FBE-ABEF-7CB8E0DA7790}" type="parTrans" cxnId="{C4FFDC28-4B90-41F0-98B9-D10D5E7A1D6F}">
      <dgm:prSet/>
      <dgm:spPr/>
      <dgm:t>
        <a:bodyPr/>
        <a:lstStyle/>
        <a:p>
          <a:endParaRPr lang="en-US"/>
        </a:p>
      </dgm:t>
    </dgm:pt>
    <dgm:pt modelId="{D6B943FD-D74E-4088-89EE-B2ED6C0A0052}" type="sibTrans" cxnId="{C4FFDC28-4B90-41F0-98B9-D10D5E7A1D6F}">
      <dgm:prSet/>
      <dgm:spPr/>
      <dgm:t>
        <a:bodyPr/>
        <a:lstStyle/>
        <a:p>
          <a:endParaRPr lang="en-US"/>
        </a:p>
      </dgm:t>
    </dgm:pt>
    <dgm:pt modelId="{27174E43-9394-461B-B6B8-72524F2AFEC1}">
      <dgm:prSet phldrT="[Text]" custT="1"/>
      <dgm:spPr>
        <a:solidFill>
          <a:schemeClr val="tx2">
            <a:lumMod val="75000"/>
          </a:schemeClr>
        </a:solidFill>
      </dgm:spPr>
      <dgm:t>
        <a:bodyPr/>
        <a:lstStyle/>
        <a:p>
          <a:r>
            <a:rPr lang="en-US" sz="1800" dirty="0" smtClean="0">
              <a:solidFill>
                <a:schemeClr val="bg1"/>
              </a:solidFill>
            </a:rPr>
            <a:t>Accept Results avoid Semmelweis Reflex</a:t>
          </a:r>
          <a:endParaRPr lang="en-US" sz="1800" dirty="0">
            <a:solidFill>
              <a:schemeClr val="bg1"/>
            </a:solidFill>
          </a:endParaRPr>
        </a:p>
      </dgm:t>
    </dgm:pt>
    <dgm:pt modelId="{0A7881EC-143F-445F-AD03-AF866D4FE48E}" type="parTrans" cxnId="{E2E4236F-3471-4EB3-8C72-2B4C1852C15C}">
      <dgm:prSet/>
      <dgm:spPr/>
      <dgm:t>
        <a:bodyPr/>
        <a:lstStyle/>
        <a:p>
          <a:endParaRPr lang="en-US"/>
        </a:p>
      </dgm:t>
    </dgm:pt>
    <dgm:pt modelId="{3D1AAF66-26CC-46DF-9A1E-24C5696835DF}" type="sibTrans" cxnId="{E2E4236F-3471-4EB3-8C72-2B4C1852C15C}">
      <dgm:prSet/>
      <dgm:spPr/>
      <dgm:t>
        <a:bodyPr/>
        <a:lstStyle/>
        <a:p>
          <a:endParaRPr lang="en-US"/>
        </a:p>
      </dgm:t>
    </dgm:pt>
    <dgm:pt modelId="{693ADD39-72F4-47C5-A7A9-DA9826210B81}">
      <dgm:prSet phldrT="[Text]"/>
      <dgm:spPr>
        <a:solidFill>
          <a:srgbClr val="92D050"/>
        </a:solidFill>
      </dgm:spPr>
      <dgm:t>
        <a:bodyPr/>
        <a:lstStyle/>
        <a:p>
          <a:r>
            <a:rPr lang="en-US" dirty="0" smtClean="0"/>
            <a:t>Fundamental Understanding</a:t>
          </a:r>
          <a:endParaRPr lang="en-US" dirty="0"/>
        </a:p>
      </dgm:t>
    </dgm:pt>
    <dgm:pt modelId="{1FC303CF-CB34-4BB2-8424-E898916A60ED}" type="parTrans" cxnId="{89F652BC-6277-4AE8-8E97-B5809B1A4707}">
      <dgm:prSet/>
      <dgm:spPr/>
      <dgm:t>
        <a:bodyPr/>
        <a:lstStyle/>
        <a:p>
          <a:endParaRPr lang="en-US"/>
        </a:p>
      </dgm:t>
    </dgm:pt>
    <dgm:pt modelId="{727D66EB-69E9-4DDE-9A35-A7D87B077F7F}" type="sibTrans" cxnId="{89F652BC-6277-4AE8-8E97-B5809B1A4707}">
      <dgm:prSet/>
      <dgm:spPr/>
      <dgm:t>
        <a:bodyPr/>
        <a:lstStyle/>
        <a:p>
          <a:endParaRPr lang="en-US"/>
        </a:p>
      </dgm:t>
    </dgm:pt>
    <dgm:pt modelId="{B7D39AF3-3213-43F7-9469-D9F4D928B5C3}" type="pres">
      <dgm:prSet presAssocID="{D7E10B68-1EF0-4986-8A77-86E58FCB065A}" presName="Name0" presStyleCnt="0">
        <dgm:presLayoutVars>
          <dgm:dir/>
          <dgm:animLvl val="lvl"/>
          <dgm:resizeHandles val="exact"/>
        </dgm:presLayoutVars>
      </dgm:prSet>
      <dgm:spPr/>
    </dgm:pt>
    <dgm:pt modelId="{5E463BC8-678C-425D-A204-CE310148535E}" type="pres">
      <dgm:prSet presAssocID="{55EB8312-C2FD-4330-B842-FB2D0F510510}" presName="parTxOnly" presStyleLbl="node1" presStyleIdx="0" presStyleCnt="4">
        <dgm:presLayoutVars>
          <dgm:chMax val="0"/>
          <dgm:chPref val="0"/>
          <dgm:bulletEnabled val="1"/>
        </dgm:presLayoutVars>
      </dgm:prSet>
      <dgm:spPr/>
    </dgm:pt>
    <dgm:pt modelId="{9C169A85-6232-47B6-A71D-DC8492A56E8E}" type="pres">
      <dgm:prSet presAssocID="{4792BDA8-3DA4-49B7-A606-7B837400DC78}" presName="parTxOnlySpace" presStyleCnt="0"/>
      <dgm:spPr/>
    </dgm:pt>
    <dgm:pt modelId="{75D98E5D-939B-48AE-88ED-75266E009324}" type="pres">
      <dgm:prSet presAssocID="{E8395377-ECEE-4603-BA6F-4F2A0876C63B}" presName="parTxOnly" presStyleLbl="node1" presStyleIdx="1" presStyleCnt="4">
        <dgm:presLayoutVars>
          <dgm:chMax val="0"/>
          <dgm:chPref val="0"/>
          <dgm:bulletEnabled val="1"/>
        </dgm:presLayoutVars>
      </dgm:prSet>
      <dgm:spPr/>
    </dgm:pt>
    <dgm:pt modelId="{F1C38855-FA16-44F3-8810-62CDBD4F4FAD}" type="pres">
      <dgm:prSet presAssocID="{D6B943FD-D74E-4088-89EE-B2ED6C0A0052}" presName="parTxOnlySpace" presStyleCnt="0"/>
      <dgm:spPr/>
    </dgm:pt>
    <dgm:pt modelId="{6711A2FC-AE06-4E6E-93F0-9FEBABD0D283}" type="pres">
      <dgm:prSet presAssocID="{27174E43-9394-461B-B6B8-72524F2AFEC1}" presName="parTxOnly" presStyleLbl="node1" presStyleIdx="2" presStyleCnt="4">
        <dgm:presLayoutVars>
          <dgm:chMax val="0"/>
          <dgm:chPref val="0"/>
          <dgm:bulletEnabled val="1"/>
        </dgm:presLayoutVars>
      </dgm:prSet>
      <dgm:spPr/>
      <dgm:t>
        <a:bodyPr/>
        <a:lstStyle/>
        <a:p>
          <a:endParaRPr lang="en-US"/>
        </a:p>
      </dgm:t>
    </dgm:pt>
    <dgm:pt modelId="{385083EE-A41D-4763-B89F-2EE26D2C382E}" type="pres">
      <dgm:prSet presAssocID="{3D1AAF66-26CC-46DF-9A1E-24C5696835DF}" presName="parTxOnlySpace" presStyleCnt="0"/>
      <dgm:spPr/>
    </dgm:pt>
    <dgm:pt modelId="{08A2CCDC-D223-4074-AE32-7AC4D0D16326}" type="pres">
      <dgm:prSet presAssocID="{693ADD39-72F4-47C5-A7A9-DA9826210B81}" presName="parTxOnly" presStyleLbl="node1" presStyleIdx="3" presStyleCnt="4">
        <dgm:presLayoutVars>
          <dgm:chMax val="0"/>
          <dgm:chPref val="0"/>
          <dgm:bulletEnabled val="1"/>
        </dgm:presLayoutVars>
      </dgm:prSet>
      <dgm:spPr/>
      <dgm:t>
        <a:bodyPr/>
        <a:lstStyle/>
        <a:p>
          <a:endParaRPr lang="en-US"/>
        </a:p>
      </dgm:t>
    </dgm:pt>
  </dgm:ptLst>
  <dgm:cxnLst>
    <dgm:cxn modelId="{E2E4236F-3471-4EB3-8C72-2B4C1852C15C}" srcId="{D7E10B68-1EF0-4986-8A77-86E58FCB065A}" destId="{27174E43-9394-461B-B6B8-72524F2AFEC1}" srcOrd="2" destOrd="0" parTransId="{0A7881EC-143F-445F-AD03-AF866D4FE48E}" sibTransId="{3D1AAF66-26CC-46DF-9A1E-24C5696835DF}"/>
    <dgm:cxn modelId="{14873028-279E-42B2-A3B2-8213A3B638A2}" type="presOf" srcId="{D7E10B68-1EF0-4986-8A77-86E58FCB065A}" destId="{B7D39AF3-3213-43F7-9469-D9F4D928B5C3}" srcOrd="0" destOrd="0" presId="urn:microsoft.com/office/officeart/2005/8/layout/chevron1"/>
    <dgm:cxn modelId="{3EDA15D2-25B9-4F3C-8495-8721899EF7A9}" type="presOf" srcId="{55EB8312-C2FD-4330-B842-FB2D0F510510}" destId="{5E463BC8-678C-425D-A204-CE310148535E}" srcOrd="0" destOrd="0" presId="urn:microsoft.com/office/officeart/2005/8/layout/chevron1"/>
    <dgm:cxn modelId="{C4FFDC28-4B90-41F0-98B9-D10D5E7A1D6F}" srcId="{D7E10B68-1EF0-4986-8A77-86E58FCB065A}" destId="{E8395377-ECEE-4603-BA6F-4F2A0876C63B}" srcOrd="1" destOrd="0" parTransId="{A9ABD504-EA71-4FBE-ABEF-7CB8E0DA7790}" sibTransId="{D6B943FD-D74E-4088-89EE-B2ED6C0A0052}"/>
    <dgm:cxn modelId="{6A7CAF39-8937-40FE-90B3-D715D68BBAF3}" srcId="{D7E10B68-1EF0-4986-8A77-86E58FCB065A}" destId="{55EB8312-C2FD-4330-B842-FB2D0F510510}" srcOrd="0" destOrd="0" parTransId="{9FE37721-253F-4DE8-9260-3B528C8C7D4B}" sibTransId="{4792BDA8-3DA4-49B7-A606-7B837400DC78}"/>
    <dgm:cxn modelId="{DC0DD35F-BEAE-47E0-A2A3-DD68ADDB035D}" type="presOf" srcId="{E8395377-ECEE-4603-BA6F-4F2A0876C63B}" destId="{75D98E5D-939B-48AE-88ED-75266E009324}" srcOrd="0" destOrd="0" presId="urn:microsoft.com/office/officeart/2005/8/layout/chevron1"/>
    <dgm:cxn modelId="{165843D5-1A06-43B9-9F29-48FAD0C291E7}" type="presOf" srcId="{693ADD39-72F4-47C5-A7A9-DA9826210B81}" destId="{08A2CCDC-D223-4074-AE32-7AC4D0D16326}" srcOrd="0" destOrd="0" presId="urn:microsoft.com/office/officeart/2005/8/layout/chevron1"/>
    <dgm:cxn modelId="{89F652BC-6277-4AE8-8E97-B5809B1A4707}" srcId="{D7E10B68-1EF0-4986-8A77-86E58FCB065A}" destId="{693ADD39-72F4-47C5-A7A9-DA9826210B81}" srcOrd="3" destOrd="0" parTransId="{1FC303CF-CB34-4BB2-8424-E898916A60ED}" sibTransId="{727D66EB-69E9-4DDE-9A35-A7D87B077F7F}"/>
    <dgm:cxn modelId="{DDB7F558-9714-4D8F-BDCE-5EFC597E00D8}" type="presOf" srcId="{27174E43-9394-461B-B6B8-72524F2AFEC1}" destId="{6711A2FC-AE06-4E6E-93F0-9FEBABD0D283}" srcOrd="0" destOrd="0" presId="urn:microsoft.com/office/officeart/2005/8/layout/chevron1"/>
    <dgm:cxn modelId="{62B9A6B6-6FC2-4FAB-AB0B-00D9AB7F5B38}" type="presParOf" srcId="{B7D39AF3-3213-43F7-9469-D9F4D928B5C3}" destId="{5E463BC8-678C-425D-A204-CE310148535E}" srcOrd="0" destOrd="0" presId="urn:microsoft.com/office/officeart/2005/8/layout/chevron1"/>
    <dgm:cxn modelId="{8561D458-C07B-4A4E-A96C-76BD3D346733}" type="presParOf" srcId="{B7D39AF3-3213-43F7-9469-D9F4D928B5C3}" destId="{9C169A85-6232-47B6-A71D-DC8492A56E8E}" srcOrd="1" destOrd="0" presId="urn:microsoft.com/office/officeart/2005/8/layout/chevron1"/>
    <dgm:cxn modelId="{BC1F57A5-F9E2-4637-A61F-41B712038251}" type="presParOf" srcId="{B7D39AF3-3213-43F7-9469-D9F4D928B5C3}" destId="{75D98E5D-939B-48AE-88ED-75266E009324}" srcOrd="2" destOrd="0" presId="urn:microsoft.com/office/officeart/2005/8/layout/chevron1"/>
    <dgm:cxn modelId="{355CEA1D-A85F-464A-8462-E80AD7EEDD56}" type="presParOf" srcId="{B7D39AF3-3213-43F7-9469-D9F4D928B5C3}" destId="{F1C38855-FA16-44F3-8810-62CDBD4F4FAD}" srcOrd="3" destOrd="0" presId="urn:microsoft.com/office/officeart/2005/8/layout/chevron1"/>
    <dgm:cxn modelId="{E8BCFA60-D76D-450B-900B-973E5EDA4E2E}" type="presParOf" srcId="{B7D39AF3-3213-43F7-9469-D9F4D928B5C3}" destId="{6711A2FC-AE06-4E6E-93F0-9FEBABD0D283}" srcOrd="4" destOrd="0" presId="urn:microsoft.com/office/officeart/2005/8/layout/chevron1"/>
    <dgm:cxn modelId="{22DABB4F-5BE6-47ED-880D-C4217F285588}" type="presParOf" srcId="{B7D39AF3-3213-43F7-9469-D9F4D928B5C3}" destId="{385083EE-A41D-4763-B89F-2EE26D2C382E}" srcOrd="5" destOrd="0" presId="urn:microsoft.com/office/officeart/2005/8/layout/chevron1"/>
    <dgm:cxn modelId="{13A687F5-1DC8-4727-A25A-DFD950470777}" type="presParOf" srcId="{B7D39AF3-3213-43F7-9469-D9F4D928B5C3}" destId="{08A2CCDC-D223-4074-AE32-7AC4D0D1632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63BC8-678C-425D-A204-CE310148535E}">
      <dsp:nvSpPr>
        <dsp:cNvPr id="0" name=""/>
        <dsp:cNvSpPr/>
      </dsp:nvSpPr>
      <dsp:spPr>
        <a:xfrm>
          <a:off x="5403" y="671218"/>
          <a:ext cx="3145644" cy="1258257"/>
        </a:xfrm>
        <a:prstGeom prst="chevron">
          <a:avLst/>
        </a:prstGeom>
        <a:solidFill>
          <a:srgbClr val="FF0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Hubris</a:t>
          </a:r>
          <a:endParaRPr lang="en-US" sz="2100" kern="1200" dirty="0"/>
        </a:p>
      </dsp:txBody>
      <dsp:txXfrm>
        <a:off x="634532" y="671218"/>
        <a:ext cx="1887387" cy="1258257"/>
      </dsp:txXfrm>
    </dsp:sp>
    <dsp:sp modelId="{75D98E5D-939B-48AE-88ED-75266E009324}">
      <dsp:nvSpPr>
        <dsp:cNvPr id="0" name=""/>
        <dsp:cNvSpPr/>
      </dsp:nvSpPr>
      <dsp:spPr>
        <a:xfrm>
          <a:off x="2836484" y="671218"/>
          <a:ext cx="3145644" cy="1258257"/>
        </a:xfrm>
        <a:prstGeom prst="chevron">
          <a:avLst/>
        </a:prstGeom>
        <a:solidFill>
          <a:srgbClr val="F6AE1E"/>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Measure and Control</a:t>
          </a:r>
          <a:endParaRPr lang="en-US" sz="2100" kern="1200" dirty="0"/>
        </a:p>
      </dsp:txBody>
      <dsp:txXfrm>
        <a:off x="3465613" y="671218"/>
        <a:ext cx="1887387" cy="1258257"/>
      </dsp:txXfrm>
    </dsp:sp>
    <dsp:sp modelId="{6711A2FC-AE06-4E6E-93F0-9FEBABD0D283}">
      <dsp:nvSpPr>
        <dsp:cNvPr id="0" name=""/>
        <dsp:cNvSpPr/>
      </dsp:nvSpPr>
      <dsp:spPr>
        <a:xfrm>
          <a:off x="5667564" y="671218"/>
          <a:ext cx="3145644" cy="1258257"/>
        </a:xfrm>
        <a:prstGeom prst="chevron">
          <a:avLst/>
        </a:prstGeom>
        <a:solidFill>
          <a:schemeClr val="tx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Accept Results avoid Semmelweis Reflex</a:t>
          </a:r>
          <a:endParaRPr lang="en-US" sz="1800" kern="1200" dirty="0">
            <a:solidFill>
              <a:schemeClr val="bg1"/>
            </a:solidFill>
          </a:endParaRPr>
        </a:p>
      </dsp:txBody>
      <dsp:txXfrm>
        <a:off x="6296693" y="671218"/>
        <a:ext cx="1887387" cy="1258257"/>
      </dsp:txXfrm>
    </dsp:sp>
    <dsp:sp modelId="{08A2CCDC-D223-4074-AE32-7AC4D0D16326}">
      <dsp:nvSpPr>
        <dsp:cNvPr id="0" name=""/>
        <dsp:cNvSpPr/>
      </dsp:nvSpPr>
      <dsp:spPr>
        <a:xfrm>
          <a:off x="8498645" y="671218"/>
          <a:ext cx="3145644" cy="1258257"/>
        </a:xfrm>
        <a:prstGeom prst="chevron">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Fundamental Understanding</a:t>
          </a:r>
          <a:endParaRPr lang="en-US" sz="2100" kern="1200" dirty="0"/>
        </a:p>
      </dsp:txBody>
      <dsp:txXfrm>
        <a:off x="9127774" y="671218"/>
        <a:ext cx="1887387" cy="12582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4/8/2010</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10/main" val="181427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4/8/2010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416147181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http://sdforum.com/</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144792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a:t>
            </a:r>
            <a:r>
              <a:rPr lang="en-US" baseline="0" dirty="0" smtClean="0"/>
              <a:t> stats is the first phase – instrument, measure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041143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82459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4"/>
          <p:cNvSpPr>
            <a:spLocks noGrp="1" noChangeArrowheads="1"/>
          </p:cNvSpPr>
          <p:nvPr>
            <p:ph type="sldNum" sz="quarter" idx="5"/>
          </p:nvPr>
        </p:nvSpPr>
        <p:spPr>
          <a:noFill/>
          <a:ln>
            <a:headEnd/>
            <a:tailEnd/>
          </a:ln>
        </p:spPr>
        <p:txBody>
          <a:bodyPr/>
          <a:lstStyle/>
          <a:p>
            <a:fld id="{4CA1B52D-5DA3-49C0-A143-47505F03055E}" type="slidenum">
              <a:rPr lang="en-US" smtClean="0"/>
              <a:pPr/>
              <a:t>25</a:t>
            </a:fld>
            <a:endParaRPr lang="en-US" smtClean="0"/>
          </a:p>
        </p:txBody>
      </p:sp>
      <p:sp>
        <p:nvSpPr>
          <p:cNvPr id="40963" name="Rectangle 281601"/>
          <p:cNvSpPr>
            <a:spLocks noGrp="1" noRot="1" noChangeAspect="1" noChangeArrowheads="1" noTextEdit="1"/>
          </p:cNvSpPr>
          <p:nvPr>
            <p:ph type="sldImg"/>
          </p:nvPr>
        </p:nvSpPr>
        <p:spPr>
          <a:noFill/>
          <a:ln cap="flat">
            <a:headEnd type="none" w="med" len="med"/>
            <a:tailEnd type="none" w="med" len="med"/>
          </a:ln>
        </p:spPr>
      </p:sp>
      <p:sp>
        <p:nvSpPr>
          <p:cNvPr id="40964" name="Rectangle 281602"/>
          <p:cNvSpPr>
            <a:spLocks noGrp="1" noChangeArrowheads="1"/>
          </p:cNvSpPr>
          <p:nvPr>
            <p:ph type="body" idx="1"/>
          </p:nvPr>
        </p:nvSpPr>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AADDE9-D6DD-4FA7-B57C-A48C37DA429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6E5DE-66B9-4483-A289-746F19FE3F1C}" type="slidenum">
              <a:rPr lang="en-US"/>
              <a:pPr/>
              <a:t>13</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sz="1000" dirty="0" smtClean="0"/>
              <a:t>One has the price.  Sends more qualified buyers</a:t>
            </a:r>
            <a:endParaRPr 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there is no correlation between what people in</a:t>
            </a:r>
            <a:r>
              <a:rPr lang="en-US" baseline="0" dirty="0" smtClean="0"/>
              <a:t> </a:t>
            </a:r>
            <a:r>
              <a:rPr lang="en-US" dirty="0" smtClean="0"/>
              <a:t>the organization think will work and what</a:t>
            </a:r>
            <a:r>
              <a:rPr lang="en-US" baseline="0" dirty="0" smtClean="0"/>
              <a:t> </a:t>
            </a:r>
            <a:r>
              <a:rPr lang="en-US" dirty="0" smtClean="0"/>
              <a:t>actually does work</a:t>
            </a:r>
          </a:p>
          <a:p>
            <a:endParaRPr lang="en-US" dirty="0"/>
          </a:p>
        </p:txBody>
      </p:sp>
      <p:sp>
        <p:nvSpPr>
          <p:cNvPr id="4" name="Slide Number Placeholder 3"/>
          <p:cNvSpPr>
            <a:spLocks noGrp="1"/>
          </p:cNvSpPr>
          <p:nvPr>
            <p:ph type="sldNum" sz="quarter" idx="10"/>
          </p:nvPr>
        </p:nvSpPr>
        <p:spPr/>
        <p:txBody>
          <a:bodyPr/>
          <a:lstStyle/>
          <a:p>
            <a:fld id="{48AADDE9-D6DD-4FA7-B57C-A48C37DA4292}"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a:t>
            </a:r>
            <a:r>
              <a:rPr lang="en-US" baseline="0" dirty="0" smtClean="0"/>
              <a:t> stats is the first phase – instrument, measure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041143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502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5938" y="1420813"/>
            <a:ext cx="11165020"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7" r:id="rId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nnyk@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cid:image002.jpg@01C9EDE3.258DF8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cid:image002.jpg@01C8E265.1E136160"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cid:image001.jpg@01C8E265.1E136160"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ronnyk.web.officelive.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ronnyk.web.officelive.com/expMicrosof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hyperlink" Target="http://en.wikipedia.org/wiki/Semmelweis_refle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autogroup/JoinGroup.as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ronnyk.web.officeliv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cid:image001.png@01C8DDCD.201413C0"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cid:image002.png@01C8DDCD.201413C0"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414" y="1905001"/>
            <a:ext cx="10239883" cy="1440365"/>
          </a:xfrm>
        </p:spPr>
        <p:txBody>
          <a:bodyPr/>
          <a:lstStyle/>
          <a:p>
            <a:r>
              <a:rPr lang="en-US" sz="4400" dirty="0"/>
              <a:t>Online Controlled Experiments: </a:t>
            </a:r>
            <a:r>
              <a:rPr lang="en-US" sz="4400" dirty="0" smtClean="0"/>
              <a:t/>
            </a:r>
            <a:br>
              <a:rPr lang="en-US" sz="4400" dirty="0" smtClean="0"/>
            </a:br>
            <a:r>
              <a:rPr lang="en-US" sz="4000" dirty="0" smtClean="0"/>
              <a:t>Listening </a:t>
            </a:r>
            <a:r>
              <a:rPr lang="en-US" sz="4000" dirty="0"/>
              <a:t>to the Customers, not to the </a:t>
            </a:r>
            <a:r>
              <a:rPr lang="en-US" sz="4000" dirty="0" err="1"/>
              <a:t>HiPPO</a:t>
            </a:r>
            <a:endParaRPr lang="en-US" sz="4000" dirty="0"/>
          </a:p>
        </p:txBody>
      </p:sp>
      <p:sp>
        <p:nvSpPr>
          <p:cNvPr id="8" name="Subtitle 7"/>
          <p:cNvSpPr>
            <a:spLocks noGrp="1"/>
          </p:cNvSpPr>
          <p:nvPr>
            <p:ph type="subTitle" idx="1"/>
          </p:nvPr>
        </p:nvSpPr>
        <p:spPr>
          <a:xfrm>
            <a:off x="984565" y="3642463"/>
            <a:ext cx="10239883" cy="2330074"/>
          </a:xfrm>
        </p:spPr>
        <p:txBody>
          <a:bodyPr/>
          <a:lstStyle/>
          <a:p>
            <a:r>
              <a:rPr lang="en-US" sz="2800" b="1" dirty="0" smtClean="0"/>
              <a:t>Ronny Kohavi, </a:t>
            </a:r>
            <a:r>
              <a:rPr lang="en-US" sz="2800" b="1" dirty="0"/>
              <a:t>General Manager</a:t>
            </a:r>
          </a:p>
          <a:p>
            <a:r>
              <a:rPr lang="en-US" sz="2800" b="1" dirty="0"/>
              <a:t>Experimentation Platform, Microsoft</a:t>
            </a:r>
            <a:br>
              <a:rPr lang="en-US" sz="2800" b="1" dirty="0"/>
            </a:br>
            <a:r>
              <a:rPr lang="en-US" sz="2800" b="1" dirty="0" smtClean="0">
                <a:hlinkClick r:id="rId3"/>
              </a:rPr>
              <a:t>ronnyk@microsoft.com</a:t>
            </a:r>
            <a:endParaRPr lang="en-US" sz="2800" b="1" dirty="0" smtClean="0"/>
          </a:p>
          <a:p>
            <a:endParaRPr lang="en-US" sz="2800" b="1" dirty="0" smtClean="0"/>
          </a:p>
          <a:p>
            <a:r>
              <a:rPr lang="en-US" sz="2800" b="1" dirty="0" smtClean="0"/>
              <a:t> </a:t>
            </a:r>
            <a:endParaRPr lang="en-US" sz="2800" b="1" dirty="0"/>
          </a:p>
        </p:txBody>
      </p:sp>
      <p:sp>
        <p:nvSpPr>
          <p:cNvPr id="9" name="TextBox 8"/>
          <p:cNvSpPr txBox="1"/>
          <p:nvPr/>
        </p:nvSpPr>
        <p:spPr>
          <a:xfrm>
            <a:off x="5856790" y="300038"/>
            <a:ext cx="5798915" cy="369332"/>
          </a:xfrm>
          <a:prstGeom prst="rect">
            <a:avLst/>
          </a:prstGeom>
          <a:noFill/>
        </p:spPr>
        <p:txBody>
          <a:bodyPr wrap="square" rtlCol="0">
            <a:spAutoFit/>
          </a:bodyPr>
          <a:lstStyle/>
          <a:p>
            <a:pPr algn="r"/>
            <a:r>
              <a:rPr lang="en-US" b="1" dirty="0"/>
              <a:t>The Analytics </a:t>
            </a:r>
            <a:r>
              <a:rPr lang="en-US" b="1" dirty="0" smtClean="0"/>
              <a:t>Revolution, Apr 2010</a:t>
            </a:r>
            <a:r>
              <a:rPr lang="en-US" b="1" dirty="0"/>
              <a:t>, </a:t>
            </a:r>
            <a:r>
              <a:rPr lang="en-US" b="1" dirty="0" err="1" smtClean="0"/>
              <a:t>SDForum</a:t>
            </a:r>
            <a:endParaRPr lang="en-US" dirty="0"/>
          </a:p>
        </p:txBody>
      </p:sp>
      <p:pic>
        <p:nvPicPr>
          <p:cNvPr id="6" name="Picture 5" descr="ExP_logo_noreflect_trans_PNG.png"/>
          <p:cNvPicPr>
            <a:picLocks noChangeAspect="1"/>
          </p:cNvPicPr>
          <p:nvPr/>
        </p:nvPicPr>
        <p:blipFill>
          <a:blip r:embed="rId4" cstate="print"/>
          <a:stretch>
            <a:fillRect/>
          </a:stretch>
        </p:blipFill>
        <p:spPr>
          <a:xfrm>
            <a:off x="7025833" y="3817110"/>
            <a:ext cx="5016020" cy="2848642"/>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US Home Page: Search Box</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10</a:t>
            </a:fld>
            <a:endParaRPr lang="en-US"/>
          </a:p>
        </p:txBody>
      </p:sp>
      <p:sp>
        <p:nvSpPr>
          <p:cNvPr id="9" name="Content Placeholder 8"/>
          <p:cNvSpPr>
            <a:spLocks noGrp="1"/>
          </p:cNvSpPr>
          <p:nvPr>
            <p:ph idx="1"/>
          </p:nvPr>
        </p:nvSpPr>
        <p:spPr>
          <a:xfrm>
            <a:off x="289367" y="1221550"/>
            <a:ext cx="11377943" cy="3496342"/>
          </a:xfrm>
        </p:spPr>
        <p:txBody>
          <a:bodyPr/>
          <a:lstStyle/>
          <a:p>
            <a:r>
              <a:rPr lang="en-US" dirty="0" smtClean="0"/>
              <a:t>A later test </a:t>
            </a:r>
            <a:r>
              <a:rPr lang="en-US" dirty="0" smtClean="0"/>
              <a:t>showed that changing the magnifying glass to an actionable word (search, go, explore) was highly beneficial.</a:t>
            </a:r>
          </a:p>
          <a:p>
            <a:r>
              <a:rPr lang="en-US" dirty="0" smtClean="0"/>
              <a:t>This:</a:t>
            </a:r>
          </a:p>
          <a:p>
            <a:endParaRPr lang="en-US" dirty="0" smtClean="0"/>
          </a:p>
          <a:p>
            <a:endParaRPr lang="en-US" dirty="0" smtClean="0"/>
          </a:p>
          <a:p>
            <a:pPr>
              <a:buNone/>
            </a:pPr>
            <a:r>
              <a:rPr lang="en-US" dirty="0" smtClean="0"/>
              <a:t>    is better than</a:t>
            </a:r>
            <a:endParaRPr lang="en-US" dirty="0"/>
          </a:p>
        </p:txBody>
      </p:sp>
      <p:pic>
        <p:nvPicPr>
          <p:cNvPr id="7" name="Picture 6" descr="cid:image002.jpg@01C9EDE3.258DF830"/>
          <p:cNvPicPr/>
          <p:nvPr/>
        </p:nvPicPr>
        <p:blipFill>
          <a:blip r:embed="rId3" r:link="rId4" cstate="print"/>
          <a:srcRect l="14625" t="69216" b="24075"/>
          <a:stretch>
            <a:fillRect/>
          </a:stretch>
        </p:blipFill>
        <p:spPr bwMode="auto">
          <a:xfrm>
            <a:off x="1426528" y="2805733"/>
            <a:ext cx="9157379" cy="749207"/>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1426528" y="4864418"/>
            <a:ext cx="9134792" cy="9568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441" y="274638"/>
            <a:ext cx="10969943" cy="664797"/>
          </a:xfrm>
        </p:spPr>
        <p:txBody>
          <a:bodyPr/>
          <a:lstStyle/>
          <a:p>
            <a:r>
              <a:rPr lang="en-US" dirty="0" smtClean="0"/>
              <a:t>Office Online</a:t>
            </a:r>
            <a:endParaRPr lang="en-US" dirty="0" smtClean="0"/>
          </a:p>
        </p:txBody>
      </p:sp>
      <p:sp>
        <p:nvSpPr>
          <p:cNvPr id="8195" name="Content Placeholder 2"/>
          <p:cNvSpPr>
            <a:spLocks noGrp="1"/>
          </p:cNvSpPr>
          <p:nvPr>
            <p:ph idx="1"/>
          </p:nvPr>
        </p:nvSpPr>
        <p:spPr>
          <a:xfrm>
            <a:off x="279932" y="1000547"/>
            <a:ext cx="10394066" cy="332399"/>
          </a:xfrm>
        </p:spPr>
        <p:txBody>
          <a:bodyPr/>
          <a:lstStyle/>
          <a:p>
            <a:pPr marL="0" indent="0" eaLnBrk="0" hangingPunct="0">
              <a:buNone/>
            </a:pPr>
            <a:r>
              <a:rPr lang="en-US" sz="2400" dirty="0" smtClean="0"/>
              <a:t>OEC</a:t>
            </a:r>
            <a:r>
              <a:rPr lang="en-US" sz="2400" dirty="0"/>
              <a:t>: Clicks on revenue generating links (red below)</a:t>
            </a:r>
            <a:endParaRPr lang="en-US" sz="2400" dirty="0"/>
          </a:p>
        </p:txBody>
      </p:sp>
      <p:sp>
        <p:nvSpPr>
          <p:cNvPr id="8199" name="TextBox 7"/>
          <p:cNvSpPr txBox="1">
            <a:spLocks noChangeArrowheads="1"/>
          </p:cNvSpPr>
          <p:nvPr/>
        </p:nvSpPr>
        <p:spPr bwMode="auto">
          <a:xfrm>
            <a:off x="2754662" y="1437225"/>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8200" name="TextBox 8"/>
          <p:cNvSpPr txBox="1">
            <a:spLocks noChangeArrowheads="1"/>
          </p:cNvSpPr>
          <p:nvPr/>
        </p:nvSpPr>
        <p:spPr bwMode="auto">
          <a:xfrm>
            <a:off x="8437639" y="1437225"/>
            <a:ext cx="389850" cy="461665"/>
          </a:xfrm>
          <a:prstGeom prst="rect">
            <a:avLst/>
          </a:prstGeom>
          <a:noFill/>
          <a:ln w="9525">
            <a:noFill/>
            <a:miter lim="800000"/>
            <a:headEnd/>
            <a:tailEnd/>
          </a:ln>
        </p:spPr>
        <p:txBody>
          <a:bodyPr wrap="none">
            <a:spAutoFit/>
          </a:bodyPr>
          <a:lstStyle/>
          <a:p>
            <a:pPr algn="ctr" eaLnBrk="0" hangingPunct="0"/>
            <a:r>
              <a:rPr lang="en-US" sz="2400" dirty="0"/>
              <a:t>B</a:t>
            </a:r>
          </a:p>
        </p:txBody>
      </p:sp>
      <p:sp>
        <p:nvSpPr>
          <p:cNvPr id="11" name="Rectangle 10"/>
          <p:cNvSpPr>
            <a:spLocks noChangeArrowheads="1"/>
          </p:cNvSpPr>
          <p:nvPr/>
        </p:nvSpPr>
        <p:spPr bwMode="auto">
          <a:xfrm>
            <a:off x="0"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they are the about the same</a:t>
            </a:r>
          </a:p>
        </p:txBody>
      </p:sp>
      <p:pic>
        <p:nvPicPr>
          <p:cNvPr id="14" name="Picture 3" descr="cid:image006.jpg@01C8E0F2.5310B350"/>
          <p:cNvPicPr>
            <a:picLocks noChangeAspect="1" noChangeArrowheads="1"/>
          </p:cNvPicPr>
          <p:nvPr/>
        </p:nvPicPr>
        <p:blipFill>
          <a:blip r:embed="rId2" r:link="rId3"/>
          <a:srcRect/>
          <a:stretch>
            <a:fillRect/>
          </a:stretch>
        </p:blipFill>
        <p:spPr bwMode="auto">
          <a:xfrm>
            <a:off x="245761" y="1876425"/>
            <a:ext cx="5231204" cy="3690998"/>
          </a:xfrm>
          <a:prstGeom prst="rect">
            <a:avLst/>
          </a:prstGeom>
          <a:noFill/>
          <a:ln w="9525">
            <a:noFill/>
            <a:miter lim="800000"/>
            <a:headEnd/>
            <a:tailEnd/>
          </a:ln>
        </p:spPr>
      </p:pic>
      <p:pic>
        <p:nvPicPr>
          <p:cNvPr id="15" name="Picture 4" descr="cid:image002.jpg@01C8E0F2.5310B350"/>
          <p:cNvPicPr>
            <a:picLocks noChangeAspect="1" noChangeArrowheads="1"/>
          </p:cNvPicPr>
          <p:nvPr/>
        </p:nvPicPr>
        <p:blipFill>
          <a:blip r:embed="rId4" r:link="rId5"/>
          <a:srcRect/>
          <a:stretch>
            <a:fillRect/>
          </a:stretch>
        </p:blipFill>
        <p:spPr bwMode="auto">
          <a:xfrm>
            <a:off x="6593359" y="1898890"/>
            <a:ext cx="4989203" cy="366853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942195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 Office Online</a:t>
            </a:r>
          </a:p>
        </p:txBody>
      </p:sp>
      <p:sp>
        <p:nvSpPr>
          <p:cNvPr id="3" name="Content Placeholder 2"/>
          <p:cNvSpPr>
            <a:spLocks noGrp="1"/>
          </p:cNvSpPr>
          <p:nvPr>
            <p:ph idx="1"/>
          </p:nvPr>
        </p:nvSpPr>
        <p:spPr>
          <a:xfrm>
            <a:off x="507868" y="1412875"/>
            <a:ext cx="11173090" cy="3693319"/>
          </a:xfrm>
        </p:spPr>
        <p:txBody>
          <a:bodyPr/>
          <a:lstStyle/>
          <a:p>
            <a:r>
              <a:rPr lang="en-US" dirty="0" smtClean="0"/>
              <a:t>If  you did not raise a hand, please sit down</a:t>
            </a:r>
          </a:p>
          <a:p>
            <a:r>
              <a:rPr lang="en-US" dirty="0" smtClean="0"/>
              <a:t>If you raised your left hand, please sit down</a:t>
            </a:r>
          </a:p>
          <a:p>
            <a:r>
              <a:rPr lang="en-US" dirty="0" smtClean="0"/>
              <a:t>B was 64% </a:t>
            </a:r>
            <a:r>
              <a:rPr lang="en-US" dirty="0" smtClean="0"/>
              <a:t>worse</a:t>
            </a:r>
          </a:p>
          <a:p>
            <a:endParaRPr lang="en-US" dirty="0"/>
          </a:p>
          <a:p>
            <a:r>
              <a:rPr lang="en-US" dirty="0" smtClean="0"/>
              <a:t>What % of the audience is still standing?</a:t>
            </a:r>
            <a:endParaRPr lang="en-US" dirty="0"/>
          </a:p>
          <a:p>
            <a:r>
              <a:rPr lang="en-US" dirty="0" smtClean="0"/>
              <a:t>Humbling!</a:t>
            </a:r>
            <a:endParaRPr lang="en-US" dirty="0" smtClean="0"/>
          </a:p>
          <a:p>
            <a:pPr>
              <a:buFont typeface="Wingdings" pitchFamily="2" charset="2"/>
              <a:buNone/>
            </a:pPr>
            <a:endParaRPr lang="en-US" dirty="0" smtClean="0"/>
          </a:p>
        </p:txBody>
      </p:sp>
      <p:sp>
        <p:nvSpPr>
          <p:cNvPr id="7173"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CEF2B103-28CA-41DD-BE4A-BAB4686D1F69}" type="slidenum">
              <a:rPr lang="en-US" smtClean="0"/>
              <a:pPr>
                <a:defRPr/>
              </a:pPr>
              <a:t>12</a:t>
            </a:fld>
            <a:endParaRPr lang="en-US" smtClean="0"/>
          </a:p>
        </p:txBody>
      </p:sp>
    </p:spTree>
    <p:extLst>
      <p:ext uri="{BB962C8B-B14F-4D97-AF65-F5344CB8AC3E}">
        <p14:creationId xmlns:p14="http://schemas.microsoft.com/office/powerpoint/2010/main" val="3818512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11477810" y="0"/>
            <a:ext cx="711015" cy="304800"/>
          </a:xfrm>
          <a:prstGeom prst="rect">
            <a:avLst/>
          </a:prstGeom>
        </p:spPr>
        <p:txBody>
          <a:bodyPr/>
          <a:lstStyle/>
          <a:p>
            <a:fld id="{79D74314-F505-4AB6-8BB4-936025C49E10}" type="slidenum">
              <a:rPr lang="en-US"/>
              <a:pPr/>
              <a:t>13</a:t>
            </a:fld>
            <a:endParaRPr lang="en-US"/>
          </a:p>
        </p:txBody>
      </p:sp>
      <p:sp>
        <p:nvSpPr>
          <p:cNvPr id="130050" name="Rectangle 2"/>
          <p:cNvSpPr>
            <a:spLocks noGrp="1" noChangeArrowheads="1"/>
          </p:cNvSpPr>
          <p:nvPr>
            <p:ph type="title"/>
          </p:nvPr>
        </p:nvSpPr>
        <p:spPr/>
        <p:txBody>
          <a:bodyPr/>
          <a:lstStyle/>
          <a:p>
            <a:r>
              <a:rPr lang="en-US" dirty="0" err="1"/>
              <a:t>Twyman’s</a:t>
            </a:r>
            <a:r>
              <a:rPr lang="en-US" dirty="0"/>
              <a:t> Law</a:t>
            </a:r>
          </a:p>
        </p:txBody>
      </p:sp>
      <p:sp>
        <p:nvSpPr>
          <p:cNvPr id="130051" name="Rectangle 3"/>
          <p:cNvSpPr>
            <a:spLocks noGrp="1" noChangeArrowheads="1"/>
          </p:cNvSpPr>
          <p:nvPr>
            <p:ph type="body" idx="1"/>
          </p:nvPr>
        </p:nvSpPr>
        <p:spPr>
          <a:xfrm>
            <a:off x="1240852" y="1082234"/>
            <a:ext cx="8933296" cy="886397"/>
          </a:xfrm>
        </p:spPr>
        <p:txBody>
          <a:bodyPr/>
          <a:lstStyle/>
          <a:p>
            <a:pPr marL="0" indent="0" algn="ctr">
              <a:spcBef>
                <a:spcPct val="50000"/>
              </a:spcBef>
              <a:buClrTx/>
              <a:buSzTx/>
              <a:buFontTx/>
              <a:buNone/>
            </a:pPr>
            <a:r>
              <a:rPr lang="en-US" i="1" dirty="0" smtClean="0"/>
              <a:t>Any statistic that appears interesting</a:t>
            </a:r>
            <a:br>
              <a:rPr lang="en-US" i="1" dirty="0" smtClean="0"/>
            </a:br>
            <a:r>
              <a:rPr lang="en-US" i="1" dirty="0" smtClean="0"/>
              <a:t>is almost certainly a mistake</a:t>
            </a:r>
            <a:endParaRPr lang="en-US" i="1" dirty="0"/>
          </a:p>
        </p:txBody>
      </p:sp>
      <p:sp>
        <p:nvSpPr>
          <p:cNvPr id="130053" name="Rectangle 5"/>
          <p:cNvSpPr>
            <a:spLocks noChangeArrowheads="1"/>
          </p:cNvSpPr>
          <p:nvPr/>
        </p:nvSpPr>
        <p:spPr bwMode="auto">
          <a:xfrm>
            <a:off x="507868" y="2667000"/>
            <a:ext cx="1137623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rgbClr val="9999FF"/>
              </a:buClr>
              <a:buSzPct val="70000"/>
              <a:buFont typeface="Wingdings" pitchFamily="2" charset="2"/>
              <a:buChar char="l"/>
            </a:pPr>
            <a:endParaRPr lang="en-US" sz="2800" b="1">
              <a:latin typeface="Arial" pitchFamily="34" charset="0"/>
            </a:endParaRPr>
          </a:p>
        </p:txBody>
      </p:sp>
      <p:sp>
        <p:nvSpPr>
          <p:cNvPr id="130054" name="Rectangle 6"/>
          <p:cNvSpPr>
            <a:spLocks noChangeArrowheads="1"/>
          </p:cNvSpPr>
          <p:nvPr/>
        </p:nvSpPr>
        <p:spPr bwMode="auto">
          <a:xfrm>
            <a:off x="304719" y="2069938"/>
            <a:ext cx="11579385" cy="478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Clr>
                <a:srgbClr val="9999FF"/>
              </a:buClr>
              <a:buSzPct val="70000"/>
              <a:buFont typeface="Wingdings" pitchFamily="2" charset="2"/>
              <a:buChar char="l"/>
            </a:pPr>
            <a:r>
              <a:rPr lang="en-US" sz="3200" dirty="0" smtClean="0"/>
              <a:t>If something is “amazing,” find the flaw!</a:t>
            </a:r>
            <a:endParaRPr lang="en-US" sz="3200" dirty="0"/>
          </a:p>
          <a:p>
            <a:pPr marL="342900" indent="-342900">
              <a:spcBef>
                <a:spcPct val="20000"/>
              </a:spcBef>
              <a:buClr>
                <a:srgbClr val="9999FF"/>
              </a:buClr>
              <a:buSzPct val="70000"/>
              <a:buFont typeface="Wingdings" pitchFamily="2" charset="2"/>
              <a:buChar char="l"/>
            </a:pPr>
            <a:r>
              <a:rPr lang="en-US" sz="3200" dirty="0" smtClean="0"/>
              <a:t>Examples</a:t>
            </a:r>
          </a:p>
          <a:p>
            <a:pPr marL="800082" lvl="1" indent="-342900">
              <a:spcBef>
                <a:spcPct val="20000"/>
              </a:spcBef>
              <a:buClr>
                <a:srgbClr val="9999FF"/>
              </a:buClr>
              <a:buSzPct val="70000"/>
              <a:buFont typeface="Wingdings" pitchFamily="2" charset="2"/>
              <a:buChar char="l"/>
            </a:pPr>
            <a:r>
              <a:rPr lang="en-US" sz="2800" dirty="0" smtClean="0"/>
              <a:t>If you have a mandatory birth date field and people think it’s unnecessary, you’ll find lots of 11/11/11 or 01/01/01</a:t>
            </a:r>
          </a:p>
          <a:p>
            <a:pPr marL="800082" lvl="1" indent="-342900">
              <a:spcBef>
                <a:spcPct val="20000"/>
              </a:spcBef>
              <a:buClr>
                <a:srgbClr val="9999FF"/>
              </a:buClr>
              <a:buSzPct val="70000"/>
              <a:buFont typeface="Wingdings" pitchFamily="2" charset="2"/>
              <a:buChar char="l"/>
            </a:pPr>
            <a:r>
              <a:rPr lang="en-US" sz="2800" dirty="0" smtClean="0"/>
              <a:t>If you have an optional drop down, do not default to the first alphabetical entry, or you’ll have lots jobs = Astronaut</a:t>
            </a:r>
          </a:p>
          <a:p>
            <a:pPr marL="342900" indent="-342900">
              <a:spcBef>
                <a:spcPct val="20000"/>
              </a:spcBef>
              <a:buClr>
                <a:srgbClr val="9999FF"/>
              </a:buClr>
              <a:buSzPct val="70000"/>
              <a:buFont typeface="Wingdings" pitchFamily="2" charset="2"/>
              <a:buChar char="l"/>
            </a:pPr>
            <a:r>
              <a:rPr lang="en-US" sz="3200" dirty="0" smtClean="0"/>
              <a:t>The previous Office example assumes click maps to revenue.</a:t>
            </a:r>
            <a:br>
              <a:rPr lang="en-US" sz="3200" dirty="0" smtClean="0"/>
            </a:br>
            <a:r>
              <a:rPr lang="en-US" sz="3200" dirty="0" smtClean="0"/>
              <a:t>Seemed reasonable, but when the results look so extreme, find the flaw (conversion rate is not the same; see why?)</a:t>
            </a:r>
          </a:p>
          <a:p>
            <a:pPr lvl="2">
              <a:spcBef>
                <a:spcPct val="20000"/>
              </a:spcBef>
              <a:buClr>
                <a:srgbClr val="9999FF"/>
              </a:buClr>
              <a:buSzPct val="70000"/>
            </a:pPr>
            <a:endParaRPr lang="en-US" sz="2000" dirty="0"/>
          </a:p>
          <a:p>
            <a:pPr marL="342900" indent="-342900">
              <a:spcBef>
                <a:spcPct val="20000"/>
              </a:spcBef>
              <a:buClr>
                <a:srgbClr val="9999FF"/>
              </a:buClr>
              <a:buSzPct val="70000"/>
              <a:buFont typeface="Wingdings" pitchFamily="2" charset="2"/>
              <a:buChar char="l"/>
            </a:pPr>
            <a:endParaRPr lang="en-US" sz="3200" dirty="0"/>
          </a:p>
        </p:txBody>
      </p:sp>
    </p:spTree>
    <p:extLst>
      <p:ext uri="{BB962C8B-B14F-4D97-AF65-F5344CB8AC3E}">
        <p14:creationId xmlns:p14="http://schemas.microsoft.com/office/powerpoint/2010/main" val="4009022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054">
                                            <p:txEl>
                                              <p:pRg st="0" end="0"/>
                                            </p:txEl>
                                          </p:spTgt>
                                        </p:tgtEl>
                                        <p:attrNameLst>
                                          <p:attrName>style.visibility</p:attrName>
                                        </p:attrNameLst>
                                      </p:cBhvr>
                                      <p:to>
                                        <p:strVal val="visible"/>
                                      </p:to>
                                    </p:set>
                                    <p:animEffect transition="in" filter="fade">
                                      <p:cBhvr>
                                        <p:cTn id="7" dur="500"/>
                                        <p:tgtEl>
                                          <p:spTgt spid="1300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54">
                                            <p:txEl>
                                              <p:pRg st="1" end="1"/>
                                            </p:txEl>
                                          </p:spTgt>
                                        </p:tgtEl>
                                        <p:attrNameLst>
                                          <p:attrName>style.visibility</p:attrName>
                                        </p:attrNameLst>
                                      </p:cBhvr>
                                      <p:to>
                                        <p:strVal val="visible"/>
                                      </p:to>
                                    </p:set>
                                    <p:animEffect transition="in" filter="fade">
                                      <p:cBhvr>
                                        <p:cTn id="12" dur="500"/>
                                        <p:tgtEl>
                                          <p:spTgt spid="13005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0054">
                                            <p:txEl>
                                              <p:pRg st="2" end="2"/>
                                            </p:txEl>
                                          </p:spTgt>
                                        </p:tgtEl>
                                        <p:attrNameLst>
                                          <p:attrName>style.visibility</p:attrName>
                                        </p:attrNameLst>
                                      </p:cBhvr>
                                      <p:to>
                                        <p:strVal val="visible"/>
                                      </p:to>
                                    </p:set>
                                    <p:animEffect transition="in" filter="fade">
                                      <p:cBhvr>
                                        <p:cTn id="15" dur="500"/>
                                        <p:tgtEl>
                                          <p:spTgt spid="13005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0054">
                                            <p:txEl>
                                              <p:pRg st="3" end="3"/>
                                            </p:txEl>
                                          </p:spTgt>
                                        </p:tgtEl>
                                        <p:attrNameLst>
                                          <p:attrName>style.visibility</p:attrName>
                                        </p:attrNameLst>
                                      </p:cBhvr>
                                      <p:to>
                                        <p:strVal val="visible"/>
                                      </p:to>
                                    </p:set>
                                    <p:animEffect transition="in" filter="fade">
                                      <p:cBhvr>
                                        <p:cTn id="18" dur="500"/>
                                        <p:tgtEl>
                                          <p:spTgt spid="13005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0054">
                                            <p:txEl>
                                              <p:pRg st="4" end="4"/>
                                            </p:txEl>
                                          </p:spTgt>
                                        </p:tgtEl>
                                        <p:attrNameLst>
                                          <p:attrName>style.visibility</p:attrName>
                                        </p:attrNameLst>
                                      </p:cBhvr>
                                      <p:to>
                                        <p:strVal val="visible"/>
                                      </p:to>
                                    </p:set>
                                    <p:animEffect transition="in" filter="fade">
                                      <p:cBhvr>
                                        <p:cTn id="23" dur="500"/>
                                        <p:tgtEl>
                                          <p:spTgt spid="1300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1218795"/>
          </a:xfrm>
        </p:spPr>
        <p:txBody>
          <a:bodyPr/>
          <a:lstStyle/>
          <a:p>
            <a:r>
              <a:rPr lang="en-US" sz="4400" dirty="0" smtClean="0"/>
              <a:t>Hard to Assess the Value of Ideas:</a:t>
            </a:r>
            <a:br>
              <a:rPr lang="en-US" sz="4400" dirty="0" smtClean="0"/>
            </a:br>
            <a:r>
              <a:rPr lang="en-US" sz="4400" dirty="0" smtClean="0"/>
              <a:t>Data Trumps Intuition</a:t>
            </a:r>
            <a:endParaRPr lang="en-US" sz="4400" dirty="0"/>
          </a:p>
        </p:txBody>
      </p:sp>
      <p:sp>
        <p:nvSpPr>
          <p:cNvPr id="3" name="Content Placeholder 2"/>
          <p:cNvSpPr>
            <a:spLocks noGrp="1"/>
          </p:cNvSpPr>
          <p:nvPr>
            <p:ph idx="1"/>
          </p:nvPr>
        </p:nvSpPr>
        <p:spPr>
          <a:xfrm>
            <a:off x="150812" y="1524000"/>
            <a:ext cx="11947587" cy="5182957"/>
          </a:xfrm>
        </p:spPr>
        <p:txBody>
          <a:bodyPr/>
          <a:lstStyle/>
          <a:p>
            <a:r>
              <a:rPr lang="en-US" dirty="0" smtClean="0"/>
              <a:t>At Amazon, half of the experiments failed to show improvement</a:t>
            </a:r>
          </a:p>
          <a:p>
            <a:r>
              <a:rPr lang="en-US" dirty="0" err="1" smtClean="0"/>
              <a:t>QualPro</a:t>
            </a:r>
            <a:r>
              <a:rPr lang="en-US" dirty="0" smtClean="0"/>
              <a:t> tested 150,000 ideas over 22 years</a:t>
            </a:r>
          </a:p>
          <a:p>
            <a:pPr lvl="1"/>
            <a:r>
              <a:rPr lang="en-US" dirty="0" smtClean="0"/>
              <a:t>75 percent of important business decisions and</a:t>
            </a:r>
            <a:br>
              <a:rPr lang="en-US" dirty="0" smtClean="0"/>
            </a:br>
            <a:r>
              <a:rPr lang="en-US" dirty="0" smtClean="0"/>
              <a:t>business improvement ideas either have no impact on</a:t>
            </a:r>
            <a:br>
              <a:rPr lang="en-US" dirty="0" smtClean="0"/>
            </a:br>
            <a:r>
              <a:rPr lang="en-US" dirty="0" smtClean="0"/>
              <a:t>performance or actually hurt performance…</a:t>
            </a:r>
          </a:p>
          <a:p>
            <a:r>
              <a:rPr lang="en-US" dirty="0" smtClean="0"/>
              <a:t>Based on experiments with ExP at Microsoft</a:t>
            </a:r>
          </a:p>
          <a:p>
            <a:pPr lvl="1"/>
            <a:r>
              <a:rPr lang="en-US" dirty="0" smtClean="0"/>
              <a:t>1/3 of ideas were positive ideas and statistically significant</a:t>
            </a:r>
          </a:p>
          <a:p>
            <a:pPr lvl="1"/>
            <a:r>
              <a:rPr lang="en-US" dirty="0" smtClean="0"/>
              <a:t>1/3 of ideas were flat: no statistically significant difference</a:t>
            </a:r>
          </a:p>
          <a:p>
            <a:pPr lvl="1"/>
            <a:r>
              <a:rPr lang="en-US" dirty="0" smtClean="0"/>
              <a:t>1/3 of ideas were negative and statistically significant</a:t>
            </a:r>
          </a:p>
          <a:p>
            <a:r>
              <a:rPr lang="en-US" dirty="0" smtClean="0"/>
              <a:t>Our intuition is poor: 2/3</a:t>
            </a:r>
            <a:r>
              <a:rPr lang="en-US" baseline="30000" dirty="0" smtClean="0"/>
              <a:t>rd</a:t>
            </a:r>
            <a:r>
              <a:rPr lang="en-US" dirty="0" smtClean="0"/>
              <a:t> of ideas do not improve the</a:t>
            </a:r>
            <a:br>
              <a:rPr lang="en-US" dirty="0" smtClean="0"/>
            </a:br>
            <a:r>
              <a:rPr lang="en-US" dirty="0" smtClean="0"/>
              <a:t>metric(s) they were designed to improve.  Humbling!</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14</a:t>
            </a:fld>
            <a:endParaRPr lang="en-US"/>
          </a:p>
        </p:txBody>
      </p:sp>
      <p:pic>
        <p:nvPicPr>
          <p:cNvPr id="8" name="Picture 2"/>
          <p:cNvPicPr>
            <a:picLocks noChangeAspect="1" noChangeArrowheads="1"/>
          </p:cNvPicPr>
          <p:nvPr/>
        </p:nvPicPr>
        <p:blipFill>
          <a:blip r:embed="rId3" cstate="print"/>
          <a:srcRect/>
          <a:stretch>
            <a:fillRect/>
          </a:stretch>
        </p:blipFill>
        <p:spPr bwMode="auto">
          <a:xfrm>
            <a:off x="10699668" y="2003066"/>
            <a:ext cx="1489157" cy="224327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Lessons</a:t>
            </a:r>
            <a:endParaRPr lang="en-US" dirty="0"/>
          </a:p>
        </p:txBody>
      </p:sp>
      <p:sp>
        <p:nvSpPr>
          <p:cNvPr id="3" name="Content Placeholder 2"/>
          <p:cNvSpPr>
            <a:spLocks noGrp="1"/>
          </p:cNvSpPr>
          <p:nvPr>
            <p:ph idx="1"/>
          </p:nvPr>
        </p:nvSpPr>
        <p:spPr>
          <a:xfrm>
            <a:off x="329738" y="1270371"/>
            <a:ext cx="11173090" cy="5416868"/>
          </a:xfrm>
        </p:spPr>
        <p:txBody>
          <a:bodyPr/>
          <a:lstStyle/>
          <a:p>
            <a:r>
              <a:rPr lang="en-US" dirty="0" smtClean="0"/>
              <a:t>Avoid the temptation to try and build optimal features through extensive planning without early testing of ideas</a:t>
            </a:r>
          </a:p>
          <a:p>
            <a:r>
              <a:rPr lang="en-US" dirty="0" smtClean="0"/>
              <a:t>Experiment often</a:t>
            </a:r>
          </a:p>
          <a:p>
            <a:pPr lvl="1"/>
            <a:r>
              <a:rPr lang="en-US" i="1" dirty="0" smtClean="0"/>
              <a:t>To have a great idea, have a lot of them -- </a:t>
            </a:r>
            <a:r>
              <a:rPr lang="en-US" dirty="0" smtClean="0"/>
              <a:t>Thomas Edison</a:t>
            </a:r>
          </a:p>
          <a:p>
            <a:pPr lvl="1"/>
            <a:r>
              <a:rPr lang="en-US" i="1" dirty="0" smtClean="0"/>
              <a:t>If you have to kiss a lot of frogs to find a prince, </a:t>
            </a:r>
            <a:br>
              <a:rPr lang="en-US" i="1" dirty="0" smtClean="0"/>
            </a:br>
            <a:r>
              <a:rPr lang="en-US" i="1" dirty="0" smtClean="0"/>
              <a:t>find more frogs and kiss them faster and faster </a:t>
            </a:r>
            <a:br>
              <a:rPr lang="en-US" i="1" dirty="0" smtClean="0"/>
            </a:br>
            <a:r>
              <a:rPr lang="en-US" dirty="0" smtClean="0"/>
              <a:t>  -- Mike Moran, Do it Wrong Quickly</a:t>
            </a:r>
          </a:p>
          <a:p>
            <a:r>
              <a:rPr lang="en-US" dirty="0" smtClean="0"/>
              <a:t>Try radical ideas.  You may be surprised</a:t>
            </a:r>
          </a:p>
          <a:p>
            <a:pPr lvl="1"/>
            <a:r>
              <a:rPr lang="en-US" dirty="0" smtClean="0"/>
              <a:t>Doubly true if it’s cheap to implement (e.g., shopping cart </a:t>
            </a:r>
            <a:r>
              <a:rPr lang="en-US" dirty="0" smtClean="0"/>
              <a:t>recommendations)</a:t>
            </a:r>
            <a:endParaRPr lang="en-US" dirty="0" smtClean="0"/>
          </a:p>
          <a:p>
            <a:pPr lvl="1"/>
            <a:r>
              <a:rPr lang="en-US" i="1" dirty="0" smtClean="0"/>
              <a:t>If you're not prepared to be wrong, you'll never come up</a:t>
            </a:r>
            <a:br>
              <a:rPr lang="en-US" i="1" dirty="0" smtClean="0"/>
            </a:br>
            <a:r>
              <a:rPr lang="en-US" i="1" dirty="0" smtClean="0"/>
              <a:t>with  anything original</a:t>
            </a:r>
            <a:r>
              <a:rPr lang="en-US" dirty="0" smtClean="0"/>
              <a:t> – </a:t>
            </a:r>
            <a:r>
              <a:rPr lang="en-US" dirty="0" smtClean="0">
                <a:hlinkClick r:id="rId2"/>
              </a:rPr>
              <a:t>Sir Ken Robinson</a:t>
            </a:r>
            <a:r>
              <a:rPr lang="en-US" dirty="0" smtClean="0"/>
              <a:t>, TED 2006</a:t>
            </a:r>
          </a:p>
        </p:txBody>
      </p:sp>
      <p:pic>
        <p:nvPicPr>
          <p:cNvPr id="1027" name="Picture 3"/>
          <p:cNvPicPr>
            <a:picLocks noChangeAspect="1" noChangeArrowheads="1"/>
          </p:cNvPicPr>
          <p:nvPr/>
        </p:nvPicPr>
        <p:blipFill>
          <a:blip r:embed="rId3"/>
          <a:srcRect/>
          <a:stretch>
            <a:fillRect/>
          </a:stretch>
        </p:blipFill>
        <p:spPr bwMode="auto">
          <a:xfrm>
            <a:off x="10769600" y="3213100"/>
            <a:ext cx="1263650" cy="1677248"/>
          </a:xfrm>
          <a:prstGeom prst="rect">
            <a:avLst/>
          </a:prstGeom>
          <a:noFill/>
          <a:ln w="9525">
            <a:noFill/>
            <a:miter lim="800000"/>
            <a:headEnd/>
            <a:tailEnd/>
          </a:ln>
        </p:spPr>
      </p:pic>
    </p:spTree>
    <p:extLst>
      <p:ext uri="{BB962C8B-B14F-4D97-AF65-F5344CB8AC3E}">
        <p14:creationId xmlns:p14="http://schemas.microsoft.com/office/powerpoint/2010/main" val="1336049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OEC</a:t>
            </a:r>
            <a:endParaRPr lang="en-US" dirty="0"/>
          </a:p>
        </p:txBody>
      </p:sp>
      <p:sp>
        <p:nvSpPr>
          <p:cNvPr id="3" name="Content Placeholder 2"/>
          <p:cNvSpPr>
            <a:spLocks noGrp="1"/>
          </p:cNvSpPr>
          <p:nvPr>
            <p:ph idx="1"/>
          </p:nvPr>
        </p:nvSpPr>
        <p:spPr>
          <a:xfrm>
            <a:off x="412642" y="1409700"/>
            <a:ext cx="11776182" cy="5484578"/>
          </a:xfrm>
        </p:spPr>
        <p:txBody>
          <a:bodyPr/>
          <a:lstStyle/>
          <a:p>
            <a:r>
              <a:rPr lang="en-US" dirty="0" smtClean="0"/>
              <a:t>If you remember one thing from this talk, remember this point</a:t>
            </a:r>
          </a:p>
          <a:p>
            <a:r>
              <a:rPr lang="en-US" dirty="0" smtClean="0"/>
              <a:t>OEC = Overall Evaluation Criterion</a:t>
            </a:r>
          </a:p>
          <a:p>
            <a:pPr lvl="1"/>
            <a:r>
              <a:rPr lang="en-US" dirty="0" smtClean="0"/>
              <a:t>Agree early on what you are optimizing</a:t>
            </a:r>
          </a:p>
          <a:p>
            <a:pPr lvl="1"/>
            <a:r>
              <a:rPr lang="en-US" dirty="0" smtClean="0"/>
              <a:t>Getting agreement on the OEC in the org is  a huge step forward</a:t>
            </a:r>
          </a:p>
          <a:p>
            <a:pPr lvl="1"/>
            <a:r>
              <a:rPr lang="en-US" dirty="0" smtClean="0"/>
              <a:t>Suggestion: optimize for customer lifetime value, not immediate short-term revenue</a:t>
            </a:r>
          </a:p>
          <a:p>
            <a:pPr lvl="1"/>
            <a:r>
              <a:rPr lang="en-US" dirty="0" smtClean="0"/>
              <a:t>Criterion could be weighted sum of factors, such as</a:t>
            </a:r>
          </a:p>
          <a:p>
            <a:pPr lvl="2"/>
            <a:r>
              <a:rPr lang="en-US" dirty="0" smtClean="0"/>
              <a:t>Time on site (per time period, say week or month)</a:t>
            </a:r>
          </a:p>
          <a:p>
            <a:pPr lvl="2"/>
            <a:r>
              <a:rPr lang="en-US" dirty="0" smtClean="0"/>
              <a:t>Visit frequency </a:t>
            </a:r>
          </a:p>
          <a:p>
            <a:pPr lvl="1"/>
            <a:r>
              <a:rPr lang="en-US" dirty="0" smtClean="0"/>
              <a:t>Report many other metrics for diagnostics, i.e., to understand the why the OEC changed and raise new hypotheses</a:t>
            </a:r>
            <a:endParaRPr lang="en-US" dirty="0"/>
          </a:p>
          <a:p>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16</a:t>
            </a:fld>
            <a:endParaRPr lang="en-US"/>
          </a:p>
        </p:txBody>
      </p:sp>
    </p:spTree>
    <p:extLst>
      <p:ext uri="{BB962C8B-B14F-4D97-AF65-F5344CB8AC3E}">
        <p14:creationId xmlns:p14="http://schemas.microsoft.com/office/powerpoint/2010/main" val="12606707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42523" y="1137333"/>
            <a:ext cx="11376237" cy="4776692"/>
          </a:xfrm>
        </p:spPr>
        <p:txBody>
          <a:bodyPr/>
          <a:lstStyle/>
          <a:p>
            <a:r>
              <a:rPr lang="en-US" dirty="0" smtClean="0">
                <a:solidFill>
                  <a:srgbClr val="92D050"/>
                </a:solidFill>
              </a:rPr>
              <a:t>Controlled Experiments in one slide</a:t>
            </a:r>
          </a:p>
          <a:p>
            <a:r>
              <a:rPr lang="en-US" dirty="0" smtClean="0">
                <a:solidFill>
                  <a:srgbClr val="92D050"/>
                </a:solidFill>
              </a:rPr>
              <a:t>Examples: you’re the decision maker</a:t>
            </a:r>
          </a:p>
          <a:p>
            <a:r>
              <a:rPr lang="en-US" dirty="0" smtClean="0"/>
              <a:t>Cultural evolution: hubris, insight through </a:t>
            </a:r>
            <a:r>
              <a:rPr lang="en-US" dirty="0" smtClean="0"/>
              <a:t>measurement, </a:t>
            </a:r>
            <a:r>
              <a:rPr lang="en-US" dirty="0"/>
              <a:t>Semmelweis reflex, fundamental understanding</a:t>
            </a:r>
            <a:endParaRPr lang="en-US" dirty="0" smtClean="0"/>
          </a:p>
          <a:p>
            <a:pPr marL="0" indent="0">
              <a:buNone/>
            </a:pPr>
            <a:endParaRPr lang="en-US" dirty="0" smtClean="0"/>
          </a:p>
          <a:p>
            <a:r>
              <a:rPr lang="en-US" dirty="0" smtClean="0"/>
              <a:t>Two key messages to remember</a:t>
            </a:r>
          </a:p>
          <a:p>
            <a:pPr lvl="1"/>
            <a:r>
              <a:rPr lang="en-US" dirty="0" smtClean="0">
                <a:solidFill>
                  <a:srgbClr val="92D050"/>
                </a:solidFill>
              </a:rPr>
              <a:t>It is hard to assess the value of ideas.</a:t>
            </a:r>
            <a:br>
              <a:rPr lang="en-US" dirty="0" smtClean="0">
                <a:solidFill>
                  <a:srgbClr val="92D050"/>
                </a:solidFill>
              </a:rPr>
            </a:br>
            <a:r>
              <a:rPr lang="en-US" dirty="0" smtClean="0">
                <a:solidFill>
                  <a:srgbClr val="92D050"/>
                </a:solidFill>
              </a:rPr>
              <a:t>Get the data by experimenting because data trumps intuition</a:t>
            </a:r>
          </a:p>
          <a:p>
            <a:pPr lvl="1"/>
            <a:r>
              <a:rPr lang="en-US" dirty="0" smtClean="0">
                <a:solidFill>
                  <a:srgbClr val="92D050"/>
                </a:solidFill>
              </a:rPr>
              <a:t>Make </a:t>
            </a:r>
            <a:r>
              <a:rPr lang="en-US" dirty="0" smtClean="0">
                <a:solidFill>
                  <a:srgbClr val="92D050"/>
                </a:solidFill>
              </a:rPr>
              <a:t>sure the org agrees </a:t>
            </a:r>
            <a:r>
              <a:rPr lang="en-US" b="1" dirty="0" smtClean="0">
                <a:solidFill>
                  <a:srgbClr val="92D050"/>
                </a:solidFill>
              </a:rPr>
              <a:t>what</a:t>
            </a:r>
            <a:r>
              <a:rPr lang="en-US" dirty="0" smtClean="0">
                <a:solidFill>
                  <a:srgbClr val="92D050"/>
                </a:solidFill>
              </a:rPr>
              <a:t> you are </a:t>
            </a:r>
            <a:r>
              <a:rPr lang="en-US" dirty="0" smtClean="0">
                <a:solidFill>
                  <a:srgbClr val="92D050"/>
                </a:solidFill>
              </a:rPr>
              <a:t>optimizing and evolve your culture towards data-driven decisions</a:t>
            </a:r>
            <a:endParaRPr lang="en-US" dirty="0">
              <a:solidFill>
                <a:srgbClr val="92D050"/>
              </a:solidFill>
            </a:endParaRP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17</a:t>
            </a:fld>
            <a:endParaRPr lang="en-US"/>
          </a:p>
        </p:txBody>
      </p:sp>
      <p:sp>
        <p:nvSpPr>
          <p:cNvPr id="6" name="Notched Right Arrow 5"/>
          <p:cNvSpPr/>
          <p:nvPr/>
        </p:nvSpPr>
        <p:spPr bwMode="auto">
          <a:xfrm rot="10800000">
            <a:off x="11086743" y="2197685"/>
            <a:ext cx="978408" cy="484632"/>
          </a:xfrm>
          <a:prstGeom prst="notch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44610162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Cultural Challenge</a:t>
            </a:r>
            <a:endParaRPr lang="en-US" dirty="0"/>
          </a:p>
        </p:txBody>
      </p:sp>
      <p:sp>
        <p:nvSpPr>
          <p:cNvPr id="3" name="Content Placeholder 2"/>
          <p:cNvSpPr>
            <a:spLocks noGrp="1"/>
          </p:cNvSpPr>
          <p:nvPr>
            <p:ph idx="1"/>
          </p:nvPr>
        </p:nvSpPr>
        <p:spPr>
          <a:xfrm>
            <a:off x="304721" y="2281237"/>
            <a:ext cx="11636520" cy="5379934"/>
          </a:xfrm>
        </p:spPr>
        <p:txBody>
          <a:bodyPr/>
          <a:lstStyle/>
          <a:p>
            <a:r>
              <a:rPr lang="en-US" dirty="0" smtClean="0"/>
              <a:t>Why people/orgs avoid controlled experiments</a:t>
            </a:r>
          </a:p>
          <a:p>
            <a:pPr lvl="1"/>
            <a:r>
              <a:rPr lang="en-US" dirty="0" smtClean="0"/>
              <a:t>Some believe it threatens their job as decision makers</a:t>
            </a:r>
          </a:p>
          <a:p>
            <a:pPr lvl="1"/>
            <a:r>
              <a:rPr lang="en-US" dirty="0" smtClean="0"/>
              <a:t>At Microsoft, program managers select the next set of features to develop. Proposing several alternatives and admitting you don’t know which is best is hard</a:t>
            </a:r>
          </a:p>
          <a:p>
            <a:pPr lvl="1"/>
            <a:r>
              <a:rPr lang="en-US" dirty="0" smtClean="0"/>
              <a:t>Editors and designers get paid to select a great design</a:t>
            </a:r>
          </a:p>
          <a:p>
            <a:pPr lvl="1"/>
            <a:r>
              <a:rPr lang="en-US" dirty="0" smtClean="0"/>
              <a:t>Failures of ideas may hurt image and professional standing.</a:t>
            </a:r>
            <a:br>
              <a:rPr lang="en-US" dirty="0" smtClean="0"/>
            </a:br>
            <a:r>
              <a:rPr lang="en-US" dirty="0" smtClean="0"/>
              <a:t>It’s easier to declare success when the feature launches</a:t>
            </a:r>
          </a:p>
          <a:p>
            <a:pPr lvl="1"/>
            <a:r>
              <a:rPr lang="en-US" dirty="0" smtClean="0"/>
              <a:t>We’ve heard: “we know what to do.  It’s in our DNA,” and</a:t>
            </a:r>
            <a:br>
              <a:rPr lang="en-US" dirty="0" smtClean="0"/>
            </a:br>
            <a:r>
              <a:rPr lang="en-US" dirty="0" smtClean="0"/>
              <a:t>“why don’t we just do the right thing?”</a:t>
            </a:r>
          </a:p>
          <a:p>
            <a:pPr lvl="1"/>
            <a:endParaRPr lang="en-US" dirty="0" smtClean="0"/>
          </a:p>
          <a:p>
            <a:pPr>
              <a:buNone/>
            </a:pP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18</a:t>
            </a:fld>
            <a:endParaRPr lang="en-US"/>
          </a:p>
        </p:txBody>
      </p:sp>
      <p:sp>
        <p:nvSpPr>
          <p:cNvPr id="6" name="TextBox 5"/>
          <p:cNvSpPr txBox="1"/>
          <p:nvPr/>
        </p:nvSpPr>
        <p:spPr>
          <a:xfrm>
            <a:off x="4666035" y="1114983"/>
            <a:ext cx="7218069" cy="1323439"/>
          </a:xfrm>
          <a:prstGeom prst="rect">
            <a:avLst/>
          </a:prstGeom>
          <a:noFill/>
        </p:spPr>
        <p:txBody>
          <a:bodyPr wrap="square" rtlCol="0">
            <a:spAutoFit/>
          </a:bodyPr>
          <a:lstStyle/>
          <a:p>
            <a:pPr algn="r"/>
            <a:r>
              <a:rPr lang="en-US" sz="2000" b="1" i="1" dirty="0" smtClean="0"/>
              <a:t>It is difficult to get a man to understand something when his salary depends upon his not understanding it. </a:t>
            </a:r>
            <a:br>
              <a:rPr lang="en-US" sz="2000" b="1" i="1" dirty="0" smtClean="0"/>
            </a:br>
            <a:r>
              <a:rPr lang="en-US" sz="2000" b="1" dirty="0" smtClean="0"/>
              <a:t>-- Upton Sinclair     </a:t>
            </a:r>
            <a:r>
              <a:rPr lang="en-US" sz="2000" b="1" i="1" dirty="0" smtClean="0"/>
              <a:t/>
            </a:r>
            <a:br>
              <a:rPr lang="en-US" sz="2000" b="1" i="1" dirty="0" smtClean="0"/>
            </a:br>
            <a:endParaRPr lang="en-US" sz="2000" b="1" i="1"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Stage 1: </a:t>
            </a:r>
            <a:r>
              <a:rPr lang="en-US" dirty="0" smtClean="0"/>
              <a:t>Hubris</a:t>
            </a:r>
            <a:endParaRPr lang="en-US" dirty="0"/>
          </a:p>
        </p:txBody>
      </p:sp>
      <p:sp>
        <p:nvSpPr>
          <p:cNvPr id="3" name="Content Placeholder 2"/>
          <p:cNvSpPr>
            <a:spLocks noGrp="1"/>
          </p:cNvSpPr>
          <p:nvPr>
            <p:ph idx="1"/>
          </p:nvPr>
        </p:nvSpPr>
        <p:spPr>
          <a:xfrm>
            <a:off x="285008" y="1016401"/>
            <a:ext cx="11614067" cy="5299912"/>
          </a:xfrm>
        </p:spPr>
        <p:txBody>
          <a:bodyPr/>
          <a:lstStyle/>
          <a:p>
            <a:r>
              <a:rPr lang="en-US" dirty="0" smtClean="0"/>
              <a:t>The org goes through stages in its cultural evolution</a:t>
            </a:r>
          </a:p>
          <a:p>
            <a:r>
              <a:rPr lang="en-US" dirty="0" smtClean="0"/>
              <a:t>Stage 1: we know what to do and we’re sure of it</a:t>
            </a:r>
          </a:p>
          <a:p>
            <a:pPr lvl="1"/>
            <a:r>
              <a:rPr lang="en-US" dirty="0" smtClean="0"/>
              <a:t>True story from 1849</a:t>
            </a:r>
            <a:endParaRPr lang="en-US" dirty="0"/>
          </a:p>
          <a:p>
            <a:pPr lvl="1"/>
            <a:r>
              <a:rPr lang="en-US" dirty="0" smtClean="0"/>
              <a:t>John Snow claimed that Cholera was caused by polluted water</a:t>
            </a:r>
          </a:p>
          <a:p>
            <a:pPr lvl="1"/>
            <a:r>
              <a:rPr lang="en-US" dirty="0" smtClean="0"/>
              <a:t>A </a:t>
            </a:r>
            <a:r>
              <a:rPr lang="en-US" dirty="0" smtClean="0"/>
              <a:t>landlord dismissed his tenants’ complaints that their water stank</a:t>
            </a:r>
          </a:p>
          <a:p>
            <a:pPr lvl="2"/>
            <a:r>
              <a:rPr lang="en-US" dirty="0" smtClean="0"/>
              <a:t>Even when Cholera was frequent among the tenants</a:t>
            </a:r>
          </a:p>
          <a:p>
            <a:pPr lvl="1"/>
            <a:r>
              <a:rPr lang="en-US" dirty="0" smtClean="0"/>
              <a:t>One day he drank a glass of his tenants’ water to show there was nothing wrong with it</a:t>
            </a:r>
          </a:p>
          <a:p>
            <a:r>
              <a:rPr lang="en-US" dirty="0" smtClean="0"/>
              <a:t>He died three days later</a:t>
            </a:r>
          </a:p>
          <a:p>
            <a:r>
              <a:rPr lang="en-US" dirty="0" smtClean="0"/>
              <a:t>That’s hubris.  Even </a:t>
            </a:r>
            <a:r>
              <a:rPr lang="en-US" dirty="0" smtClean="0"/>
              <a:t>if we’re </a:t>
            </a:r>
            <a:r>
              <a:rPr lang="en-US" dirty="0" smtClean="0"/>
              <a:t>sure of our ideas, </a:t>
            </a:r>
            <a:r>
              <a:rPr lang="en-US" dirty="0" smtClean="0"/>
              <a:t>evaluate them</a:t>
            </a:r>
          </a:p>
          <a:p>
            <a:r>
              <a:rPr lang="en-US" dirty="0" smtClean="0"/>
              <a:t>Controlled experiments are a powerful tool to evaluate ideas</a:t>
            </a:r>
            <a:endParaRPr lang="en-US" dirty="0" smtClean="0"/>
          </a:p>
        </p:txBody>
      </p:sp>
    </p:spTree>
    <p:extLst>
      <p:ext uri="{BB962C8B-B14F-4D97-AF65-F5344CB8AC3E}">
        <p14:creationId xmlns:p14="http://schemas.microsoft.com/office/powerpoint/2010/main" val="3922989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20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20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20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11477810" y="0"/>
            <a:ext cx="711015" cy="304800"/>
          </a:xfrm>
          <a:prstGeom prst="rect">
            <a:avLst/>
          </a:prstGeom>
        </p:spPr>
        <p:txBody>
          <a:bodyPr/>
          <a:lstStyle/>
          <a:p>
            <a:fld id="{8C4DCAB9-E535-45A5-B8C1-078A129A343B}" type="slidenum">
              <a:rPr lang="en-US"/>
              <a:pPr/>
              <a:t>2</a:t>
            </a:fld>
            <a:endParaRPr lang="en-US" dirty="0"/>
          </a:p>
        </p:txBody>
      </p:sp>
      <p:sp>
        <p:nvSpPr>
          <p:cNvPr id="273410" name="Rectangle 2"/>
          <p:cNvSpPr>
            <a:spLocks noGrp="1" noChangeArrowheads="1"/>
          </p:cNvSpPr>
          <p:nvPr>
            <p:ph type="title"/>
          </p:nvPr>
        </p:nvSpPr>
        <p:spPr/>
        <p:txBody>
          <a:bodyPr/>
          <a:lstStyle/>
          <a:p>
            <a:r>
              <a:rPr lang="en-US" dirty="0" smtClean="0"/>
              <a:t>Amazon </a:t>
            </a:r>
            <a:r>
              <a:rPr lang="en-US" dirty="0"/>
              <a:t>Shopping Cart </a:t>
            </a:r>
            <a:r>
              <a:rPr lang="en-US" dirty="0" smtClean="0"/>
              <a:t>Recommendations</a:t>
            </a:r>
            <a:endParaRPr lang="en-US" dirty="0"/>
          </a:p>
        </p:txBody>
      </p:sp>
      <p:sp>
        <p:nvSpPr>
          <p:cNvPr id="273411" name="Rectangle 3"/>
          <p:cNvSpPr>
            <a:spLocks noGrp="1" noChangeArrowheads="1"/>
          </p:cNvSpPr>
          <p:nvPr>
            <p:ph type="body" idx="1"/>
          </p:nvPr>
        </p:nvSpPr>
        <p:spPr>
          <a:xfrm>
            <a:off x="507868" y="1384300"/>
            <a:ext cx="11680957" cy="4918269"/>
          </a:xfrm>
        </p:spPr>
        <p:txBody>
          <a:bodyPr/>
          <a:lstStyle/>
          <a:p>
            <a:r>
              <a:rPr lang="en-US" dirty="0"/>
              <a:t>Add an item to your shopping cart at a website</a:t>
            </a:r>
          </a:p>
          <a:p>
            <a:pPr lvl="1"/>
            <a:r>
              <a:rPr lang="en-US" dirty="0"/>
              <a:t>Most sites show the cart</a:t>
            </a:r>
          </a:p>
          <a:p>
            <a:r>
              <a:rPr lang="en-US" dirty="0"/>
              <a:t>At Amazon, Greg Linden had the idea of showing recommendations based on cart items</a:t>
            </a:r>
          </a:p>
          <a:p>
            <a:r>
              <a:rPr lang="en-US" dirty="0"/>
              <a:t>Evaluation</a:t>
            </a:r>
          </a:p>
          <a:p>
            <a:pPr lvl="1"/>
            <a:r>
              <a:rPr lang="en-US" dirty="0"/>
              <a:t>Pro: cross-sell more items (increase average basket size)</a:t>
            </a:r>
          </a:p>
          <a:p>
            <a:pPr lvl="1"/>
            <a:r>
              <a:rPr lang="en-US" dirty="0"/>
              <a:t>Con: distract people from checking out (reduce conversion</a:t>
            </a:r>
            <a:r>
              <a:rPr lang="en-US" dirty="0" smtClean="0"/>
              <a:t>)</a:t>
            </a:r>
          </a:p>
          <a:p>
            <a:r>
              <a:rPr lang="en-US" dirty="0" smtClean="0"/>
              <a:t>HiPPO (Highest Paid Person’s Opinion) was: stop the project</a:t>
            </a:r>
          </a:p>
          <a:p>
            <a:r>
              <a:rPr lang="en-US" dirty="0" smtClean="0"/>
              <a:t>Simple experiment was run, </a:t>
            </a:r>
            <a:r>
              <a:rPr lang="en-US" dirty="0" smtClean="0"/>
              <a:t>wildly successful,</a:t>
            </a:r>
            <a:br>
              <a:rPr lang="en-US" dirty="0" smtClean="0"/>
            </a:br>
            <a:r>
              <a:rPr lang="en-US" dirty="0" smtClean="0"/>
              <a:t>and the rest is history</a:t>
            </a:r>
            <a:endParaRPr lang="en-US" dirty="0" smtClean="0"/>
          </a:p>
        </p:txBody>
      </p:sp>
      <p:sp>
        <p:nvSpPr>
          <p:cNvPr id="273412" name="Text Box 4"/>
          <p:cNvSpPr txBox="1">
            <a:spLocks noChangeArrowheads="1"/>
          </p:cNvSpPr>
          <p:nvPr/>
        </p:nvSpPr>
        <p:spPr bwMode="auto">
          <a:xfrm>
            <a:off x="0" y="6521450"/>
            <a:ext cx="11325450" cy="274638"/>
          </a:xfrm>
          <a:prstGeom prst="rect">
            <a:avLst/>
          </a:prstGeom>
          <a:noFill/>
          <a:ln w="19050" algn="ctr">
            <a:noFill/>
            <a:miter lim="800000"/>
            <a:headEnd/>
            <a:tailEnd/>
          </a:ln>
          <a:effectLst/>
        </p:spPr>
        <p:txBody>
          <a:bodyPr>
            <a:spAutoFit/>
          </a:bodyPr>
          <a:lstStyle/>
          <a:p>
            <a:pPr algn="l">
              <a:spcBef>
                <a:spcPct val="50000"/>
              </a:spcBef>
            </a:pPr>
            <a:r>
              <a:rPr lang="en-US" sz="1200"/>
              <a:t>From Greg Linden’s Blog: </a:t>
            </a:r>
            <a:r>
              <a:rPr lang="en-US" sz="1200">
                <a:hlinkClick r:id="rId3"/>
              </a:rPr>
              <a:t>http://glinden.blogspot.com/2006/04/early-amazon-shopping-cart.html</a:t>
            </a:r>
            <a:r>
              <a:rPr lang="en-US" sz="1200"/>
              <a:t> </a:t>
            </a:r>
          </a:p>
        </p:txBody>
      </p:sp>
      <p:pic>
        <p:nvPicPr>
          <p:cNvPr id="9" name="Picture 8" descr="hippo.png"/>
          <p:cNvPicPr>
            <a:picLocks noChangeAspect="1"/>
          </p:cNvPicPr>
          <p:nvPr/>
        </p:nvPicPr>
        <p:blipFill>
          <a:blip r:embed="rId4" cstate="print"/>
          <a:stretch>
            <a:fillRect/>
          </a:stretch>
        </p:blipFill>
        <p:spPr>
          <a:xfrm>
            <a:off x="10179012" y="5020227"/>
            <a:ext cx="1814513" cy="1685925"/>
          </a:xfrm>
          <a:prstGeom prst="rect">
            <a:avLst/>
          </a:prstGeom>
        </p:spPr>
      </p:pic>
      <p:pic>
        <p:nvPicPr>
          <p:cNvPr id="10" name="Picture 1"/>
          <p:cNvPicPr>
            <a:picLocks noChangeAspect="1" noChangeArrowheads="1"/>
          </p:cNvPicPr>
          <p:nvPr/>
        </p:nvPicPr>
        <p:blipFill>
          <a:blip r:embed="rId5" cstate="print"/>
          <a:srcRect/>
          <a:stretch>
            <a:fillRect/>
          </a:stretch>
        </p:blipFill>
        <p:spPr bwMode="auto">
          <a:xfrm>
            <a:off x="9900684" y="1495868"/>
            <a:ext cx="1752600" cy="5715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411">
                                            <p:txEl>
                                              <p:pRg st="2" end="2"/>
                                            </p:txEl>
                                          </p:spTgt>
                                        </p:tgtEl>
                                        <p:attrNameLst>
                                          <p:attrName>style.visibility</p:attrName>
                                        </p:attrNameLst>
                                      </p:cBhvr>
                                      <p:to>
                                        <p:strVal val="visible"/>
                                      </p:to>
                                    </p:set>
                                    <p:animEffect transition="in" filter="fade">
                                      <p:cBhvr>
                                        <p:cTn id="7" dur="2000"/>
                                        <p:tgtEl>
                                          <p:spTgt spid="2734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411">
                                            <p:txEl>
                                              <p:pRg st="3" end="3"/>
                                            </p:txEl>
                                          </p:spTgt>
                                        </p:tgtEl>
                                        <p:attrNameLst>
                                          <p:attrName>style.visibility</p:attrName>
                                        </p:attrNameLst>
                                      </p:cBhvr>
                                      <p:to>
                                        <p:strVal val="visible"/>
                                      </p:to>
                                    </p:set>
                                    <p:animEffect transition="in" filter="fade">
                                      <p:cBhvr>
                                        <p:cTn id="12" dur="2000"/>
                                        <p:tgtEl>
                                          <p:spTgt spid="273411">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3411">
                                            <p:txEl>
                                              <p:pRg st="4" end="4"/>
                                            </p:txEl>
                                          </p:spTgt>
                                        </p:tgtEl>
                                        <p:attrNameLst>
                                          <p:attrName>style.visibility</p:attrName>
                                        </p:attrNameLst>
                                      </p:cBhvr>
                                      <p:to>
                                        <p:strVal val="visible"/>
                                      </p:to>
                                    </p:set>
                                    <p:animEffect transition="in" filter="fade">
                                      <p:cBhvr>
                                        <p:cTn id="15" dur="2000"/>
                                        <p:tgtEl>
                                          <p:spTgt spid="273411">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3411">
                                            <p:txEl>
                                              <p:pRg st="5" end="5"/>
                                            </p:txEl>
                                          </p:spTgt>
                                        </p:tgtEl>
                                        <p:attrNameLst>
                                          <p:attrName>style.visibility</p:attrName>
                                        </p:attrNameLst>
                                      </p:cBhvr>
                                      <p:to>
                                        <p:strVal val="visible"/>
                                      </p:to>
                                    </p:set>
                                    <p:animEffect transition="in" filter="fade">
                                      <p:cBhvr>
                                        <p:cTn id="18" dur="2000"/>
                                        <p:tgtEl>
                                          <p:spTgt spid="273411">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3411">
                                            <p:txEl>
                                              <p:pRg st="6" end="6"/>
                                            </p:txEl>
                                          </p:spTgt>
                                        </p:tgtEl>
                                        <p:attrNameLst>
                                          <p:attrName>style.visibility</p:attrName>
                                        </p:attrNameLst>
                                      </p:cBhvr>
                                      <p:to>
                                        <p:strVal val="visible"/>
                                      </p:to>
                                    </p:set>
                                    <p:animEffect transition="in" filter="fade">
                                      <p:cBhvr>
                                        <p:cTn id="23" dur="2000"/>
                                        <p:tgtEl>
                                          <p:spTgt spid="273411">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3411">
                                            <p:txEl>
                                              <p:pRg st="7" end="7"/>
                                            </p:txEl>
                                          </p:spTgt>
                                        </p:tgtEl>
                                        <p:attrNameLst>
                                          <p:attrName>style.visibility</p:attrName>
                                        </p:attrNameLst>
                                      </p:cBhvr>
                                      <p:to>
                                        <p:strVal val="visible"/>
                                      </p:to>
                                    </p:set>
                                    <p:animEffect transition="in" filter="fade">
                                      <p:cBhvr>
                                        <p:cTn id="28" dur="2000"/>
                                        <p:tgtEl>
                                          <p:spTgt spid="273411">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910432" y="1490240"/>
            <a:ext cx="11165020" cy="664797"/>
          </a:xfrm>
        </p:spPr>
        <p:txBody>
          <a:bodyPr/>
          <a:lstStyle/>
          <a:p>
            <a:r>
              <a:rPr lang="en-US" dirty="0" smtClean="0"/>
              <a:t>Semmelweis</a:t>
            </a:r>
            <a:endParaRPr lang="en-US" dirty="0" smtClean="0"/>
          </a:p>
        </p:txBody>
      </p:sp>
      <p:pic>
        <p:nvPicPr>
          <p:cNvPr id="7" name="Picture 6" descr="semmelweis185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41025" y="0"/>
            <a:ext cx="14478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515938" y="228600"/>
            <a:ext cx="11165020" cy="13295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dirty="0" smtClean="0"/>
              <a:t>Cultural Stage 2: Insight through </a:t>
            </a:r>
            <a:r>
              <a:rPr lang="en-US" dirty="0" smtClean="0">
                <a:solidFill>
                  <a:srgbClr val="92D050"/>
                </a:solidFill>
              </a:rPr>
              <a:t>Measurement</a:t>
            </a:r>
            <a:r>
              <a:rPr lang="en-US" dirty="0" smtClean="0"/>
              <a:t> and Control</a:t>
            </a:r>
            <a:endParaRPr lang="en-US" dirty="0"/>
          </a:p>
        </p:txBody>
      </p:sp>
      <p:sp>
        <p:nvSpPr>
          <p:cNvPr id="9" name="Content Placeholder 2"/>
          <p:cNvSpPr txBox="1">
            <a:spLocks/>
          </p:cNvSpPr>
          <p:nvPr/>
        </p:nvSpPr>
        <p:spPr>
          <a:xfrm>
            <a:off x="342866" y="1789439"/>
            <a:ext cx="11511163" cy="3360920"/>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dirty="0" smtClean="0"/>
              <a:t>Semmelweis </a:t>
            </a:r>
            <a:r>
              <a:rPr lang="en-US" dirty="0"/>
              <a:t>worked at Vienna’s General Hospital, an</a:t>
            </a:r>
            <a:br>
              <a:rPr lang="en-US" dirty="0"/>
            </a:br>
            <a:r>
              <a:rPr lang="en-US" dirty="0"/>
              <a:t>important </a:t>
            </a:r>
            <a:r>
              <a:rPr lang="en-US" dirty="0" smtClean="0"/>
              <a:t>teaching/research </a:t>
            </a:r>
            <a:r>
              <a:rPr lang="en-US" dirty="0"/>
              <a:t>hospital, in the 1830s-40s</a:t>
            </a:r>
          </a:p>
          <a:p>
            <a:pPr fontAlgn="auto">
              <a:spcAft>
                <a:spcPts val="0"/>
              </a:spcAft>
              <a:buFont typeface="Arial" pitchFamily="34" charset="0"/>
              <a:buChar char="•"/>
              <a:defRPr/>
            </a:pPr>
            <a:r>
              <a:rPr lang="en-US" dirty="0" smtClean="0"/>
              <a:t>In </a:t>
            </a:r>
            <a:r>
              <a:rPr lang="en-US" dirty="0"/>
              <a:t>19th-century Europe, childbed fever killed more than a million </a:t>
            </a:r>
            <a:r>
              <a:rPr lang="en-US" dirty="0" smtClean="0"/>
              <a:t>women</a:t>
            </a:r>
          </a:p>
          <a:p>
            <a:pPr fontAlgn="auto">
              <a:spcAft>
                <a:spcPts val="0"/>
              </a:spcAft>
              <a:buFont typeface="Arial" pitchFamily="34" charset="0"/>
              <a:buChar char="•"/>
              <a:defRPr/>
            </a:pPr>
            <a:r>
              <a:rPr lang="en-US" dirty="0" smtClean="0">
                <a:solidFill>
                  <a:srgbClr val="92D050"/>
                </a:solidFill>
              </a:rPr>
              <a:t>Measurement</a:t>
            </a:r>
            <a:r>
              <a:rPr lang="en-US" dirty="0" smtClean="0"/>
              <a:t>: the </a:t>
            </a:r>
            <a:r>
              <a:rPr lang="en-US" dirty="0"/>
              <a:t>mortality rate for women giving </a:t>
            </a:r>
            <a:r>
              <a:rPr lang="en-US" dirty="0" smtClean="0"/>
              <a:t>birth was</a:t>
            </a:r>
          </a:p>
          <a:p>
            <a:pPr lvl="1">
              <a:buFont typeface="Arial" pitchFamily="34" charset="0"/>
              <a:buChar char="•"/>
              <a:defRPr/>
            </a:pPr>
            <a:r>
              <a:rPr lang="en-US" dirty="0" smtClean="0"/>
              <a:t>15% in </a:t>
            </a:r>
            <a:r>
              <a:rPr lang="en-US" dirty="0"/>
              <a:t>his ward, staffed by doctors and </a:t>
            </a:r>
            <a:r>
              <a:rPr lang="en-US" dirty="0" smtClean="0"/>
              <a:t>students</a:t>
            </a:r>
          </a:p>
          <a:p>
            <a:pPr lvl="1">
              <a:buFont typeface="Arial" pitchFamily="34" charset="0"/>
              <a:buChar char="•"/>
              <a:defRPr/>
            </a:pPr>
            <a:r>
              <a:rPr lang="en-US" dirty="0" smtClean="0"/>
              <a:t>2% in the ward </a:t>
            </a:r>
            <a:r>
              <a:rPr lang="en-US" dirty="0"/>
              <a:t>at the hospital, attended by </a:t>
            </a:r>
            <a:r>
              <a:rPr lang="en-US" dirty="0" smtClean="0"/>
              <a:t>midwives</a:t>
            </a:r>
          </a:p>
        </p:txBody>
      </p:sp>
    </p:spTree>
    <p:extLst>
      <p:ext uri="{BB962C8B-B14F-4D97-AF65-F5344CB8AC3E}">
        <p14:creationId xmlns:p14="http://schemas.microsoft.com/office/powerpoint/2010/main" val="314232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910432" y="1490240"/>
            <a:ext cx="11165020" cy="664797"/>
          </a:xfrm>
        </p:spPr>
        <p:txBody>
          <a:bodyPr/>
          <a:lstStyle/>
          <a:p>
            <a:r>
              <a:rPr lang="en-US" dirty="0" smtClean="0"/>
              <a:t>Semmelweis</a:t>
            </a:r>
            <a:endParaRPr lang="en-US" dirty="0" smtClean="0"/>
          </a:p>
        </p:txBody>
      </p:sp>
      <p:sp>
        <p:nvSpPr>
          <p:cNvPr id="8" name="Title 1"/>
          <p:cNvSpPr txBox="1">
            <a:spLocks/>
          </p:cNvSpPr>
          <p:nvPr/>
        </p:nvSpPr>
        <p:spPr>
          <a:xfrm>
            <a:off x="515938" y="228600"/>
            <a:ext cx="11165020" cy="13295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dirty="0" smtClean="0"/>
              <a:t>Cultural Stage 2: </a:t>
            </a:r>
            <a:r>
              <a:rPr lang="en-US" dirty="0" smtClean="0">
                <a:solidFill>
                  <a:srgbClr val="92D050"/>
                </a:solidFill>
              </a:rPr>
              <a:t>Insight</a:t>
            </a:r>
            <a:r>
              <a:rPr lang="en-US" dirty="0" smtClean="0"/>
              <a:t> through Measurement and </a:t>
            </a:r>
            <a:r>
              <a:rPr lang="en-US" dirty="0" smtClean="0">
                <a:solidFill>
                  <a:srgbClr val="92D050"/>
                </a:solidFill>
              </a:rPr>
              <a:t>Control</a:t>
            </a:r>
            <a:endParaRPr lang="en-US" dirty="0">
              <a:solidFill>
                <a:srgbClr val="92D050"/>
              </a:solidFill>
            </a:endParaRPr>
          </a:p>
        </p:txBody>
      </p:sp>
      <p:sp>
        <p:nvSpPr>
          <p:cNvPr id="9" name="Content Placeholder 2"/>
          <p:cNvSpPr txBox="1">
            <a:spLocks/>
          </p:cNvSpPr>
          <p:nvPr/>
        </p:nvSpPr>
        <p:spPr>
          <a:xfrm>
            <a:off x="342865" y="1706311"/>
            <a:ext cx="11511163" cy="4795159"/>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defRPr/>
            </a:pPr>
            <a:r>
              <a:rPr lang="en-US" dirty="0" smtClean="0"/>
              <a:t>He tries to </a:t>
            </a:r>
            <a:r>
              <a:rPr lang="en-US" dirty="0" smtClean="0">
                <a:solidFill>
                  <a:srgbClr val="92D050"/>
                </a:solidFill>
              </a:rPr>
              <a:t>control</a:t>
            </a:r>
            <a:r>
              <a:rPr lang="en-US" dirty="0" smtClean="0"/>
              <a:t> all differences</a:t>
            </a:r>
          </a:p>
          <a:p>
            <a:pPr lvl="1">
              <a:buFont typeface="Arial" pitchFamily="34" charset="0"/>
              <a:buChar char="•"/>
              <a:defRPr/>
            </a:pPr>
            <a:r>
              <a:rPr lang="en-US" dirty="0"/>
              <a:t>B</a:t>
            </a:r>
            <a:r>
              <a:rPr lang="en-US" dirty="0" smtClean="0"/>
              <a:t>irthing </a:t>
            </a:r>
            <a:r>
              <a:rPr lang="en-US" dirty="0"/>
              <a:t>positions, ventilation, </a:t>
            </a:r>
            <a:r>
              <a:rPr lang="en-US" dirty="0" smtClean="0"/>
              <a:t>diet, even </a:t>
            </a:r>
            <a:r>
              <a:rPr lang="en-US" dirty="0"/>
              <a:t>the way laundry was done</a:t>
            </a:r>
          </a:p>
          <a:p>
            <a:pPr>
              <a:buFont typeface="Arial" pitchFamily="34" charset="0"/>
              <a:buChar char="•"/>
              <a:defRPr/>
            </a:pPr>
            <a:r>
              <a:rPr lang="en-US" dirty="0"/>
              <a:t>He was away for 4 months and death rate fell significantly when he was </a:t>
            </a:r>
            <a:r>
              <a:rPr lang="en-US" dirty="0" smtClean="0"/>
              <a:t>away.  Could it be related to him?</a:t>
            </a:r>
          </a:p>
          <a:p>
            <a:pPr>
              <a:buFont typeface="Arial" pitchFamily="34" charset="0"/>
              <a:buChar char="•"/>
              <a:defRPr/>
            </a:pPr>
            <a:r>
              <a:rPr lang="en-US" dirty="0" smtClean="0"/>
              <a:t>Insight:</a:t>
            </a:r>
          </a:p>
          <a:p>
            <a:pPr lvl="1">
              <a:buFont typeface="Arial" pitchFamily="34" charset="0"/>
              <a:buChar char="•"/>
              <a:defRPr/>
            </a:pPr>
            <a:r>
              <a:rPr lang="en-US" dirty="0" smtClean="0"/>
              <a:t>Doctors were performing autopsies each morning on cadavers</a:t>
            </a:r>
          </a:p>
          <a:p>
            <a:pPr lvl="1">
              <a:buFont typeface="Arial" pitchFamily="34" charset="0"/>
              <a:buChar char="•"/>
              <a:defRPr/>
            </a:pPr>
            <a:r>
              <a:rPr lang="en-US" dirty="0" smtClean="0"/>
              <a:t>Conjecture: particles (called </a:t>
            </a:r>
            <a:r>
              <a:rPr lang="en-US" dirty="0"/>
              <a:t>germs today) were being transmitted to healthy patients </a:t>
            </a:r>
            <a:r>
              <a:rPr lang="en-US" i="1" dirty="0" smtClean="0"/>
              <a:t>on </a:t>
            </a:r>
            <a:r>
              <a:rPr lang="en-US" i="1" dirty="0"/>
              <a:t>the hands of the </a:t>
            </a:r>
            <a:r>
              <a:rPr lang="en-US" i="1" dirty="0" smtClean="0"/>
              <a:t>physicians</a:t>
            </a:r>
          </a:p>
          <a:p>
            <a:r>
              <a:rPr lang="en-US" dirty="0"/>
              <a:t>He experiments with cleansing agents</a:t>
            </a:r>
          </a:p>
          <a:p>
            <a:pPr lvl="1">
              <a:buFont typeface="Arial" pitchFamily="34" charset="0"/>
              <a:buChar char="•"/>
            </a:pPr>
            <a:r>
              <a:rPr lang="en-US" dirty="0"/>
              <a:t>Chlorine and lime was effective: death rate fell from 18% to 1% </a:t>
            </a:r>
            <a:endParaRPr lang="en-US" i="1" dirty="0" smtClean="0"/>
          </a:p>
        </p:txBody>
      </p:sp>
    </p:spTree>
    <p:extLst>
      <p:ext uri="{BB962C8B-B14F-4D97-AF65-F5344CB8AC3E}">
        <p14:creationId xmlns:p14="http://schemas.microsoft.com/office/powerpoint/2010/main" val="1925559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fade">
                                      <p:cBhvr>
                                        <p:cTn id="18" dur="500"/>
                                        <p:tgtEl>
                                          <p:spTgt spid="9">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fade">
                                      <p:cBhvr>
                                        <p:cTn id="23" dur="500"/>
                                        <p:tgtEl>
                                          <p:spTgt spid="9">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Stage 3: Semmelweis Reflex</a:t>
            </a:r>
            <a:endParaRPr lang="en-US" dirty="0"/>
          </a:p>
        </p:txBody>
      </p:sp>
      <p:sp>
        <p:nvSpPr>
          <p:cNvPr id="3" name="Content Placeholder 2"/>
          <p:cNvSpPr>
            <a:spLocks noGrp="1"/>
          </p:cNvSpPr>
          <p:nvPr>
            <p:ph idx="1"/>
          </p:nvPr>
        </p:nvSpPr>
        <p:spPr>
          <a:xfrm>
            <a:off x="200313" y="1086983"/>
            <a:ext cx="11173090" cy="5318379"/>
          </a:xfrm>
        </p:spPr>
        <p:txBody>
          <a:bodyPr/>
          <a:lstStyle/>
          <a:p>
            <a:r>
              <a:rPr lang="en-US" sz="2800" dirty="0" smtClean="0"/>
              <a:t>Success?  No!  Disbelief.  Where/what are these particles?</a:t>
            </a:r>
          </a:p>
          <a:p>
            <a:pPr lvl="1"/>
            <a:r>
              <a:rPr lang="en-US" sz="2400" dirty="0" smtClean="0"/>
              <a:t>Semmelweis </a:t>
            </a:r>
            <a:r>
              <a:rPr lang="en-US" sz="2400" dirty="0"/>
              <a:t>was dropped from his post at </a:t>
            </a:r>
            <a:r>
              <a:rPr lang="en-US" sz="2400" dirty="0" smtClean="0"/>
              <a:t>the hospital</a:t>
            </a:r>
          </a:p>
          <a:p>
            <a:pPr lvl="1"/>
            <a:r>
              <a:rPr lang="en-US" sz="2400" dirty="0"/>
              <a:t>He </a:t>
            </a:r>
            <a:r>
              <a:rPr lang="en-US" sz="2400" dirty="0" smtClean="0"/>
              <a:t>goes to Hungary </a:t>
            </a:r>
            <a:r>
              <a:rPr lang="en-US" sz="2400" dirty="0"/>
              <a:t>and reduced mortality rate in </a:t>
            </a:r>
            <a:r>
              <a:rPr lang="en-US" sz="2400" dirty="0" smtClean="0"/>
              <a:t>obstetrics </a:t>
            </a:r>
            <a:r>
              <a:rPr lang="en-US" sz="2400" dirty="0"/>
              <a:t>to </a:t>
            </a:r>
            <a:r>
              <a:rPr lang="en-US" sz="2400" dirty="0" smtClean="0"/>
              <a:t>0.85%</a:t>
            </a:r>
          </a:p>
          <a:p>
            <a:pPr lvl="1"/>
            <a:r>
              <a:rPr lang="en-US" sz="2400" dirty="0"/>
              <a:t>His </a:t>
            </a:r>
            <a:r>
              <a:rPr lang="en-US" sz="2400" dirty="0"/>
              <a:t>student published a paper about the </a:t>
            </a:r>
            <a:r>
              <a:rPr lang="en-US" sz="2400" dirty="0" smtClean="0"/>
              <a:t>success. </a:t>
            </a:r>
            <a:r>
              <a:rPr lang="en-US" sz="2400" dirty="0"/>
              <a:t>The editor wrote</a:t>
            </a:r>
          </a:p>
          <a:p>
            <a:pPr marL="914400" lvl="2" indent="0">
              <a:buFont typeface="Arial" charset="0"/>
              <a:buNone/>
            </a:pPr>
            <a:r>
              <a:rPr lang="en-US" i="1" dirty="0"/>
              <a:t>We believe that this chlorine-washing theory has long outlived its usefulness… It is time we are no longer to be deceived by this </a:t>
            </a:r>
            <a:r>
              <a:rPr lang="en-US" i="1" dirty="0"/>
              <a:t>theory</a:t>
            </a:r>
            <a:endParaRPr lang="en-US" i="1" dirty="0"/>
          </a:p>
          <a:p>
            <a:r>
              <a:rPr lang="en-US" sz="2800" dirty="0" smtClean="0"/>
              <a:t>In </a:t>
            </a:r>
            <a:r>
              <a:rPr lang="en-US" sz="2800" dirty="0"/>
              <a:t>1865, he suffered a nervous </a:t>
            </a:r>
            <a:r>
              <a:rPr lang="en-US" sz="2800" dirty="0" smtClean="0"/>
              <a:t>breakdown </a:t>
            </a:r>
            <a:r>
              <a:rPr lang="en-US" sz="2800" dirty="0"/>
              <a:t>and was beaten at a mental hospital, where he </a:t>
            </a:r>
            <a:r>
              <a:rPr lang="en-US" sz="2800" dirty="0" smtClean="0"/>
              <a:t>died</a:t>
            </a:r>
          </a:p>
          <a:p>
            <a:r>
              <a:rPr lang="en-US" sz="2800" u="sng" dirty="0">
                <a:hlinkClick r:id="rId2"/>
              </a:rPr>
              <a:t>Semmelweis Reflex</a:t>
            </a:r>
            <a:r>
              <a:rPr lang="en-US" sz="2800" dirty="0"/>
              <a:t> is a reflex-like rejection of new knowledge because it contradicts entrenched norms, beliefs or </a:t>
            </a:r>
            <a:r>
              <a:rPr lang="en-US" sz="2800" dirty="0" smtClean="0"/>
              <a:t>paradigms</a:t>
            </a:r>
          </a:p>
          <a:p>
            <a:r>
              <a:rPr lang="en-US" sz="2800" dirty="0" smtClean="0"/>
              <a:t>Only in 1800s?  No!  A 2005 study: inadequate </a:t>
            </a:r>
            <a:r>
              <a:rPr lang="en-US" sz="2800" dirty="0"/>
              <a:t>hand washing is one of the prime contributors to the 2 million health-care-associated infections and 90,000 related deaths annually in the United </a:t>
            </a:r>
            <a:r>
              <a:rPr lang="en-US" sz="2800" dirty="0" smtClean="0"/>
              <a:t>States</a:t>
            </a:r>
          </a:p>
        </p:txBody>
      </p:sp>
    </p:spTree>
    <p:extLst>
      <p:ext uri="{BB962C8B-B14F-4D97-AF65-F5344CB8AC3E}">
        <p14:creationId xmlns:p14="http://schemas.microsoft.com/office/powerpoint/2010/main" val="27159474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5020" cy="609398"/>
          </a:xfrm>
        </p:spPr>
        <p:txBody>
          <a:bodyPr/>
          <a:lstStyle/>
          <a:p>
            <a:r>
              <a:rPr lang="en-US" sz="4400" dirty="0" smtClean="0"/>
              <a:t>Cultural Stage 4: Fundamental Understanding</a:t>
            </a:r>
            <a:endParaRPr lang="en-US" sz="4400" dirty="0"/>
          </a:p>
        </p:txBody>
      </p:sp>
      <p:sp>
        <p:nvSpPr>
          <p:cNvPr id="3" name="Content Placeholder 2"/>
          <p:cNvSpPr>
            <a:spLocks noGrp="1"/>
          </p:cNvSpPr>
          <p:nvPr>
            <p:ph idx="1"/>
          </p:nvPr>
        </p:nvSpPr>
        <p:spPr>
          <a:xfrm>
            <a:off x="507868" y="1412875"/>
            <a:ext cx="11173090" cy="2314480"/>
          </a:xfrm>
        </p:spPr>
        <p:txBody>
          <a:bodyPr/>
          <a:lstStyle/>
          <a:p>
            <a:r>
              <a:rPr lang="en-US" dirty="0"/>
              <a:t>In 1879, Louis Pasteur showed the presence of Streptococcus in the blood of women with child fever</a:t>
            </a:r>
          </a:p>
          <a:p>
            <a:r>
              <a:rPr lang="en-US" dirty="0" smtClean="0"/>
              <a:t>2008</a:t>
            </a:r>
            <a:r>
              <a:rPr lang="en-US" dirty="0"/>
              <a:t>, 143 years </a:t>
            </a:r>
            <a:r>
              <a:rPr lang="en-US" dirty="0" smtClean="0"/>
              <a:t>after he died, there is a 50 </a:t>
            </a:r>
            <a:r>
              <a:rPr lang="en-US" dirty="0"/>
              <a:t>Euro coin commemorating </a:t>
            </a:r>
            <a:r>
              <a:rPr lang="en-US" dirty="0" smtClean="0"/>
              <a:t>Semmelweis</a:t>
            </a:r>
            <a:br>
              <a:rPr lang="en-US" dirty="0" smtClean="0"/>
            </a:br>
            <a:endParaRPr lang="en-US" dirty="0" smtClean="0"/>
          </a:p>
        </p:txBody>
      </p:sp>
      <p:pic>
        <p:nvPicPr>
          <p:cNvPr id="5" name="Picture 4" descr="semmelweis_co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88625" y="233449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240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Evolve the Culture</a:t>
            </a:r>
            <a:endParaRPr lang="en-US" dirty="0"/>
          </a:p>
        </p:txBody>
      </p:sp>
      <p:graphicFrame>
        <p:nvGraphicFramePr>
          <p:cNvPr id="5" name="Diagram 4"/>
          <p:cNvGraphicFramePr/>
          <p:nvPr>
            <p:extLst>
              <p:ext uri="{D42A27DB-BD31-4B8C-83A1-F6EECF244321}">
                <p14:modId xmlns:p14="http://schemas.microsoft.com/office/powerpoint/2010/main" val="2713173977"/>
              </p:ext>
            </p:extLst>
          </p:nvPr>
        </p:nvGraphicFramePr>
        <p:xfrm>
          <a:off x="225631" y="1341912"/>
          <a:ext cx="11649694" cy="260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a:spLocks noGrp="1"/>
          </p:cNvSpPr>
          <p:nvPr>
            <p:ph idx="1"/>
          </p:nvPr>
        </p:nvSpPr>
        <p:spPr>
          <a:xfrm>
            <a:off x="555369" y="4013571"/>
            <a:ext cx="11173090" cy="2222147"/>
          </a:xfrm>
        </p:spPr>
        <p:txBody>
          <a:bodyPr/>
          <a:lstStyle/>
          <a:p>
            <a:r>
              <a:rPr lang="en-US" dirty="0" smtClean="0"/>
              <a:t>In many areas we’re in the 1800s in terms of our understanding, so controlled experiments can help</a:t>
            </a:r>
          </a:p>
          <a:p>
            <a:pPr lvl="1"/>
            <a:r>
              <a:rPr lang="en-US" dirty="0" smtClean="0"/>
              <a:t>First in doing the right thing, even if we don’t understand the fundamentals</a:t>
            </a:r>
          </a:p>
          <a:p>
            <a:pPr lvl="1"/>
            <a:r>
              <a:rPr lang="en-US" dirty="0" smtClean="0"/>
              <a:t>Then developing the underlying fundamental theories</a:t>
            </a:r>
          </a:p>
        </p:txBody>
      </p:sp>
    </p:spTree>
    <p:extLst>
      <p:ext uri="{BB962C8B-B14F-4D97-AF65-F5344CB8AC3E}">
        <p14:creationId xmlns:p14="http://schemas.microsoft.com/office/powerpoint/2010/main" val="525241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hape 272385"/>
          <p:cNvSpPr>
            <a:spLocks noGrp="1" noChangeArrowheads="1"/>
          </p:cNvSpPr>
          <p:nvPr>
            <p:ph type="title"/>
          </p:nvPr>
        </p:nvSpPr>
        <p:spPr>
          <a:xfrm>
            <a:off x="515938" y="228600"/>
            <a:ext cx="11165020" cy="664797"/>
          </a:xfrm>
        </p:spPr>
        <p:txBody>
          <a:bodyPr anchor="b"/>
          <a:lstStyle/>
          <a:p>
            <a:pPr marL="0" indent="0" defTabSz="914400"/>
            <a:r>
              <a:rPr lang="en-US" dirty="0" smtClean="0"/>
              <a:t>Summary</a:t>
            </a:r>
          </a:p>
        </p:txBody>
      </p:sp>
      <p:sp>
        <p:nvSpPr>
          <p:cNvPr id="272387" name="Text Placeholder 272386"/>
          <p:cNvSpPr>
            <a:spLocks noGrp="1" noChangeArrowheads="1"/>
          </p:cNvSpPr>
          <p:nvPr>
            <p:ph idx="1"/>
          </p:nvPr>
        </p:nvSpPr>
        <p:spPr>
          <a:xfrm>
            <a:off x="355507" y="1489290"/>
            <a:ext cx="11833318" cy="5244513"/>
          </a:xfrm>
        </p:spPr>
        <p:txBody>
          <a:bodyPr/>
          <a:lstStyle/>
          <a:p>
            <a:pPr>
              <a:buFont typeface="+mj-lt"/>
              <a:buAutoNum type="arabicPeriod"/>
            </a:pPr>
            <a:r>
              <a:rPr lang="en-US" dirty="0" smtClean="0"/>
              <a:t>It is hard to assess the value of ideas</a:t>
            </a:r>
          </a:p>
          <a:p>
            <a:pPr marL="685800" lvl="1" indent="-342900"/>
            <a:r>
              <a:rPr lang="en-US" sz="2400" dirty="0" smtClean="0"/>
              <a:t>Listen to your </a:t>
            </a:r>
            <a:r>
              <a:rPr lang="en-US" sz="2400" dirty="0" smtClean="0"/>
              <a:t>customers</a:t>
            </a:r>
          </a:p>
          <a:p>
            <a:pPr marL="685800" lvl="1" indent="-342900"/>
            <a:r>
              <a:rPr lang="en-US" sz="2400" dirty="0" smtClean="0"/>
              <a:t>Get </a:t>
            </a:r>
            <a:r>
              <a:rPr lang="en-US" sz="2400" dirty="0" smtClean="0"/>
              <a:t>the data by experimenting because data trumps </a:t>
            </a:r>
            <a:r>
              <a:rPr lang="en-US" sz="2400" dirty="0" smtClean="0"/>
              <a:t>intuition</a:t>
            </a:r>
            <a:endParaRPr lang="en-US" sz="2000" dirty="0" smtClean="0"/>
          </a:p>
          <a:p>
            <a:pPr>
              <a:buFont typeface="+mj-lt"/>
              <a:buAutoNum type="arabicPeriod"/>
            </a:pPr>
            <a:r>
              <a:rPr lang="en-US" dirty="0" smtClean="0"/>
              <a:t>Empower the HiPPO with data-driven </a:t>
            </a:r>
            <a:r>
              <a:rPr lang="en-US" dirty="0" smtClean="0"/>
              <a:t>decisions</a:t>
            </a:r>
            <a:endParaRPr lang="en-US" dirty="0" smtClean="0"/>
          </a:p>
          <a:p>
            <a:pPr marL="685800" lvl="1" indent="-342900"/>
            <a:r>
              <a:rPr lang="en-US" sz="2400" dirty="0">
                <a:solidFill>
                  <a:srgbClr val="FFFFFF"/>
                </a:solidFill>
              </a:rPr>
              <a:t>Hippos kill more humans than </a:t>
            </a:r>
            <a:r>
              <a:rPr lang="en-US" sz="2400" dirty="0" smtClean="0">
                <a:solidFill>
                  <a:srgbClr val="FFFFFF"/>
                </a:solidFill>
              </a:rPr>
              <a:t>any other </a:t>
            </a:r>
            <a:r>
              <a:rPr lang="en-US" sz="2400" dirty="0">
                <a:solidFill>
                  <a:srgbClr val="FFFFFF"/>
                </a:solidFill>
              </a:rPr>
              <a:t>(non-human) mammal (really</a:t>
            </a:r>
            <a:r>
              <a:rPr lang="en-US" sz="2400" dirty="0" smtClean="0">
                <a:solidFill>
                  <a:srgbClr val="FFFFFF"/>
                </a:solidFill>
              </a:rPr>
              <a:t>)</a:t>
            </a:r>
            <a:endParaRPr lang="en-US" sz="2400" dirty="0" smtClean="0"/>
          </a:p>
          <a:p>
            <a:pPr marL="685800" lvl="1" indent="-342900"/>
            <a:r>
              <a:rPr lang="en-US" sz="2400" dirty="0" smtClean="0"/>
              <a:t>OEC: </a:t>
            </a:r>
            <a:r>
              <a:rPr lang="en-US" sz="2400" dirty="0" smtClean="0"/>
              <a:t>make sure the org agrees </a:t>
            </a:r>
            <a:r>
              <a:rPr lang="en-US" sz="2400" b="1" dirty="0" smtClean="0"/>
              <a:t>what</a:t>
            </a:r>
            <a:r>
              <a:rPr lang="en-US" sz="2400" dirty="0" smtClean="0"/>
              <a:t> you are optimizing (long term lifetime value</a:t>
            </a:r>
            <a:r>
              <a:rPr lang="en-US" sz="2400" dirty="0" smtClean="0"/>
              <a:t>)</a:t>
            </a:r>
          </a:p>
          <a:p>
            <a:pPr marL="339725" indent="-514350">
              <a:buFont typeface="+mj-lt"/>
              <a:buAutoNum type="arabicPeriod"/>
            </a:pPr>
            <a:r>
              <a:rPr lang="en-US" dirty="0"/>
              <a:t>Compute the statistics carefully</a:t>
            </a:r>
            <a:endParaRPr lang="en-US" dirty="0" smtClean="0"/>
          </a:p>
          <a:p>
            <a:pPr marL="685800" lvl="1" indent="-342900"/>
            <a:r>
              <a:rPr lang="en-US" sz="2400" dirty="0"/>
              <a:t>Getting a number is easy.  Getting a number you should trust is </a:t>
            </a:r>
            <a:r>
              <a:rPr lang="en-US" sz="2400" dirty="0" smtClean="0"/>
              <a:t>harder</a:t>
            </a:r>
            <a:endParaRPr lang="en-US" dirty="0" smtClean="0"/>
          </a:p>
          <a:p>
            <a:pPr>
              <a:buFont typeface="+mj-lt"/>
              <a:buAutoNum type="arabicPeriod"/>
            </a:pPr>
            <a:r>
              <a:rPr lang="en-US" dirty="0" smtClean="0"/>
              <a:t>Experiment </a:t>
            </a:r>
            <a:r>
              <a:rPr lang="en-US" dirty="0" smtClean="0"/>
              <a:t>often</a:t>
            </a:r>
          </a:p>
          <a:p>
            <a:pPr marL="685800" lvl="1" indent="-342900"/>
            <a:r>
              <a:rPr lang="en-US" sz="2400" dirty="0" smtClean="0"/>
              <a:t>Triple your experiment rate and you triple your success (and failure) rate.</a:t>
            </a:r>
            <a:br>
              <a:rPr lang="en-US" sz="2400" dirty="0" smtClean="0"/>
            </a:br>
            <a:r>
              <a:rPr lang="en-US" sz="2400" dirty="0" smtClean="0"/>
              <a:t>Fail fast &amp; often in order to succeed</a:t>
            </a:r>
          </a:p>
          <a:p>
            <a:pPr marL="685800" lvl="1" indent="-342900"/>
            <a:r>
              <a:rPr lang="en-US" sz="2400" dirty="0" smtClean="0"/>
              <a:t>Accelerate innovation by lowering the cost of </a:t>
            </a:r>
            <a:r>
              <a:rPr lang="en-US" sz="2400" dirty="0" smtClean="0"/>
              <a:t>experimenting</a:t>
            </a:r>
          </a:p>
        </p:txBody>
      </p:sp>
      <p:sp>
        <p:nvSpPr>
          <p:cNvPr id="5122" name="Shape 3"/>
          <p:cNvSpPr>
            <a:spLocks noGrp="1"/>
          </p:cNvSpPr>
          <p:nvPr>
            <p:ph type="sldNum" sz="quarter" idx="4294967295"/>
          </p:nvPr>
        </p:nvSpPr>
        <p:spPr>
          <a:xfrm>
            <a:off x="11477810" y="0"/>
            <a:ext cx="711015" cy="304800"/>
          </a:xfrm>
          <a:prstGeom prst="rect">
            <a:avLst/>
          </a:prstGeom>
          <a:noFill/>
        </p:spPr>
        <p:txBody>
          <a:bodyPr/>
          <a:lstStyle/>
          <a:p>
            <a:fld id="{44AADFC6-42F7-443A-BF45-6D194EC2865B}" type="slidenum">
              <a:rPr lang="en-US" smtClean="0"/>
              <a:pPr/>
              <a:t>25</a:t>
            </a:fld>
            <a:endParaRPr lang="en-US" smtClean="0"/>
          </a:p>
        </p:txBody>
      </p:sp>
      <p:sp>
        <p:nvSpPr>
          <p:cNvPr id="6" name="Rectangle 5"/>
          <p:cNvSpPr/>
          <p:nvPr/>
        </p:nvSpPr>
        <p:spPr>
          <a:xfrm>
            <a:off x="6541324" y="760106"/>
            <a:ext cx="5552498" cy="738664"/>
          </a:xfrm>
          <a:prstGeom prst="rect">
            <a:avLst/>
          </a:prstGeom>
        </p:spPr>
        <p:txBody>
          <a:bodyPr wrap="square">
            <a:spAutoFit/>
          </a:bodyPr>
          <a:lstStyle/>
          <a:p>
            <a:pPr marL="0" lvl="1"/>
            <a:r>
              <a:rPr lang="en-US" sz="2400" i="1" dirty="0" smtClean="0"/>
              <a:t>The less data, the stronger the opinions</a:t>
            </a:r>
          </a:p>
          <a:p>
            <a:endParaRPr lang="en-US" sz="1800" dirty="0" smtClean="0"/>
          </a:p>
        </p:txBody>
      </p:sp>
      <p:pic>
        <p:nvPicPr>
          <p:cNvPr id="8" name="Picture 7" descr="hippo.png"/>
          <p:cNvPicPr>
            <a:picLocks noChangeAspect="1"/>
          </p:cNvPicPr>
          <p:nvPr/>
        </p:nvPicPr>
        <p:blipFill>
          <a:blip r:embed="rId3"/>
          <a:stretch>
            <a:fillRect/>
          </a:stretch>
        </p:blipFill>
        <p:spPr>
          <a:xfrm>
            <a:off x="10563264" y="2220687"/>
            <a:ext cx="1625561" cy="137011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Effect transition="in" filter="fade">
                                      <p:cBhvr>
                                        <p:cTn id="7" dur="500"/>
                                        <p:tgtEl>
                                          <p:spTgt spid="2723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2387">
                                            <p:txEl>
                                              <p:pRg st="1" end="1"/>
                                            </p:txEl>
                                          </p:spTgt>
                                        </p:tgtEl>
                                        <p:attrNameLst>
                                          <p:attrName>style.visibility</p:attrName>
                                        </p:attrNameLst>
                                      </p:cBhvr>
                                      <p:to>
                                        <p:strVal val="visible"/>
                                      </p:to>
                                    </p:set>
                                    <p:animEffect transition="in" filter="fade">
                                      <p:cBhvr>
                                        <p:cTn id="10" dur="500"/>
                                        <p:tgtEl>
                                          <p:spTgt spid="27238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2387">
                                            <p:txEl>
                                              <p:pRg st="2" end="2"/>
                                            </p:txEl>
                                          </p:spTgt>
                                        </p:tgtEl>
                                        <p:attrNameLst>
                                          <p:attrName>style.visibility</p:attrName>
                                        </p:attrNameLst>
                                      </p:cBhvr>
                                      <p:to>
                                        <p:strVal val="visible"/>
                                      </p:to>
                                    </p:set>
                                    <p:animEffect transition="in" filter="fade">
                                      <p:cBhvr>
                                        <p:cTn id="13" dur="500"/>
                                        <p:tgtEl>
                                          <p:spTgt spid="27238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2387">
                                            <p:txEl>
                                              <p:pRg st="3" end="3"/>
                                            </p:txEl>
                                          </p:spTgt>
                                        </p:tgtEl>
                                        <p:attrNameLst>
                                          <p:attrName>style.visibility</p:attrName>
                                        </p:attrNameLst>
                                      </p:cBhvr>
                                      <p:to>
                                        <p:strVal val="visible"/>
                                      </p:to>
                                    </p:set>
                                    <p:animEffect transition="in" filter="fade">
                                      <p:cBhvr>
                                        <p:cTn id="18" dur="500"/>
                                        <p:tgtEl>
                                          <p:spTgt spid="27238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2387">
                                            <p:txEl>
                                              <p:pRg st="4" end="4"/>
                                            </p:txEl>
                                          </p:spTgt>
                                        </p:tgtEl>
                                        <p:attrNameLst>
                                          <p:attrName>style.visibility</p:attrName>
                                        </p:attrNameLst>
                                      </p:cBhvr>
                                      <p:to>
                                        <p:strVal val="visible"/>
                                      </p:to>
                                    </p:set>
                                    <p:animEffect transition="in" filter="fade">
                                      <p:cBhvr>
                                        <p:cTn id="21" dur="500"/>
                                        <p:tgtEl>
                                          <p:spTgt spid="27238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2387">
                                            <p:txEl>
                                              <p:pRg st="5" end="5"/>
                                            </p:txEl>
                                          </p:spTgt>
                                        </p:tgtEl>
                                        <p:attrNameLst>
                                          <p:attrName>style.visibility</p:attrName>
                                        </p:attrNameLst>
                                      </p:cBhvr>
                                      <p:to>
                                        <p:strVal val="visible"/>
                                      </p:to>
                                    </p:set>
                                    <p:animEffect transition="in" filter="fade">
                                      <p:cBhvr>
                                        <p:cTn id="24" dur="500"/>
                                        <p:tgtEl>
                                          <p:spTgt spid="27238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2387">
                                            <p:txEl>
                                              <p:pRg st="6" end="6"/>
                                            </p:txEl>
                                          </p:spTgt>
                                        </p:tgtEl>
                                        <p:attrNameLst>
                                          <p:attrName>style.visibility</p:attrName>
                                        </p:attrNameLst>
                                      </p:cBhvr>
                                      <p:to>
                                        <p:strVal val="visible"/>
                                      </p:to>
                                    </p:set>
                                    <p:animEffect transition="in" filter="fade">
                                      <p:cBhvr>
                                        <p:cTn id="29" dur="500"/>
                                        <p:tgtEl>
                                          <p:spTgt spid="272387">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2387">
                                            <p:txEl>
                                              <p:pRg st="7" end="7"/>
                                            </p:txEl>
                                          </p:spTgt>
                                        </p:tgtEl>
                                        <p:attrNameLst>
                                          <p:attrName>style.visibility</p:attrName>
                                        </p:attrNameLst>
                                      </p:cBhvr>
                                      <p:to>
                                        <p:strVal val="visible"/>
                                      </p:to>
                                    </p:set>
                                    <p:animEffect transition="in" filter="fade">
                                      <p:cBhvr>
                                        <p:cTn id="32" dur="500"/>
                                        <p:tgtEl>
                                          <p:spTgt spid="27238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2387">
                                            <p:txEl>
                                              <p:pRg st="8" end="8"/>
                                            </p:txEl>
                                          </p:spTgt>
                                        </p:tgtEl>
                                        <p:attrNameLst>
                                          <p:attrName>style.visibility</p:attrName>
                                        </p:attrNameLst>
                                      </p:cBhvr>
                                      <p:to>
                                        <p:strVal val="visible"/>
                                      </p:to>
                                    </p:set>
                                    <p:animEffect transition="in" filter="fade">
                                      <p:cBhvr>
                                        <p:cTn id="37" dur="500"/>
                                        <p:tgtEl>
                                          <p:spTgt spid="272387">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2387">
                                            <p:txEl>
                                              <p:pRg st="9" end="9"/>
                                            </p:txEl>
                                          </p:spTgt>
                                        </p:tgtEl>
                                        <p:attrNameLst>
                                          <p:attrName>style.visibility</p:attrName>
                                        </p:attrNameLst>
                                      </p:cBhvr>
                                      <p:to>
                                        <p:strVal val="visible"/>
                                      </p:to>
                                    </p:set>
                                    <p:animEffect transition="in" filter="fade">
                                      <p:cBhvr>
                                        <p:cTn id="40" dur="500"/>
                                        <p:tgtEl>
                                          <p:spTgt spid="272387">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2387">
                                            <p:txEl>
                                              <p:pRg st="10" end="10"/>
                                            </p:txEl>
                                          </p:spTgt>
                                        </p:tgtEl>
                                        <p:attrNameLst>
                                          <p:attrName>style.visibility</p:attrName>
                                        </p:attrNameLst>
                                      </p:cBhvr>
                                      <p:to>
                                        <p:strVal val="visible"/>
                                      </p:to>
                                    </p:set>
                                    <p:animEffect transition="in" filter="fade">
                                      <p:cBhvr>
                                        <p:cTn id="43" dur="500"/>
                                        <p:tgtEl>
                                          <p:spTgt spid="272387">
                                            <p:txEl>
                                              <p:pRg st="10" end="10"/>
                                            </p:txEl>
                                          </p:spTgt>
                                        </p:tgtEl>
                                      </p:cBhvr>
                                    </p:animEffect>
                                  </p:childTnLst>
                                </p:cTn>
                              </p:par>
                              <p:par>
                                <p:cTn id="44" presetID="1"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2"/>
                </a:solidFill>
                <a:hlinkClick r:id="rId2"/>
              </a:rPr>
              <a:t>http://exp-platform.com</a:t>
            </a:r>
            <a:r>
              <a:rPr lang="en-US" dirty="0">
                <a:solidFill>
                  <a:schemeClr val="bg2"/>
                </a:solidFill>
              </a:rPr>
              <a:t> </a:t>
            </a:r>
            <a:endParaRPr lang="en-US" dirty="0"/>
          </a:p>
        </p:txBody>
      </p:sp>
      <p:pic>
        <p:nvPicPr>
          <p:cNvPr id="8" name="Picture 7" descr="ExP_logo_noreflect_trans_PNG.png"/>
          <p:cNvPicPr>
            <a:picLocks noChangeAspect="1"/>
          </p:cNvPicPr>
          <p:nvPr/>
        </p:nvPicPr>
        <p:blipFill>
          <a:blip r:embed="rId3"/>
          <a:stretch>
            <a:fillRect/>
          </a:stretch>
        </p:blipFill>
        <p:spPr>
          <a:xfrm>
            <a:off x="2134474" y="1009934"/>
            <a:ext cx="7787448" cy="5024796"/>
          </a:xfrm>
          <a:prstGeom prst="rect">
            <a:avLst/>
          </a:prstGeom>
        </p:spPr>
      </p:pic>
      <p:sp>
        <p:nvSpPr>
          <p:cNvPr id="9" name="Rectangle 8"/>
          <p:cNvSpPr/>
          <p:nvPr/>
        </p:nvSpPr>
        <p:spPr>
          <a:xfrm>
            <a:off x="382137" y="6211669"/>
            <a:ext cx="11177517" cy="523220"/>
          </a:xfrm>
          <a:prstGeom prst="rect">
            <a:avLst/>
          </a:prstGeom>
        </p:spPr>
        <p:txBody>
          <a:bodyPr wrap="square">
            <a:spAutoFit/>
          </a:bodyPr>
          <a:lstStyle/>
          <a:p>
            <a:pPr indent="0" algn="ctr">
              <a:buNone/>
            </a:pPr>
            <a:r>
              <a:rPr lang="en-US" sz="2800" dirty="0" smtClean="0"/>
              <a:t>Accelerating software Innovation through trustworthy experimentation</a:t>
            </a:r>
            <a:endParaRPr lang="en-US" sz="28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True </a:t>
            </a:r>
            <a:r>
              <a:rPr lang="en-US" dirty="0" smtClean="0"/>
              <a:t>Story – Scurvy and Vitamin C</a:t>
            </a:r>
            <a:endParaRPr lang="en-US" dirty="0"/>
          </a:p>
        </p:txBody>
      </p:sp>
      <p:sp>
        <p:nvSpPr>
          <p:cNvPr id="3" name="Content Placeholder 2"/>
          <p:cNvSpPr>
            <a:spLocks noGrp="1"/>
          </p:cNvSpPr>
          <p:nvPr>
            <p:ph idx="1"/>
          </p:nvPr>
        </p:nvSpPr>
        <p:spPr>
          <a:xfrm>
            <a:off x="395069" y="1105533"/>
            <a:ext cx="11173090" cy="5752467"/>
          </a:xfrm>
        </p:spPr>
        <p:txBody>
          <a:bodyPr/>
          <a:lstStyle/>
          <a:p>
            <a:pPr marL="396875" lvl="1" defTabSz="914400">
              <a:buBlip>
                <a:blip r:embed="rId2"/>
              </a:buBlip>
            </a:pPr>
            <a:r>
              <a:rPr lang="en-US" dirty="0" smtClean="0"/>
              <a:t>Scurvy is a disease that results from vitamin C deficiency</a:t>
            </a:r>
          </a:p>
          <a:p>
            <a:pPr marL="396875" lvl="1" defTabSz="914400">
              <a:buBlip>
                <a:blip r:embed="rId2"/>
              </a:buBlip>
            </a:pPr>
            <a:r>
              <a:rPr lang="en-US" dirty="0" smtClean="0"/>
              <a:t>It killed over 100,000 people in the 16</a:t>
            </a:r>
            <a:r>
              <a:rPr lang="en-US" baseline="30000" dirty="0" smtClean="0"/>
              <a:t>th</a:t>
            </a:r>
            <a:r>
              <a:rPr lang="en-US" dirty="0" smtClean="0"/>
              <a:t>-18</a:t>
            </a:r>
            <a:r>
              <a:rPr lang="en-US" baseline="30000" dirty="0" smtClean="0"/>
              <a:t>th</a:t>
            </a:r>
            <a:r>
              <a:rPr lang="en-US" dirty="0" smtClean="0"/>
              <a:t> centuries, mostly sailors</a:t>
            </a:r>
          </a:p>
          <a:p>
            <a:pPr defTabSz="914400"/>
            <a:r>
              <a:rPr lang="en-US" sz="2800" dirty="0" smtClean="0"/>
              <a:t>First known controlled experiment in 1747</a:t>
            </a:r>
          </a:p>
          <a:p>
            <a:pPr lvl="1" defTabSz="914400"/>
            <a:r>
              <a:rPr lang="en-US" sz="2400" dirty="0" smtClean="0"/>
              <a:t>Dr. James Lind noticed lack of scurvy in Mediterranean ships</a:t>
            </a:r>
          </a:p>
          <a:p>
            <a:pPr lvl="1" defTabSz="914400"/>
            <a:r>
              <a:rPr lang="en-US" sz="2400" dirty="0" smtClean="0"/>
              <a:t>Gave some sailors limes (treatment), others ate regular diet (control)</a:t>
            </a:r>
          </a:p>
          <a:p>
            <a:pPr lvl="1" defTabSz="914400"/>
            <a:r>
              <a:rPr lang="en-US" sz="2400" dirty="0" smtClean="0"/>
              <a:t>Experiment was so successful, British sailors are still called limeys</a:t>
            </a:r>
          </a:p>
          <a:p>
            <a:pPr defTabSz="914400"/>
            <a:r>
              <a:rPr lang="en-US" sz="2800" dirty="0" smtClean="0"/>
              <a:t>But Lind didn’t understand the reason</a:t>
            </a:r>
          </a:p>
          <a:p>
            <a:pPr lvl="1" defTabSz="914400"/>
            <a:r>
              <a:rPr lang="en-US" sz="2400" dirty="0" smtClean="0"/>
              <a:t>At the Royal Naval Hospital in England, he treated Scurvy patients with concentrated lemon juice called “rob.”</a:t>
            </a:r>
          </a:p>
          <a:p>
            <a:pPr lvl="1" defTabSz="914400"/>
            <a:r>
              <a:rPr lang="en-US" sz="2400" dirty="0" smtClean="0"/>
              <a:t>He concentrated the lemon juice by heating it, thus destroying the vitamin C</a:t>
            </a:r>
          </a:p>
          <a:p>
            <a:pPr lvl="1" defTabSz="914400"/>
            <a:r>
              <a:rPr lang="en-US" sz="2400" dirty="0" smtClean="0"/>
              <a:t>He lost faith in the remedy and became increasingly reliant on bloodletting</a:t>
            </a:r>
          </a:p>
          <a:p>
            <a:pPr defTabSz="914400"/>
            <a:r>
              <a:rPr lang="en-US" sz="2800" dirty="0" smtClean="0"/>
              <a:t>In 1793, a formal trial was done and lemon juice became part of the daily rations throughout the navy; Scurvy was quickly eliminated</a:t>
            </a:r>
          </a:p>
          <a:p>
            <a:endParaRPr lang="en-US" dirty="0"/>
          </a:p>
        </p:txBody>
      </p:sp>
    </p:spTree>
    <p:extLst>
      <p:ext uri="{BB962C8B-B14F-4D97-AF65-F5344CB8AC3E}">
        <p14:creationId xmlns:p14="http://schemas.microsoft.com/office/powerpoint/2010/main" val="344822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2000"/>
                                        <p:tgtEl>
                                          <p:spTgt spid="3">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2000"/>
                                        <p:tgtEl>
                                          <p:spTgt spid="3">
                                            <p:txEl>
                                              <p:pRg st="8" end="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2000"/>
                                        <p:tgtEl>
                                          <p:spTgt spid="3">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42523" y="1137333"/>
            <a:ext cx="11376237" cy="6081665"/>
          </a:xfrm>
        </p:spPr>
        <p:txBody>
          <a:bodyPr/>
          <a:lstStyle/>
          <a:p>
            <a:r>
              <a:rPr lang="en-US" dirty="0" smtClean="0"/>
              <a:t>Controlled Experiments in one slide</a:t>
            </a:r>
          </a:p>
          <a:p>
            <a:r>
              <a:rPr lang="en-US" dirty="0" smtClean="0"/>
              <a:t>Examples: you’re the decision maker</a:t>
            </a:r>
          </a:p>
          <a:p>
            <a:r>
              <a:rPr lang="en-US" dirty="0" smtClean="0"/>
              <a:t>Cultural evolution: hubris, insight </a:t>
            </a:r>
            <a:r>
              <a:rPr lang="en-US" dirty="0" smtClean="0"/>
              <a:t>through measurement, </a:t>
            </a:r>
            <a:r>
              <a:rPr lang="en-US" dirty="0" smtClean="0"/>
              <a:t>Semmelweis reflex, fundamental understanding</a:t>
            </a:r>
            <a:endParaRPr lang="en-US" dirty="0" smtClean="0"/>
          </a:p>
          <a:p>
            <a:r>
              <a:rPr lang="en-US" dirty="0" smtClean="0"/>
              <a:t>Two key messages to remember</a:t>
            </a:r>
          </a:p>
          <a:p>
            <a:pPr lvl="1"/>
            <a:r>
              <a:rPr lang="en-US" dirty="0" smtClean="0"/>
              <a:t>It is hard to assess the value of ideas.</a:t>
            </a:r>
            <a:br>
              <a:rPr lang="en-US" dirty="0" smtClean="0"/>
            </a:br>
            <a:r>
              <a:rPr lang="en-US" dirty="0" smtClean="0"/>
              <a:t>Get the data by experimenting because data trumps intuition</a:t>
            </a:r>
          </a:p>
          <a:p>
            <a:pPr lvl="1"/>
            <a:r>
              <a:rPr lang="en-US" dirty="0" smtClean="0"/>
              <a:t>Make </a:t>
            </a:r>
            <a:r>
              <a:rPr lang="en-US" dirty="0" smtClean="0"/>
              <a:t>sure the org agrees </a:t>
            </a:r>
            <a:r>
              <a:rPr lang="en-US" b="1" dirty="0" smtClean="0"/>
              <a:t>what</a:t>
            </a:r>
            <a:r>
              <a:rPr lang="en-US" dirty="0" smtClean="0"/>
              <a:t> you are </a:t>
            </a:r>
            <a:r>
              <a:rPr lang="en-US" dirty="0" smtClean="0"/>
              <a:t>optimizing and evolve your culture towards data-driven decisions</a:t>
            </a:r>
            <a:br>
              <a:rPr lang="en-US" dirty="0" smtClean="0"/>
            </a:br>
            <a:endParaRPr lang="en-US" dirty="0"/>
          </a:p>
          <a:p>
            <a:r>
              <a:rPr lang="en-US" dirty="0" smtClean="0"/>
              <a:t>Papers</a:t>
            </a:r>
            <a:r>
              <a:rPr lang="en-US" dirty="0"/>
              <a:t>, examples, </a:t>
            </a:r>
            <a:r>
              <a:rPr lang="en-US" dirty="0" smtClean="0"/>
              <a:t>all the statistics, </a:t>
            </a:r>
            <a:r>
              <a:rPr lang="en-US" dirty="0"/>
              <a:t>pros/cons at</a:t>
            </a:r>
            <a:br>
              <a:rPr lang="en-US" dirty="0"/>
            </a:br>
            <a:r>
              <a:rPr lang="en-US" dirty="0">
                <a:hlinkClick r:id="rId2"/>
              </a:rPr>
              <a:t>http://</a:t>
            </a:r>
            <a:r>
              <a:rPr lang="en-US" dirty="0" smtClean="0">
                <a:hlinkClick r:id="rId2"/>
              </a:rPr>
              <a:t>exp-platform.com</a:t>
            </a:r>
            <a:r>
              <a:rPr lang="en-US" dirty="0" smtClean="0"/>
              <a:t> (reprints of key paper available here)</a:t>
            </a:r>
            <a:endParaRPr lang="en-US" dirty="0"/>
          </a:p>
          <a:p>
            <a:pPr marL="517525" lvl="1" indent="0">
              <a:buNone/>
            </a:pP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3</a:t>
            </a:fld>
            <a:endParaRPr lang="en-US"/>
          </a:p>
        </p:txBody>
      </p:sp>
    </p:spTree>
    <p:extLst>
      <p:ext uri="{BB962C8B-B14F-4D97-AF65-F5344CB8AC3E}">
        <p14:creationId xmlns:p14="http://schemas.microsoft.com/office/powerpoint/2010/main" val="181137125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hape 214017"/>
          <p:cNvSpPr>
            <a:spLocks noGrp="1" noChangeArrowheads="1"/>
          </p:cNvSpPr>
          <p:nvPr>
            <p:ph type="title"/>
          </p:nvPr>
        </p:nvSpPr>
        <p:spPr>
          <a:xfrm>
            <a:off x="515938" y="228600"/>
            <a:ext cx="11165020" cy="609398"/>
          </a:xfrm>
        </p:spPr>
        <p:txBody>
          <a:bodyPr anchor="b"/>
          <a:lstStyle/>
          <a:p>
            <a:pPr marL="0" indent="0" defTabSz="914400"/>
            <a:r>
              <a:rPr lang="en-US" sz="4400" dirty="0" smtClean="0"/>
              <a:t>Controlled Experiments in One Slide</a:t>
            </a:r>
          </a:p>
        </p:txBody>
      </p:sp>
      <p:sp>
        <p:nvSpPr>
          <p:cNvPr id="18436" name="Shape 214018"/>
          <p:cNvSpPr>
            <a:spLocks noGrp="1" noChangeArrowheads="1"/>
          </p:cNvSpPr>
          <p:nvPr>
            <p:ph idx="1"/>
          </p:nvPr>
        </p:nvSpPr>
        <p:spPr>
          <a:xfrm>
            <a:off x="348915" y="1103641"/>
            <a:ext cx="11488453" cy="3588675"/>
          </a:xfrm>
        </p:spPr>
        <p:txBody>
          <a:bodyPr/>
          <a:lstStyle/>
          <a:p>
            <a:pPr defTabSz="914400">
              <a:lnSpc>
                <a:spcPct val="90000"/>
              </a:lnSpc>
            </a:pPr>
            <a:r>
              <a:rPr lang="en-US" dirty="0" smtClean="0"/>
              <a:t>Concept is trivial</a:t>
            </a:r>
          </a:p>
          <a:p>
            <a:pPr lvl="1" defTabSz="914400">
              <a:lnSpc>
                <a:spcPct val="90000"/>
              </a:lnSpc>
            </a:pPr>
            <a:r>
              <a:rPr lang="en-US" dirty="0" smtClean="0"/>
              <a:t>Randomly split traffic between</a:t>
            </a:r>
            <a:br>
              <a:rPr lang="en-US" dirty="0" smtClean="0"/>
            </a:br>
            <a:r>
              <a:rPr lang="en-US" dirty="0" smtClean="0"/>
              <a:t>two (or more) versions</a:t>
            </a:r>
          </a:p>
          <a:p>
            <a:pPr lvl="2" defTabSz="914400">
              <a:lnSpc>
                <a:spcPct val="90000"/>
              </a:lnSpc>
            </a:pPr>
            <a:r>
              <a:rPr lang="en-US" sz="2800" dirty="0" smtClean="0"/>
              <a:t>A (Control)</a:t>
            </a:r>
            <a:endParaRPr lang="en-US" sz="2800" dirty="0" smtClean="0"/>
          </a:p>
          <a:p>
            <a:pPr lvl="2" defTabSz="914400">
              <a:lnSpc>
                <a:spcPct val="90000"/>
              </a:lnSpc>
            </a:pPr>
            <a:r>
              <a:rPr lang="en-US" sz="2800" dirty="0" smtClean="0"/>
              <a:t>B (Treatment)</a:t>
            </a:r>
            <a:endParaRPr lang="en-US" sz="2800" dirty="0" smtClean="0"/>
          </a:p>
          <a:p>
            <a:pPr lvl="1" defTabSz="914400">
              <a:lnSpc>
                <a:spcPct val="90000"/>
              </a:lnSpc>
            </a:pPr>
            <a:r>
              <a:rPr lang="en-US" dirty="0" smtClean="0"/>
              <a:t>Collect metrics of interest</a:t>
            </a:r>
          </a:p>
          <a:p>
            <a:pPr lvl="1" defTabSz="914400">
              <a:lnSpc>
                <a:spcPct val="90000"/>
              </a:lnSpc>
            </a:pPr>
            <a:r>
              <a:rPr lang="en-US" dirty="0" smtClean="0"/>
              <a:t>Analyze  </a:t>
            </a:r>
            <a:br>
              <a:rPr lang="en-US" dirty="0" smtClean="0"/>
            </a:br>
            <a:endParaRPr lang="en-US" dirty="0" smtClean="0">
              <a:latin typeface="Times New Roman" pitchFamily="18" charset="0"/>
            </a:endParaRPr>
          </a:p>
        </p:txBody>
      </p:sp>
      <p:sp>
        <p:nvSpPr>
          <p:cNvPr id="18434" name="Shape 5120"/>
          <p:cNvSpPr>
            <a:spLocks noGrp="1"/>
          </p:cNvSpPr>
          <p:nvPr>
            <p:ph type="sldNum" sz="quarter" idx="4294967295"/>
          </p:nvPr>
        </p:nvSpPr>
        <p:spPr>
          <a:xfrm>
            <a:off x="11477810" y="0"/>
            <a:ext cx="711015" cy="304800"/>
          </a:xfrm>
          <a:prstGeom prst="rect">
            <a:avLst/>
          </a:prstGeom>
          <a:noFill/>
        </p:spPr>
        <p:txBody>
          <a:bodyPr/>
          <a:lstStyle/>
          <a:p>
            <a:fld id="{6F910C4E-0AA7-4301-B13A-A2E4828520DD}" type="slidenum">
              <a:rPr lang="en-US" sz="1400" smtClean="0">
                <a:solidFill>
                  <a:schemeClr val="folHlink"/>
                </a:solidFill>
              </a:rPr>
              <a:pPr/>
              <a:t>4</a:t>
            </a:fld>
            <a:endParaRPr lang="en-US" sz="1400" dirty="0" smtClean="0">
              <a:solidFill>
                <a:schemeClr val="folHlink"/>
              </a:solidFill>
            </a:endParaRPr>
          </a:p>
        </p:txBody>
      </p:sp>
      <p:pic>
        <p:nvPicPr>
          <p:cNvPr id="18437" name="Rectangle 5124"/>
          <p:cNvPicPr>
            <a:picLocks noChangeAspect="1" noChangeArrowheads="1"/>
          </p:cNvPicPr>
          <p:nvPr/>
        </p:nvPicPr>
        <p:blipFill>
          <a:blip r:embed="rId3">
            <a:lum bright="10000"/>
          </a:blip>
          <a:srcRect/>
          <a:stretch>
            <a:fillRect/>
          </a:stretch>
        </p:blipFill>
        <p:spPr bwMode="auto">
          <a:xfrm>
            <a:off x="6208295" y="910390"/>
            <a:ext cx="5980530" cy="4146331"/>
          </a:xfrm>
          <a:prstGeom prst="rect">
            <a:avLst/>
          </a:prstGeom>
          <a:solidFill>
            <a:srgbClr val="FFFFCC"/>
          </a:solidFill>
          <a:ln w="9525">
            <a:noFill/>
            <a:miter lim="800000"/>
            <a:headEnd/>
            <a:tailEnd/>
          </a:ln>
        </p:spPr>
      </p:pic>
      <p:sp>
        <p:nvSpPr>
          <p:cNvPr id="8" name="Shape 214018"/>
          <p:cNvSpPr txBox="1">
            <a:spLocks noChangeArrowheads="1"/>
          </p:cNvSpPr>
          <p:nvPr/>
        </p:nvSpPr>
        <p:spPr>
          <a:xfrm>
            <a:off x="296780" y="5427413"/>
            <a:ext cx="11488453" cy="1249573"/>
          </a:xfrm>
          <a:prstGeom prst="rect">
            <a:avLst/>
          </a:prstGeom>
        </p:spPr>
        <p:txBody>
          <a:bodyPr vert="horz" wrap="square" lIns="0" tIns="0" rIns="0" bIns="0" rtlCol="0">
            <a:spAutoFit/>
          </a:bodyPr>
          <a:lstStyle/>
          <a:p>
            <a:pPr marL="396875" indent="-396875" defTabSz="914400">
              <a:lnSpc>
                <a:spcPct val="90000"/>
              </a:lnSpc>
              <a:spcBef>
                <a:spcPct val="20000"/>
              </a:spcBef>
              <a:buBlip>
                <a:blip r:embed="rId4"/>
              </a:buBlip>
            </a:pPr>
            <a:r>
              <a:rPr lang="en-US" sz="2800" dirty="0"/>
              <a:t>Must run statistical tests to confirm differences are not due to chance</a:t>
            </a:r>
          </a:p>
          <a:p>
            <a:pPr marL="396875" lvl="0" indent="-396875" defTabSz="914400">
              <a:lnSpc>
                <a:spcPct val="90000"/>
              </a:lnSpc>
              <a:spcBef>
                <a:spcPct val="20000"/>
              </a:spcBef>
              <a:buBlip>
                <a:blip r:embed="rId4"/>
              </a:buBlip>
            </a:pPr>
            <a:r>
              <a:rPr lang="en-US" sz="2800" dirty="0" smtClean="0"/>
              <a:t>Best </a:t>
            </a:r>
            <a:r>
              <a:rPr lang="en-US" sz="2800" dirty="0" smtClean="0"/>
              <a:t>scientific way to prove </a:t>
            </a:r>
            <a:r>
              <a:rPr lang="en-US" sz="2800" dirty="0" smtClean="0">
                <a:solidFill>
                  <a:srgbClr val="92D050"/>
                </a:solidFill>
              </a:rPr>
              <a:t>causality</a:t>
            </a:r>
            <a:r>
              <a:rPr lang="en-US" sz="2800" dirty="0" smtClean="0"/>
              <a:t>, i.e., the changes in metrics are caused by changes introduced in the treatment(s</a:t>
            </a:r>
            <a:r>
              <a:rPr lang="en-US" sz="2800" dirty="0" smtClean="0"/>
              <a:t>)</a:t>
            </a:r>
            <a:endParaRPr lang="en-US" sz="2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Text Placeholder 2"/>
          <p:cNvSpPr>
            <a:spLocks noGrp="1"/>
          </p:cNvSpPr>
          <p:nvPr>
            <p:ph idx="1"/>
          </p:nvPr>
        </p:nvSpPr>
        <p:spPr>
          <a:xfrm>
            <a:off x="507868" y="1524000"/>
            <a:ext cx="11376237" cy="5521512"/>
          </a:xfrm>
        </p:spPr>
        <p:txBody>
          <a:bodyPr/>
          <a:lstStyle/>
          <a:p>
            <a:r>
              <a:rPr lang="en-US" dirty="0" smtClean="0"/>
              <a:t>Three experiments that ran at </a:t>
            </a:r>
            <a:r>
              <a:rPr lang="en-US" dirty="0" smtClean="0"/>
              <a:t>Microsoft</a:t>
            </a:r>
            <a:endParaRPr lang="en-US" dirty="0" smtClean="0"/>
          </a:p>
          <a:p>
            <a:r>
              <a:rPr lang="en-US" dirty="0" smtClean="0"/>
              <a:t>All had enough users for statistical validity</a:t>
            </a:r>
          </a:p>
          <a:p>
            <a:r>
              <a:rPr lang="en-US" dirty="0" smtClean="0"/>
              <a:t>Game: see how many you get right </a:t>
            </a:r>
          </a:p>
          <a:p>
            <a:pPr lvl="1"/>
            <a:r>
              <a:rPr lang="en-US" dirty="0" smtClean="0"/>
              <a:t>Everyone please stand </a:t>
            </a:r>
            <a:r>
              <a:rPr lang="en-US" dirty="0" smtClean="0"/>
              <a:t>up</a:t>
            </a:r>
            <a:endParaRPr lang="en-US" dirty="0" smtClean="0"/>
          </a:p>
          <a:p>
            <a:pPr lvl="1"/>
            <a:r>
              <a:rPr lang="en-US" dirty="0" smtClean="0"/>
              <a:t>Three choices are:</a:t>
            </a:r>
          </a:p>
          <a:p>
            <a:pPr lvl="2"/>
            <a:r>
              <a:rPr lang="en-US" dirty="0" smtClean="0"/>
              <a:t>A wins  (the difference is statistically significant)</a:t>
            </a:r>
          </a:p>
          <a:p>
            <a:pPr lvl="2"/>
            <a:r>
              <a:rPr lang="en-US" dirty="0" smtClean="0"/>
              <a:t>A and B are approximately the same (no stat sig diff)</a:t>
            </a:r>
          </a:p>
          <a:p>
            <a:pPr lvl="2"/>
            <a:r>
              <a:rPr lang="en-US" dirty="0" smtClean="0"/>
              <a:t>B wins</a:t>
            </a:r>
          </a:p>
          <a:p>
            <a:pPr lvl="1"/>
            <a:r>
              <a:rPr lang="en-US" dirty="0" smtClean="0"/>
              <a:t>If you guess randomly</a:t>
            </a:r>
          </a:p>
          <a:p>
            <a:pPr lvl="2"/>
            <a:r>
              <a:rPr lang="en-US" dirty="0" smtClean="0"/>
              <a:t>1/3 left standing after first question</a:t>
            </a:r>
          </a:p>
          <a:p>
            <a:pPr lvl="2"/>
            <a:r>
              <a:rPr lang="en-US" dirty="0" smtClean="0"/>
              <a:t>1/9 after the second question</a:t>
            </a:r>
          </a:p>
          <a:p>
            <a:pPr>
              <a:buNone/>
            </a:pPr>
            <a:endParaRPr lang="en-US" dirty="0" smtClean="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B769C7A8-215E-4810-9B51-83186F3FC83D}" type="slidenum">
              <a:rPr lang="en-US" smtClean="0"/>
              <a:pPr>
                <a:defRPr/>
              </a:pPr>
              <a:t>5</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20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2000"/>
                                        <p:tgtEl>
                                          <p:spTgt spid="3">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3" name="Content Placeholder 2"/>
          <p:cNvSpPr>
            <a:spLocks noGrp="1"/>
          </p:cNvSpPr>
          <p:nvPr>
            <p:ph idx="1"/>
          </p:nvPr>
        </p:nvSpPr>
        <p:spPr>
          <a:xfrm>
            <a:off x="507868" y="1412875"/>
            <a:ext cx="11173090" cy="1428083"/>
          </a:xfrm>
        </p:spPr>
        <p:txBody>
          <a:bodyPr/>
          <a:lstStyle/>
          <a:p>
            <a:r>
              <a:rPr lang="en-US" dirty="0" smtClean="0"/>
              <a:t>“Find a house” widget variations</a:t>
            </a:r>
          </a:p>
          <a:p>
            <a:r>
              <a:rPr lang="en-US" dirty="0" smtClean="0"/>
              <a:t>Overall Evaluation </a:t>
            </a:r>
            <a:r>
              <a:rPr lang="en-US" dirty="0" smtClean="0"/>
              <a:t>Criterion(OEC): </a:t>
            </a:r>
            <a:r>
              <a:rPr lang="en-US" dirty="0" smtClean="0"/>
              <a:t>Revenue to Microsoft generated every time a user clicks search/find button</a:t>
            </a:r>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6</a:t>
            </a:fld>
            <a:endParaRPr lang="en-US"/>
          </a:p>
        </p:txBody>
      </p:sp>
      <p:pic>
        <p:nvPicPr>
          <p:cNvPr id="4101" name="Picture 5" descr="D_01"/>
          <p:cNvPicPr>
            <a:picLocks noChangeAspect="1" noChangeArrowheads="1"/>
          </p:cNvPicPr>
          <p:nvPr/>
        </p:nvPicPr>
        <p:blipFill>
          <a:blip r:embed="rId3"/>
          <a:srcRect/>
          <a:stretch>
            <a:fillRect/>
          </a:stretch>
        </p:blipFill>
        <p:spPr bwMode="auto">
          <a:xfrm>
            <a:off x="6580031" y="3104658"/>
            <a:ext cx="4625880" cy="1945014"/>
          </a:xfrm>
          <a:prstGeom prst="rect">
            <a:avLst/>
          </a:prstGeom>
          <a:noFill/>
        </p:spPr>
      </p:pic>
      <p:pic>
        <p:nvPicPr>
          <p:cNvPr id="4097" name="Picture 2" descr="msn_05"/>
          <p:cNvPicPr>
            <a:picLocks noChangeAspect="1" noChangeArrowheads="1"/>
          </p:cNvPicPr>
          <p:nvPr/>
        </p:nvPicPr>
        <p:blipFill>
          <a:blip r:embed="rId4"/>
          <a:srcRect/>
          <a:stretch>
            <a:fillRect/>
          </a:stretch>
        </p:blipFill>
        <p:spPr bwMode="auto">
          <a:xfrm>
            <a:off x="518639" y="3107595"/>
            <a:ext cx="5246075" cy="1518996"/>
          </a:xfrm>
          <a:prstGeom prst="rect">
            <a:avLst/>
          </a:prstGeom>
          <a:noFill/>
        </p:spPr>
      </p:pic>
      <p:sp>
        <p:nvSpPr>
          <p:cNvPr id="12" name="Rectangle 11"/>
          <p:cNvSpPr>
            <a:spLocks noChangeArrowheads="1"/>
          </p:cNvSpPr>
          <p:nvPr/>
        </p:nvSpPr>
        <p:spPr bwMode="auto">
          <a:xfrm>
            <a:off x="-1"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you think they’re about the same</a:t>
            </a:r>
          </a:p>
        </p:txBody>
      </p:sp>
      <p:sp>
        <p:nvSpPr>
          <p:cNvPr id="13" name="TextBox 5"/>
          <p:cNvSpPr txBox="1">
            <a:spLocks noChangeArrowheads="1"/>
          </p:cNvSpPr>
          <p:nvPr/>
        </p:nvSpPr>
        <p:spPr bwMode="auto">
          <a:xfrm>
            <a:off x="2424411" y="5059483"/>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14" name="TextBox 12"/>
          <p:cNvSpPr txBox="1">
            <a:spLocks noChangeArrowheads="1"/>
          </p:cNvSpPr>
          <p:nvPr/>
        </p:nvSpPr>
        <p:spPr bwMode="auto">
          <a:xfrm>
            <a:off x="8556488" y="5120648"/>
            <a:ext cx="520564" cy="457200"/>
          </a:xfrm>
          <a:prstGeom prst="rect">
            <a:avLst/>
          </a:prstGeom>
          <a:noFill/>
          <a:ln w="9525">
            <a:noFill/>
            <a:miter lim="800000"/>
            <a:headEnd/>
            <a:tailEnd/>
          </a:ln>
        </p:spPr>
        <p:txBody>
          <a:bodyPr>
            <a:spAutoFit/>
          </a:bodyPr>
          <a:lstStyle/>
          <a:p>
            <a:pPr algn="ctr" eaLnBrk="0" hangingPunct="0"/>
            <a:r>
              <a:rPr lang="en-US" sz="2400" dirty="0"/>
              <a:t>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MSN Real Estate</a:t>
            </a:r>
            <a:endParaRPr lang="en-US" dirty="0"/>
          </a:p>
        </p:txBody>
      </p:sp>
      <p:sp>
        <p:nvSpPr>
          <p:cNvPr id="5" name="Slide Number Placeholder 4"/>
          <p:cNvSpPr>
            <a:spLocks noGrp="1"/>
          </p:cNvSpPr>
          <p:nvPr>
            <p:ph type="sldNum" sz="quarter" idx="4294967295"/>
          </p:nvPr>
        </p:nvSpPr>
        <p:spPr>
          <a:xfrm>
            <a:off x="11477810" y="0"/>
            <a:ext cx="711015" cy="304800"/>
          </a:xfrm>
          <a:prstGeom prst="rect">
            <a:avLst/>
          </a:prstGeom>
        </p:spPr>
        <p:txBody>
          <a:bodyPr/>
          <a:lstStyle/>
          <a:p>
            <a:fld id="{201B49A7-112A-4989-8F07-71483C8D4D4D}" type="slidenum">
              <a:rPr lang="en-US" smtClean="0"/>
              <a:pPr/>
              <a:t>7</a:t>
            </a:fld>
            <a:endParaRPr lang="en-US"/>
          </a:p>
        </p:txBody>
      </p:sp>
      <p:sp>
        <p:nvSpPr>
          <p:cNvPr id="9" name="Content Placeholder 8"/>
          <p:cNvSpPr>
            <a:spLocks noGrp="1"/>
          </p:cNvSpPr>
          <p:nvPr>
            <p:ph idx="1"/>
          </p:nvPr>
        </p:nvSpPr>
        <p:spPr>
          <a:xfrm>
            <a:off x="494220" y="1221550"/>
            <a:ext cx="11173090" cy="5022914"/>
          </a:xfrm>
        </p:spPr>
        <p:txBody>
          <a:bodyPr/>
          <a:lstStyle/>
          <a:p>
            <a:r>
              <a:rPr lang="en-US" dirty="0" smtClean="0"/>
              <a:t>If you did not raise a hand, please sit down</a:t>
            </a:r>
          </a:p>
          <a:p>
            <a:r>
              <a:rPr lang="en-US" dirty="0" smtClean="0"/>
              <a:t>If you raised your left hand, please sit down</a:t>
            </a:r>
          </a:p>
          <a:p>
            <a:r>
              <a:rPr lang="en-US" dirty="0" smtClean="0"/>
              <a:t>A was 8.5% better</a:t>
            </a:r>
          </a:p>
          <a:p>
            <a:r>
              <a:rPr lang="en-US" dirty="0" smtClean="0"/>
              <a:t>Since this is the #1 monetization, it effectively raised revenues </a:t>
            </a:r>
            <a:r>
              <a:rPr lang="en-US" dirty="0" smtClean="0"/>
              <a:t>significantly</a:t>
            </a:r>
            <a:endParaRPr lang="en-US" dirty="0"/>
          </a:p>
          <a:p>
            <a:r>
              <a:rPr lang="en-US" dirty="0" smtClean="0"/>
              <a:t>Actual </a:t>
            </a:r>
            <a:r>
              <a:rPr lang="en-US" dirty="0" smtClean="0"/>
              <a:t>experiment had 6 </a:t>
            </a:r>
            <a:r>
              <a:rPr lang="en-US" dirty="0" smtClean="0"/>
              <a:t>variants.</a:t>
            </a:r>
            <a:br>
              <a:rPr lang="en-US" dirty="0" smtClean="0"/>
            </a:br>
            <a:r>
              <a:rPr lang="en-US" dirty="0" smtClean="0"/>
              <a:t>If you’re going to experiment, try more variants, especially if they’re easy to implement</a:t>
            </a:r>
            <a:endParaRPr lang="en-US" dirty="0" smtClean="0"/>
          </a:p>
          <a:p>
            <a:pPr>
              <a:buNone/>
            </a:pP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441" y="274638"/>
            <a:ext cx="10969943" cy="664797"/>
          </a:xfrm>
        </p:spPr>
        <p:txBody>
          <a:bodyPr/>
          <a:lstStyle/>
          <a:p>
            <a:r>
              <a:rPr lang="en-US" dirty="0" smtClean="0"/>
              <a:t>MSN Home Page Search Box</a:t>
            </a:r>
          </a:p>
        </p:txBody>
      </p:sp>
      <p:sp>
        <p:nvSpPr>
          <p:cNvPr id="8195" name="Content Placeholder 2"/>
          <p:cNvSpPr>
            <a:spLocks noGrp="1"/>
          </p:cNvSpPr>
          <p:nvPr>
            <p:ph idx="1"/>
          </p:nvPr>
        </p:nvSpPr>
        <p:spPr>
          <a:xfrm>
            <a:off x="344384" y="1205285"/>
            <a:ext cx="10224655" cy="387798"/>
          </a:xfrm>
        </p:spPr>
        <p:txBody>
          <a:bodyPr/>
          <a:lstStyle/>
          <a:p>
            <a:pPr>
              <a:buFont typeface="Wingdings" pitchFamily="2" charset="2"/>
              <a:buNone/>
            </a:pPr>
            <a:r>
              <a:rPr lang="en-US" sz="2800" dirty="0" smtClean="0"/>
              <a:t>OEC: Clickthrough rate for Search box and popular searches</a:t>
            </a:r>
          </a:p>
        </p:txBody>
      </p:sp>
      <p:sp>
        <p:nvSpPr>
          <p:cNvPr id="8199" name="TextBox 7"/>
          <p:cNvSpPr txBox="1">
            <a:spLocks noChangeArrowheads="1"/>
          </p:cNvSpPr>
          <p:nvPr/>
        </p:nvSpPr>
        <p:spPr bwMode="auto">
          <a:xfrm>
            <a:off x="902713" y="2175356"/>
            <a:ext cx="389850" cy="461665"/>
          </a:xfrm>
          <a:prstGeom prst="rect">
            <a:avLst/>
          </a:prstGeom>
          <a:noFill/>
          <a:ln w="9525">
            <a:noFill/>
            <a:miter lim="800000"/>
            <a:headEnd/>
            <a:tailEnd/>
          </a:ln>
        </p:spPr>
        <p:txBody>
          <a:bodyPr wrap="none">
            <a:spAutoFit/>
          </a:bodyPr>
          <a:lstStyle/>
          <a:p>
            <a:pPr algn="ctr" eaLnBrk="0" hangingPunct="0"/>
            <a:r>
              <a:rPr lang="en-US" sz="2400" dirty="0"/>
              <a:t>A</a:t>
            </a:r>
          </a:p>
        </p:txBody>
      </p:sp>
      <p:sp>
        <p:nvSpPr>
          <p:cNvPr id="8200" name="TextBox 8"/>
          <p:cNvSpPr txBox="1">
            <a:spLocks noChangeArrowheads="1"/>
          </p:cNvSpPr>
          <p:nvPr/>
        </p:nvSpPr>
        <p:spPr bwMode="auto">
          <a:xfrm>
            <a:off x="895359" y="3520595"/>
            <a:ext cx="389850" cy="461665"/>
          </a:xfrm>
          <a:prstGeom prst="rect">
            <a:avLst/>
          </a:prstGeom>
          <a:noFill/>
          <a:ln w="9525">
            <a:noFill/>
            <a:miter lim="800000"/>
            <a:headEnd/>
            <a:tailEnd/>
          </a:ln>
        </p:spPr>
        <p:txBody>
          <a:bodyPr wrap="none">
            <a:spAutoFit/>
          </a:bodyPr>
          <a:lstStyle/>
          <a:p>
            <a:pPr algn="ctr" eaLnBrk="0" hangingPunct="0"/>
            <a:r>
              <a:rPr lang="en-US" sz="2400" dirty="0"/>
              <a:t>B</a:t>
            </a:r>
          </a:p>
        </p:txBody>
      </p:sp>
      <p:sp>
        <p:nvSpPr>
          <p:cNvPr id="10" name="TextBox 9"/>
          <p:cNvSpPr txBox="1"/>
          <p:nvPr/>
        </p:nvSpPr>
        <p:spPr>
          <a:xfrm>
            <a:off x="1066523" y="4543425"/>
            <a:ext cx="10550952" cy="1016000"/>
          </a:xfrm>
          <a:prstGeom prst="rect">
            <a:avLst/>
          </a:prstGeom>
          <a:noFill/>
        </p:spPr>
        <p:txBody>
          <a:bodyPr>
            <a:spAutoFit/>
          </a:bodyPr>
          <a:lstStyle/>
          <a:p>
            <a:pPr marL="228600" indent="-228600" algn="l" eaLnBrk="0" hangingPunct="0">
              <a:defRPr/>
            </a:pPr>
            <a:r>
              <a:rPr lang="en-US" sz="2000" dirty="0">
                <a:cs typeface="+mn-cs"/>
              </a:rPr>
              <a:t>Differences: A has taller search box (overall size is the same), has magnifying glass icon, “popular searches” </a:t>
            </a:r>
          </a:p>
          <a:p>
            <a:pPr algn="l" eaLnBrk="0" hangingPunct="0">
              <a:defRPr/>
            </a:pPr>
            <a:r>
              <a:rPr lang="en-US" sz="2000" dirty="0">
                <a:cs typeface="+mn-cs"/>
              </a:rPr>
              <a:t>B has big search button</a:t>
            </a:r>
          </a:p>
        </p:txBody>
      </p:sp>
      <p:sp>
        <p:nvSpPr>
          <p:cNvPr id="11" name="Rectangle 10"/>
          <p:cNvSpPr>
            <a:spLocks noChangeArrowheads="1"/>
          </p:cNvSpPr>
          <p:nvPr/>
        </p:nvSpPr>
        <p:spPr bwMode="auto">
          <a:xfrm>
            <a:off x="0" y="5657850"/>
            <a:ext cx="12188825" cy="1200150"/>
          </a:xfrm>
          <a:prstGeom prst="rect">
            <a:avLst/>
          </a:prstGeom>
          <a:solidFill>
            <a:schemeClr val="bg2"/>
          </a:solidFill>
          <a:ln w="9525">
            <a:noFill/>
            <a:miter lim="800000"/>
            <a:headEnd/>
            <a:tailEnd/>
          </a:ln>
        </p:spPr>
        <p:txBody>
          <a:bodyPr wrap="square">
            <a:spAutoFit/>
          </a:bodyPr>
          <a:lstStyle/>
          <a:p>
            <a:pPr marL="171450" indent="-171450" algn="l" eaLnBrk="0" hangingPunct="0">
              <a:buFont typeface="Arial" pitchFamily="34" charset="0"/>
              <a:buChar char="•"/>
            </a:pPr>
            <a:r>
              <a:rPr lang="en-US" sz="2400" dirty="0"/>
              <a:t>Raise your right hand if you think A Wins</a:t>
            </a:r>
          </a:p>
          <a:p>
            <a:pPr marL="171450" indent="-171450" algn="l" eaLnBrk="0" hangingPunct="0">
              <a:buFont typeface="Arial" pitchFamily="34" charset="0"/>
              <a:buChar char="•"/>
            </a:pPr>
            <a:r>
              <a:rPr lang="en-US" sz="2400" dirty="0"/>
              <a:t>Raise your left hand if you think B Wins</a:t>
            </a:r>
          </a:p>
          <a:p>
            <a:pPr marL="171450" indent="-171450" algn="l" eaLnBrk="0" hangingPunct="0">
              <a:buFont typeface="Arial" pitchFamily="34" charset="0"/>
              <a:buChar char="•"/>
            </a:pPr>
            <a:r>
              <a:rPr lang="en-US" sz="2400" dirty="0"/>
              <a:t>Don’t raise your hand if they are the about the same</a:t>
            </a:r>
          </a:p>
        </p:txBody>
      </p:sp>
      <p:pic>
        <p:nvPicPr>
          <p:cNvPr id="12" name="Picture 5" descr="cid:image001.png@01C8DDCD.201413C0"/>
          <p:cNvPicPr>
            <a:picLocks noChangeAspect="1" noChangeArrowheads="1"/>
          </p:cNvPicPr>
          <p:nvPr/>
        </p:nvPicPr>
        <p:blipFill>
          <a:blip r:embed="rId2" r:link="rId3" cstate="print"/>
          <a:srcRect/>
          <a:stretch>
            <a:fillRect/>
          </a:stretch>
        </p:blipFill>
        <p:spPr bwMode="auto">
          <a:xfrm>
            <a:off x="1764340" y="1877865"/>
            <a:ext cx="8002588" cy="1147762"/>
          </a:xfrm>
          <a:prstGeom prst="rect">
            <a:avLst/>
          </a:prstGeom>
          <a:noFill/>
          <a:ln w="19050">
            <a:solidFill>
              <a:schemeClr val="tx1"/>
            </a:solidFill>
            <a:miter lim="800000"/>
            <a:headEnd/>
            <a:tailEnd/>
          </a:ln>
        </p:spPr>
      </p:pic>
      <p:pic>
        <p:nvPicPr>
          <p:cNvPr id="13" name="Picture 6" descr="cid:image002.png@01C8DDCD.201413C0"/>
          <p:cNvPicPr>
            <a:picLocks noChangeAspect="1" noChangeArrowheads="1"/>
          </p:cNvPicPr>
          <p:nvPr/>
        </p:nvPicPr>
        <p:blipFill>
          <a:blip r:embed="rId4" r:link="rId5" cstate="print"/>
          <a:srcRect/>
          <a:stretch>
            <a:fillRect/>
          </a:stretch>
        </p:blipFill>
        <p:spPr bwMode="auto">
          <a:xfrm>
            <a:off x="1770210" y="3325333"/>
            <a:ext cx="8008937" cy="1085850"/>
          </a:xfrm>
          <a:prstGeom prst="rect">
            <a:avLst/>
          </a:prstGeom>
          <a:noFill/>
          <a:ln w="19050">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 Search Box</a:t>
            </a:r>
          </a:p>
        </p:txBody>
      </p:sp>
      <p:sp>
        <p:nvSpPr>
          <p:cNvPr id="9219" name="Content Placeholder 2"/>
          <p:cNvSpPr>
            <a:spLocks noGrp="1"/>
          </p:cNvSpPr>
          <p:nvPr>
            <p:ph idx="1"/>
          </p:nvPr>
        </p:nvSpPr>
        <p:spPr>
          <a:xfrm>
            <a:off x="507868" y="1412875"/>
            <a:ext cx="11173090" cy="2542234"/>
          </a:xfrm>
        </p:spPr>
        <p:txBody>
          <a:bodyPr/>
          <a:lstStyle/>
          <a:p>
            <a:r>
              <a:rPr lang="en-US" smtClean="0"/>
              <a:t>If  you raised any hand, please sit down</a:t>
            </a:r>
          </a:p>
          <a:p>
            <a:endParaRPr lang="en-US" smtClean="0"/>
          </a:p>
          <a:p>
            <a:r>
              <a:rPr lang="en-US" smtClean="0"/>
              <a:t>Insight</a:t>
            </a:r>
          </a:p>
          <a:p>
            <a:pPr lvl="1">
              <a:buFont typeface="Wingdings" pitchFamily="2" charset="2"/>
              <a:buNone/>
            </a:pPr>
            <a:r>
              <a:rPr lang="en-US" smtClean="0"/>
              <a:t>         Stop debating, it’s easier to get the data</a:t>
            </a:r>
          </a:p>
          <a:p>
            <a:pPr>
              <a:buFont typeface="Wingdings" pitchFamily="2" charset="2"/>
              <a:buNone/>
            </a:pPr>
            <a:endParaRPr lang="en-US" smtClean="0"/>
          </a:p>
        </p:txBody>
      </p:sp>
      <p:sp>
        <p:nvSpPr>
          <p:cNvPr id="9221" name="Slide Number Placeholder 4"/>
          <p:cNvSpPr>
            <a:spLocks noGrp="1"/>
          </p:cNvSpPr>
          <p:nvPr>
            <p:ph type="sldNum" sz="quarter" idx="4294967295"/>
          </p:nvPr>
        </p:nvSpPr>
        <p:spPr>
          <a:xfrm>
            <a:off x="11477810" y="0"/>
            <a:ext cx="711015" cy="304800"/>
          </a:xfrm>
          <a:prstGeom prst="rect">
            <a:avLst/>
          </a:prstGeom>
        </p:spPr>
        <p:txBody>
          <a:bodyPr/>
          <a:lstStyle/>
          <a:p>
            <a:pPr>
              <a:defRPr/>
            </a:pPr>
            <a:fld id="{8081FD03-D167-4C67-B371-2B8C60AA3B9F}" type="slidenum">
              <a:rPr lang="en-US" smtClean="0"/>
              <a:pPr>
                <a:defRPr/>
              </a:pPr>
              <a:t>9</a:t>
            </a:fld>
            <a:endParaRPr lang="en-US"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16-9 template-template_August-15-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DA91A6617A4D46AAF4A4B6CEA11568" ma:contentTypeVersion="2" ma:contentTypeDescription="Create a new document." ma:contentTypeScope="" ma:versionID="409ee18faff2d8e67b2b2163a404c765">
  <xsd:schema xmlns:xsd="http://www.w3.org/2001/XMLSchema" xmlns:xs="http://www.w3.org/2001/XMLSchema" xmlns:p="http://schemas.microsoft.com/office/2006/metadata/properties" xmlns:ns2="05a19d22-1a15-42bf-a616-f586db80179e" targetNamespace="http://schemas.microsoft.com/office/2006/metadata/properties" ma:root="true" ma:fieldsID="e574872d32f8844e0b725dac8e53c8ba" ns2:_="">
    <xsd:import namespace="05a19d22-1a15-42bf-a616-f586db80179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a19d22-1a15-42bf-a616-f586db8017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1D6888-D20A-42C0-822A-DB34F7D13910}"/>
</file>

<file path=customXml/itemProps2.xml><?xml version="1.0" encoding="utf-8"?>
<ds:datastoreItem xmlns:ds="http://schemas.openxmlformats.org/officeDocument/2006/customXml" ds:itemID="{AFEDB344-17AA-4451-AD7B-D06564DDAEFB}"/>
</file>

<file path=customXml/itemProps3.xml><?xml version="1.0" encoding="utf-8"?>
<ds:datastoreItem xmlns:ds="http://schemas.openxmlformats.org/officeDocument/2006/customXml" ds:itemID="{A16BBB65-FA35-4FA4-8265-CA4F8A2ADD36}"/>
</file>

<file path=docProps/app.xml><?xml version="1.0" encoding="utf-8"?>
<Properties xmlns="http://schemas.openxmlformats.org/officeDocument/2006/extended-properties" xmlns:vt="http://schemas.openxmlformats.org/officeDocument/2006/docPropsVTypes">
  <Template>Blue Segoe 16-9 template-template_August-15-2007</Template>
  <TotalTime>3918</TotalTime>
  <Words>1765</Words>
  <Application>Microsoft Office PowerPoint</Application>
  <PresentationFormat>Custom</PresentationFormat>
  <Paragraphs>249</Paragraphs>
  <Slides>27</Slides>
  <Notes>12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Blue Segoe 16-9 template-template_August-15-2007</vt:lpstr>
      <vt:lpstr>Online Controlled Experiments:  Listening to the Customers, not to the HiPPO</vt:lpstr>
      <vt:lpstr>Amazon Shopping Cart Recommendations</vt:lpstr>
      <vt:lpstr>Agenda</vt:lpstr>
      <vt:lpstr>Controlled Experiments in One Slide</vt:lpstr>
      <vt:lpstr>Examples</vt:lpstr>
      <vt:lpstr>MSN Real Estate</vt:lpstr>
      <vt:lpstr>MSN Real Estate</vt:lpstr>
      <vt:lpstr>MSN Home Page Search Box</vt:lpstr>
      <vt:lpstr> Search Box</vt:lpstr>
      <vt:lpstr>MSN US Home Page: Search Box</vt:lpstr>
      <vt:lpstr>Office Online</vt:lpstr>
      <vt:lpstr> Office Online</vt:lpstr>
      <vt:lpstr>Twyman’s Law</vt:lpstr>
      <vt:lpstr>Hard to Assess the Value of Ideas: Data Trumps Intuition</vt:lpstr>
      <vt:lpstr>Key Lessons</vt:lpstr>
      <vt:lpstr>The OEC</vt:lpstr>
      <vt:lpstr>Agenda</vt:lpstr>
      <vt:lpstr>The Cultural Challenge</vt:lpstr>
      <vt:lpstr>Cultural Stage 1: Hubris</vt:lpstr>
      <vt:lpstr>Semmelweis</vt:lpstr>
      <vt:lpstr>Semmelweis</vt:lpstr>
      <vt:lpstr>Cultural Stage 3: Semmelweis Reflex</vt:lpstr>
      <vt:lpstr>Cultural Stage 4: Fundamental Understanding</vt:lpstr>
      <vt:lpstr>Summary: Evolve the Culture</vt:lpstr>
      <vt:lpstr>Summary</vt:lpstr>
      <vt:lpstr>http://exp-platform.com </vt:lpstr>
      <vt:lpstr>Bonus True Story – Scurvy and Vitamin C</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2009-06-08 ExP Intro</dc:title>
  <dc:subject>&lt;Event Name Here&gt;</dc:subject>
  <dc:creator>garycar</dc:creator>
  <dc:description>Template:_x000d_
Formatting:_x000d_
Event Date:_x000d_
Event Location:_x000d_
Audience:</dc:description>
  <cp:lastModifiedBy>Ronny Kohavi (EXP)</cp:lastModifiedBy>
  <cp:revision>146</cp:revision>
  <dcterms:created xsi:type="dcterms:W3CDTF">2009-03-17T20:12:18Z</dcterms:created>
  <dcterms:modified xsi:type="dcterms:W3CDTF">2010-04-09T06:51:38Z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0x010100F2DA91A6617A4D46AAF4A4B6CEA11568</vt:lpwstr>
  </property>
  <property fmtid="{D5CDD505-2E9C-101B-9397-08002B2CF9AE}" pid="3" name="Status">
    <vt:lpwstr>Draft</vt:lpwstr>
  </property>
</Properties>
</file>