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6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58.xml" ContentType="application/vnd.openxmlformats-officedocument.presentationml.slide+xml"/>
  <Override PartName="/ppt/slides/slide62.xml" ContentType="application/vnd.openxmlformats-officedocument.presentationml.slide+xml"/>
  <Override PartName="/ppt/slides/slide56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57.xml" ContentType="application/vnd.openxmlformats-officedocument.presentationml.slide+xml"/>
  <Override PartName="/ppt/slides/slide49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colors2.xml" ContentType="application/vnd.openxmlformats-officedocument.drawingml.diagramColors+xml"/>
  <Override PartName="/ppt/diagrams/layout10.xml" ContentType="application/vnd.openxmlformats-officedocument.drawingml.diagramLayout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9.xml" ContentType="application/vnd.openxmlformats-officedocument.drawingml.diagramColor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rawing9.xml" ContentType="application/vnd.ms-office.drawingml.diagramDrawing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8.xml" ContentType="application/vnd.openxmlformats-officedocument.drawingml.diagramLayout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charts/chart4.xml" ContentType="application/vnd.openxmlformats-officedocument.drawingml.chart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10.xml" ContentType="application/vnd.openxmlformats-officedocument.drawingml.diagramStyle+xml"/>
  <Override PartName="/ppt/diagrams/layout4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8.xml" ContentType="application/vnd.openxmlformats-officedocument.drawingml.diagramStyle+xml"/>
  <Override PartName="/ppt/diagrams/quickStyle3.xml" ContentType="application/vnd.openxmlformats-officedocument.drawingml.diagramStyle+xml"/>
  <Override PartName="/ppt/diagrams/colors8.xml" ContentType="application/vnd.openxmlformats-officedocument.drawingml.diagramColors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drawing8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72"/>
  </p:notesMasterIdLst>
  <p:sldIdLst>
    <p:sldId id="256" r:id="rId2"/>
    <p:sldId id="264" r:id="rId3"/>
    <p:sldId id="265" r:id="rId4"/>
    <p:sldId id="316" r:id="rId5"/>
    <p:sldId id="266" r:id="rId6"/>
    <p:sldId id="267" r:id="rId7"/>
    <p:sldId id="268" r:id="rId8"/>
    <p:sldId id="269" r:id="rId9"/>
    <p:sldId id="331" r:id="rId10"/>
    <p:sldId id="270" r:id="rId11"/>
    <p:sldId id="257" r:id="rId12"/>
    <p:sldId id="314" r:id="rId13"/>
    <p:sldId id="273" r:id="rId14"/>
    <p:sldId id="274" r:id="rId15"/>
    <p:sldId id="329" r:id="rId16"/>
    <p:sldId id="260" r:id="rId17"/>
    <p:sldId id="303" r:id="rId18"/>
    <p:sldId id="328" r:id="rId19"/>
    <p:sldId id="326" r:id="rId20"/>
    <p:sldId id="327" r:id="rId21"/>
    <p:sldId id="315" r:id="rId22"/>
    <p:sldId id="275" r:id="rId23"/>
    <p:sldId id="276" r:id="rId24"/>
    <p:sldId id="277" r:id="rId25"/>
    <p:sldId id="278" r:id="rId26"/>
    <p:sldId id="280" r:id="rId27"/>
    <p:sldId id="282" r:id="rId28"/>
    <p:sldId id="310" r:id="rId29"/>
    <p:sldId id="281" r:id="rId30"/>
    <p:sldId id="317" r:id="rId31"/>
    <p:sldId id="283" r:id="rId32"/>
    <p:sldId id="318" r:id="rId33"/>
    <p:sldId id="284" r:id="rId34"/>
    <p:sldId id="285" r:id="rId35"/>
    <p:sldId id="286" r:id="rId36"/>
    <p:sldId id="319" r:id="rId37"/>
    <p:sldId id="287" r:id="rId38"/>
    <p:sldId id="288" r:id="rId39"/>
    <p:sldId id="290" r:id="rId40"/>
    <p:sldId id="293" r:id="rId41"/>
    <p:sldId id="311" r:id="rId42"/>
    <p:sldId id="320" r:id="rId43"/>
    <p:sldId id="291" r:id="rId44"/>
    <p:sldId id="292" r:id="rId45"/>
    <p:sldId id="321" r:id="rId46"/>
    <p:sldId id="294" r:id="rId47"/>
    <p:sldId id="295" r:id="rId48"/>
    <p:sldId id="296" r:id="rId49"/>
    <p:sldId id="297" r:id="rId50"/>
    <p:sldId id="330" r:id="rId51"/>
    <p:sldId id="322" r:id="rId52"/>
    <p:sldId id="298" r:id="rId53"/>
    <p:sldId id="299" r:id="rId54"/>
    <p:sldId id="313" r:id="rId55"/>
    <p:sldId id="312" r:id="rId56"/>
    <p:sldId id="300" r:id="rId57"/>
    <p:sldId id="301" r:id="rId58"/>
    <p:sldId id="323" r:id="rId59"/>
    <p:sldId id="302" r:id="rId60"/>
    <p:sldId id="304" r:id="rId61"/>
    <p:sldId id="305" r:id="rId62"/>
    <p:sldId id="306" r:id="rId63"/>
    <p:sldId id="324" r:id="rId64"/>
    <p:sldId id="307" r:id="rId65"/>
    <p:sldId id="309" r:id="rId66"/>
    <p:sldId id="325" r:id="rId67"/>
    <p:sldId id="308" r:id="rId68"/>
    <p:sldId id="271" r:id="rId69"/>
    <p:sldId id="262" r:id="rId70"/>
    <p:sldId id="258" r:id="rId7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104472C-E366-4FAE-BB57-28B9AD9C24C2}">
          <p14:sldIdLst>
            <p14:sldId id="256"/>
            <p14:sldId id="264"/>
            <p14:sldId id="265"/>
          </p14:sldIdLst>
        </p14:section>
        <p14:section name="What is Online Controlled Experimentation?" id="{4041B09D-367E-4420-BBB3-1B1EAAD193F4}">
          <p14:sldIdLst>
            <p14:sldId id="316"/>
            <p14:sldId id="266"/>
            <p14:sldId id="267"/>
            <p14:sldId id="268"/>
            <p14:sldId id="269"/>
            <p14:sldId id="331"/>
            <p14:sldId id="270"/>
            <p14:sldId id="257"/>
          </p14:sldIdLst>
        </p14:section>
        <p14:section name="Employing Online Experimentation" id="{5CCBD967-1C83-4FC9-9533-66BF04505A01}">
          <p14:sldIdLst>
            <p14:sldId id="314"/>
            <p14:sldId id="273"/>
            <p14:sldId id="274"/>
            <p14:sldId id="329"/>
            <p14:sldId id="260"/>
            <p14:sldId id="303"/>
            <p14:sldId id="328"/>
            <p14:sldId id="326"/>
            <p14:sldId id="327"/>
          </p14:sldIdLst>
        </p14:section>
        <p14:section name="Data Driven Decision Making" id="{1B16358F-C49A-497A-9B16-0B1A9B8EF05E}">
          <p14:sldIdLst>
            <p14:sldId id="315"/>
            <p14:sldId id="275"/>
            <p14:sldId id="276"/>
            <p14:sldId id="277"/>
            <p14:sldId id="278"/>
            <p14:sldId id="280"/>
            <p14:sldId id="282"/>
            <p14:sldId id="310"/>
            <p14:sldId id="281"/>
          </p14:sldIdLst>
        </p14:section>
        <p14:section name="How does this apply to SQA?" id="{C98DC779-A4B7-49E2-9728-2FB8411C3D11}">
          <p14:sldIdLst>
            <p14:sldId id="317"/>
            <p14:sldId id="283"/>
          </p14:sldIdLst>
        </p14:section>
        <p14:section name="Rapid Prototyping" id="{69AFFC87-352F-4935-AA35-CFFA54D93C90}">
          <p14:sldIdLst>
            <p14:sldId id="318"/>
            <p14:sldId id="284"/>
            <p14:sldId id="285"/>
            <p14:sldId id="286"/>
          </p14:sldIdLst>
        </p14:section>
        <p14:section name="Exposure Control" id="{A9EE494E-5E16-4E6F-9E04-1FAF26A6099D}">
          <p14:sldIdLst>
            <p14:sldId id="319"/>
            <p14:sldId id="287"/>
            <p14:sldId id="288"/>
            <p14:sldId id="290"/>
            <p14:sldId id="293"/>
            <p14:sldId id="311"/>
          </p14:sldIdLst>
        </p14:section>
        <p14:section name="Monitoring &amp; Measurement" id="{4014AA34-3CCF-4D9A-B640-E4A39AEA20C1}">
          <p14:sldIdLst>
            <p14:sldId id="320"/>
            <p14:sldId id="291"/>
            <p14:sldId id="292"/>
          </p14:sldIdLst>
        </p14:section>
        <p14:section name="Testing in Production (TiP)" id="{070F3E05-EB87-42B1-BC02-EFECCD1E81AC}">
          <p14:sldIdLst>
            <p14:sldId id="321"/>
            <p14:sldId id="294"/>
            <p14:sldId id="295"/>
            <p14:sldId id="296"/>
            <p14:sldId id="297"/>
            <p14:sldId id="330"/>
          </p14:sldIdLst>
        </p14:section>
        <p14:section name="Services (Non-UX) TiP with Online Experimentation" id="{018C57FD-2A2C-4EC7-BFCD-652FD4B4BD84}">
          <p14:sldIdLst>
            <p14:sldId id="322"/>
            <p14:sldId id="298"/>
            <p14:sldId id="299"/>
            <p14:sldId id="313"/>
            <p14:sldId id="312"/>
            <p14:sldId id="300"/>
            <p14:sldId id="301"/>
          </p14:sldIdLst>
        </p14:section>
        <p14:section name="Services TiP with Shadowing" id="{359AC982-CCB1-4A50-97F5-2C271434D4A5}">
          <p14:sldIdLst>
            <p14:sldId id="323"/>
            <p14:sldId id="302"/>
            <p14:sldId id="304"/>
            <p14:sldId id="305"/>
            <p14:sldId id="306"/>
          </p14:sldIdLst>
        </p14:section>
        <p14:section name="Complex Measurements" id="{B9F70400-87DE-48F3-9CB1-927B5EBDC05B}">
          <p14:sldIdLst>
            <p14:sldId id="324"/>
            <p14:sldId id="307"/>
            <p14:sldId id="309"/>
          </p14:sldIdLst>
        </p14:section>
        <p14:section name="More Information" id="{EDF27B05-17B3-4A56-BF94-694F3E0D58E3}">
          <p14:sldIdLst>
            <p14:sldId id="325"/>
            <p14:sldId id="308"/>
            <p14:sldId id="271"/>
            <p14:sldId id="262"/>
          </p14:sldIdLst>
        </p14:section>
        <p14:section name="Additional Materials" id="{87E51958-8CEF-4E75-B257-876FD3D37021}">
          <p14:sldIdLst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5714" autoAdjust="0"/>
  </p:normalViewPr>
  <p:slideViewPr>
    <p:cSldViewPr>
      <p:cViewPr>
        <p:scale>
          <a:sx n="150" d="100"/>
          <a:sy n="150" d="100"/>
        </p:scale>
        <p:origin x="288" y="6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40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79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6.xml"/><Relationship Id="rId18" Type="http://schemas.openxmlformats.org/officeDocument/2006/relationships/slide" Target="slides/slide24.xml"/><Relationship Id="rId26" Type="http://schemas.openxmlformats.org/officeDocument/2006/relationships/slide" Target="slides/slide34.xml"/><Relationship Id="rId39" Type="http://schemas.openxmlformats.org/officeDocument/2006/relationships/slide" Target="slides/slide50.xml"/><Relationship Id="rId21" Type="http://schemas.openxmlformats.org/officeDocument/2006/relationships/slide" Target="slides/slide27.xml"/><Relationship Id="rId34" Type="http://schemas.openxmlformats.org/officeDocument/2006/relationships/slide" Target="slides/slide44.xml"/><Relationship Id="rId42" Type="http://schemas.openxmlformats.org/officeDocument/2006/relationships/slide" Target="slides/slide54.xml"/><Relationship Id="rId47" Type="http://schemas.openxmlformats.org/officeDocument/2006/relationships/slide" Target="slides/slide60.xml"/><Relationship Id="rId50" Type="http://schemas.openxmlformats.org/officeDocument/2006/relationships/slide" Target="slides/slide64.xml"/><Relationship Id="rId55" Type="http://schemas.openxmlformats.org/officeDocument/2006/relationships/slide" Target="slides/slide70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17" Type="http://schemas.openxmlformats.org/officeDocument/2006/relationships/slide" Target="slides/slide23.xml"/><Relationship Id="rId25" Type="http://schemas.openxmlformats.org/officeDocument/2006/relationships/slide" Target="slides/slide33.xml"/><Relationship Id="rId33" Type="http://schemas.openxmlformats.org/officeDocument/2006/relationships/slide" Target="slides/slide43.xml"/><Relationship Id="rId38" Type="http://schemas.openxmlformats.org/officeDocument/2006/relationships/slide" Target="slides/slide49.xml"/><Relationship Id="rId46" Type="http://schemas.openxmlformats.org/officeDocument/2006/relationships/slide" Target="slides/slide59.xml"/><Relationship Id="rId2" Type="http://schemas.openxmlformats.org/officeDocument/2006/relationships/slide" Target="slides/slide2.xml"/><Relationship Id="rId16" Type="http://schemas.openxmlformats.org/officeDocument/2006/relationships/slide" Target="slides/slide22.xml"/><Relationship Id="rId20" Type="http://schemas.openxmlformats.org/officeDocument/2006/relationships/slide" Target="slides/slide26.xml"/><Relationship Id="rId29" Type="http://schemas.openxmlformats.org/officeDocument/2006/relationships/slide" Target="slides/slide38.xml"/><Relationship Id="rId41" Type="http://schemas.openxmlformats.org/officeDocument/2006/relationships/slide" Target="slides/slide53.xml"/><Relationship Id="rId54" Type="http://schemas.openxmlformats.org/officeDocument/2006/relationships/slide" Target="slides/slide69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31.xml"/><Relationship Id="rId32" Type="http://schemas.openxmlformats.org/officeDocument/2006/relationships/slide" Target="slides/slide41.xml"/><Relationship Id="rId37" Type="http://schemas.openxmlformats.org/officeDocument/2006/relationships/slide" Target="slides/slide48.xml"/><Relationship Id="rId40" Type="http://schemas.openxmlformats.org/officeDocument/2006/relationships/slide" Target="slides/slide52.xml"/><Relationship Id="rId45" Type="http://schemas.openxmlformats.org/officeDocument/2006/relationships/slide" Target="slides/slide57.xml"/><Relationship Id="rId53" Type="http://schemas.openxmlformats.org/officeDocument/2006/relationships/slide" Target="slides/slide68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9.xml"/><Relationship Id="rId28" Type="http://schemas.openxmlformats.org/officeDocument/2006/relationships/slide" Target="slides/slide37.xml"/><Relationship Id="rId36" Type="http://schemas.openxmlformats.org/officeDocument/2006/relationships/slide" Target="slides/slide47.xml"/><Relationship Id="rId49" Type="http://schemas.openxmlformats.org/officeDocument/2006/relationships/slide" Target="slides/slide62.xml"/><Relationship Id="rId10" Type="http://schemas.openxmlformats.org/officeDocument/2006/relationships/slide" Target="slides/slide11.xml"/><Relationship Id="rId19" Type="http://schemas.openxmlformats.org/officeDocument/2006/relationships/slide" Target="slides/slide25.xml"/><Relationship Id="rId31" Type="http://schemas.openxmlformats.org/officeDocument/2006/relationships/slide" Target="slides/slide40.xml"/><Relationship Id="rId44" Type="http://schemas.openxmlformats.org/officeDocument/2006/relationships/slide" Target="slides/slide56.xml"/><Relationship Id="rId52" Type="http://schemas.openxmlformats.org/officeDocument/2006/relationships/slide" Target="slides/slide67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7.xml"/><Relationship Id="rId22" Type="http://schemas.openxmlformats.org/officeDocument/2006/relationships/slide" Target="slides/slide28.xml"/><Relationship Id="rId27" Type="http://schemas.openxmlformats.org/officeDocument/2006/relationships/slide" Target="slides/slide35.xml"/><Relationship Id="rId30" Type="http://schemas.openxmlformats.org/officeDocument/2006/relationships/slide" Target="slides/slide39.xml"/><Relationship Id="rId35" Type="http://schemas.openxmlformats.org/officeDocument/2006/relationships/slide" Target="slides/slide46.xml"/><Relationship Id="rId43" Type="http://schemas.openxmlformats.org/officeDocument/2006/relationships/slide" Target="slides/slide55.xml"/><Relationship Id="rId48" Type="http://schemas.openxmlformats.org/officeDocument/2006/relationships/slide" Target="slides/slide61.xml"/><Relationship Id="rId8" Type="http://schemas.openxmlformats.org/officeDocument/2006/relationships/slide" Target="slides/slide9.xml"/><Relationship Id="rId51" Type="http://schemas.openxmlformats.org/officeDocument/2006/relationships/slide" Target="slides/slide65.xml"/><Relationship Id="rId3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Amazon Kindle Sales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Website A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[$-409]mmmm\ d\,\ yyyy;@</c:formatCode>
                <c:ptCount val="9"/>
                <c:pt idx="0">
                  <c:v>39744</c:v>
                </c:pt>
                <c:pt idx="1">
                  <c:v>39745</c:v>
                </c:pt>
                <c:pt idx="2">
                  <c:v>39746</c:v>
                </c:pt>
                <c:pt idx="3">
                  <c:v>39747</c:v>
                </c:pt>
                <c:pt idx="4">
                  <c:v>39748</c:v>
                </c:pt>
                <c:pt idx="5">
                  <c:v>39749</c:v>
                </c:pt>
                <c:pt idx="6">
                  <c:v>39750</c:v>
                </c:pt>
                <c:pt idx="7">
                  <c:v>39751</c:v>
                </c:pt>
                <c:pt idx="8">
                  <c:v>39752</c:v>
                </c:pt>
              </c:numCache>
            </c:numRef>
          </c:cat>
          <c:val>
            <c:numRef>
              <c:f>Sheet1!$B$15:$B$23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  <c:pt idx="5">
                  <c:v>27</c:v>
                </c:pt>
                <c:pt idx="6">
                  <c:v>32</c:v>
                </c:pt>
                <c:pt idx="7">
                  <c:v>25</c:v>
                </c:pt>
                <c:pt idx="8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41568"/>
        <c:axId val="34543104"/>
        <c:axId val="0"/>
      </c:bar3DChart>
      <c:dateAx>
        <c:axId val="34541568"/>
        <c:scaling>
          <c:orientation val="minMax"/>
        </c:scaling>
        <c:delete val="0"/>
        <c:axPos val="b"/>
        <c:numFmt formatCode="[$-409]mmmm\ d\,\ yyyy;@" sourceLinked="1"/>
        <c:majorTickMark val="out"/>
        <c:minorTickMark val="none"/>
        <c:tickLblPos val="nextTo"/>
        <c:txPr>
          <a:bodyPr rot="1680000" vert="horz"/>
          <a:lstStyle/>
          <a:p>
            <a:pPr>
              <a:defRPr sz="1200"/>
            </a:pPr>
            <a:endParaRPr lang="en-US"/>
          </a:p>
        </c:txPr>
        <c:crossAx val="34543104"/>
        <c:crosses val="autoZero"/>
        <c:auto val="1"/>
        <c:lblOffset val="100"/>
        <c:baseTimeUnit val="days"/>
      </c:dateAx>
      <c:valAx>
        <c:axId val="345431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5415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Amazon Kindle Sales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Website A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[$-409]mmmm\ d\,\ yyyy;@</c:formatCode>
                <c:ptCount val="9"/>
                <c:pt idx="0">
                  <c:v>39744</c:v>
                </c:pt>
                <c:pt idx="1">
                  <c:v>39745</c:v>
                </c:pt>
                <c:pt idx="2">
                  <c:v>39746</c:v>
                </c:pt>
                <c:pt idx="3">
                  <c:v>39747</c:v>
                </c:pt>
                <c:pt idx="4">
                  <c:v>39748</c:v>
                </c:pt>
                <c:pt idx="5">
                  <c:v>39749</c:v>
                </c:pt>
                <c:pt idx="6">
                  <c:v>39750</c:v>
                </c:pt>
                <c:pt idx="7">
                  <c:v>39751</c:v>
                </c:pt>
                <c:pt idx="8">
                  <c:v>39752</c:v>
                </c:pt>
              </c:numCache>
            </c:numRef>
          </c:cat>
          <c:val>
            <c:numRef>
              <c:f>Sheet1!$B$15:$B$23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  <c:pt idx="5">
                  <c:v>27</c:v>
                </c:pt>
                <c:pt idx="6">
                  <c:v>32</c:v>
                </c:pt>
                <c:pt idx="7">
                  <c:v>25</c:v>
                </c:pt>
                <c:pt idx="8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Website B</c:v>
                </c:pt>
              </c:strCache>
            </c:strRef>
          </c:tx>
          <c:invertIfNegative val="0"/>
          <c:val>
            <c:numRef>
              <c:f>Sheet1!$C$15:$C$23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25</c:v>
                </c:pt>
                <c:pt idx="6">
                  <c:v>28</c:v>
                </c:pt>
                <c:pt idx="7">
                  <c:v>23</c:v>
                </c:pt>
                <c:pt idx="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806912"/>
        <c:axId val="214808448"/>
        <c:axId val="0"/>
      </c:bar3DChart>
      <c:dateAx>
        <c:axId val="214806912"/>
        <c:scaling>
          <c:orientation val="minMax"/>
        </c:scaling>
        <c:delete val="0"/>
        <c:axPos val="b"/>
        <c:numFmt formatCode="[$-409]mmmm\ d\,\ yyyy;@" sourceLinked="1"/>
        <c:majorTickMark val="out"/>
        <c:minorTickMark val="none"/>
        <c:tickLblPos val="nextTo"/>
        <c:txPr>
          <a:bodyPr rot="1680000" vert="horz"/>
          <a:lstStyle/>
          <a:p>
            <a:pPr>
              <a:defRPr sz="1200"/>
            </a:pPr>
            <a:endParaRPr lang="en-US"/>
          </a:p>
        </c:txPr>
        <c:crossAx val="214808448"/>
        <c:crosses val="autoZero"/>
        <c:auto val="1"/>
        <c:lblOffset val="100"/>
        <c:baseTimeUnit val="days"/>
      </c:dateAx>
      <c:valAx>
        <c:axId val="214808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48069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Amazon Kindle Sales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Website A</c:v>
          </c:tx>
          <c:invertIfNegative val="0"/>
          <c:cat>
            <c:numRef>
              <c:f>Sheet1!$A$2:$A$10</c:f>
              <c:numCache>
                <c:formatCode>[$-409]mmmm\ d\,\ yyyy;@</c:formatCode>
                <c:ptCount val="9"/>
                <c:pt idx="0">
                  <c:v>39744</c:v>
                </c:pt>
                <c:pt idx="1">
                  <c:v>39745</c:v>
                </c:pt>
                <c:pt idx="2">
                  <c:v>39746</c:v>
                </c:pt>
                <c:pt idx="3">
                  <c:v>39747</c:v>
                </c:pt>
                <c:pt idx="4">
                  <c:v>39748</c:v>
                </c:pt>
                <c:pt idx="5">
                  <c:v>39749</c:v>
                </c:pt>
                <c:pt idx="6">
                  <c:v>39750</c:v>
                </c:pt>
                <c:pt idx="7">
                  <c:v>39751</c:v>
                </c:pt>
                <c:pt idx="8">
                  <c:v>39752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v>Website B</c:v>
          </c:tx>
          <c:invertIfNegative val="0"/>
          <c:val>
            <c:numRef>
              <c:f>Sheet1!$C$2:$C$10</c:f>
              <c:numCache>
                <c:formatCode>General</c:formatCode>
                <c:ptCount val="9"/>
                <c:pt idx="4">
                  <c:v>5</c:v>
                </c:pt>
                <c:pt idx="5">
                  <c:v>25</c:v>
                </c:pt>
                <c:pt idx="6">
                  <c:v>28</c:v>
                </c:pt>
                <c:pt idx="7">
                  <c:v>23</c:v>
                </c:pt>
                <c:pt idx="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0064"/>
        <c:axId val="4361600"/>
        <c:axId val="0"/>
      </c:bar3DChart>
      <c:dateAx>
        <c:axId val="4360064"/>
        <c:scaling>
          <c:orientation val="minMax"/>
        </c:scaling>
        <c:delete val="1"/>
        <c:axPos val="b"/>
        <c:numFmt formatCode="[$-409]mmmm\ d\,\ yyyy;@" sourceLinked="1"/>
        <c:majorTickMark val="out"/>
        <c:minorTickMark val="none"/>
        <c:tickLblPos val="nextTo"/>
        <c:crossAx val="4361600"/>
        <c:crosses val="autoZero"/>
        <c:auto val="1"/>
        <c:lblOffset val="100"/>
        <c:baseTimeUnit val="days"/>
      </c:dateAx>
      <c:valAx>
        <c:axId val="43616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3600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Dangerous New Deployment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Roll-back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50</c:v>
                </c:pt>
                <c:pt idx="3">
                  <c:v>100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Tried and True Released Version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Roll-back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95</c:v>
                </c:pt>
                <c:pt idx="1">
                  <c:v>90</c:v>
                </c:pt>
                <c:pt idx="2">
                  <c:v>50</c:v>
                </c:pt>
                <c:pt idx="3">
                  <c:v>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417216"/>
        <c:axId val="30542310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Ramp</c:v>
                </c:pt>
              </c:strCache>
            </c:strRef>
          </c:tx>
          <c:spPr>
            <a:ln w="57150"/>
          </c:spPr>
          <c:marker>
            <c:symbol val="none"/>
          </c:marker>
          <c:dPt>
            <c:idx val="1"/>
            <c:bubble3D val="0"/>
            <c:spPr>
              <a:ln w="66675">
                <a:solidFill>
                  <a:schemeClr val="accent1"/>
                </a:solidFill>
              </a:ln>
            </c:spPr>
          </c:dPt>
          <c:dPt>
            <c:idx val="2"/>
            <c:bubble3D val="0"/>
            <c:spPr>
              <a:ln w="66675">
                <a:solidFill>
                  <a:schemeClr val="accent1"/>
                </a:solidFill>
                <a:tailEnd type="triangle"/>
              </a:ln>
            </c:spPr>
          </c:dPt>
          <c:dPt>
            <c:idx val="3"/>
            <c:bubble3D val="0"/>
            <c:spPr>
              <a:ln w="66675">
                <a:solidFill>
                  <a:schemeClr val="accent1"/>
                </a:solidFill>
                <a:tailEnd type="triangle" w="lg" len="lg"/>
              </a:ln>
            </c:spPr>
          </c:dPt>
          <c:cat>
            <c:strRef>
              <c:f>Sheet1!$A$2:$A$6</c:f>
              <c:strCache>
                <c:ptCount val="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Roll-back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50</c:v>
                </c:pt>
                <c:pt idx="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17216"/>
        <c:axId val="305423104"/>
      </c:lineChart>
      <c:catAx>
        <c:axId val="305417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305423104"/>
        <c:crosses val="autoZero"/>
        <c:auto val="1"/>
        <c:lblAlgn val="ctr"/>
        <c:lblOffset val="100"/>
        <c:noMultiLvlLbl val="0"/>
      </c:catAx>
      <c:valAx>
        <c:axId val="3054231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US" sz="1600" dirty="0" smtClean="0">
                    <a:latin typeface="+mj-lt"/>
                  </a:rPr>
                  <a:t>%</a:t>
                </a:r>
                <a:r>
                  <a:rPr lang="en-US" sz="1600" baseline="0" dirty="0" smtClean="0">
                    <a:latin typeface="+mj-lt"/>
                  </a:rPr>
                  <a:t> Users Exposed</a:t>
                </a:r>
                <a:endParaRPr lang="en-US" sz="1600" dirty="0">
                  <a:latin typeface="+mj-lt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05417216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12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51939-99AE-423C-981E-0C1A271C91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6E6F0-A4A7-4CC1-ABF2-EBF4EBD88C23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What is Online Controlled Experimentation?</a:t>
          </a:r>
          <a:endParaRPr lang="en-US" sz="1600" b="0" dirty="0">
            <a:latin typeface="+mj-lt"/>
          </a:endParaRPr>
        </a:p>
      </dgm:t>
    </dgm:pt>
    <dgm:pt modelId="{7A8982CE-3C1D-4401-BD63-1DBE77341C93}" type="parTrans" cxnId="{43FB0813-F9D9-40A2-A718-C68A16529C0C}">
      <dgm:prSet/>
      <dgm:spPr/>
      <dgm:t>
        <a:bodyPr/>
        <a:lstStyle/>
        <a:p>
          <a:endParaRPr lang="en-US" sz="1600" b="0"/>
        </a:p>
      </dgm:t>
    </dgm:pt>
    <dgm:pt modelId="{3606824D-872A-4D21-840F-B99FC85F3F2E}" type="sibTrans" cxnId="{43FB0813-F9D9-40A2-A718-C68A16529C0C}">
      <dgm:prSet/>
      <dgm:spPr/>
      <dgm:t>
        <a:bodyPr/>
        <a:lstStyle/>
        <a:p>
          <a:endParaRPr lang="en-US" sz="1600" b="0"/>
        </a:p>
      </dgm:t>
    </dgm:pt>
    <dgm:pt modelId="{82E2B7DA-AE12-4F8E-8D90-E8D185B92428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Employing Online Experimentation</a:t>
          </a:r>
          <a:endParaRPr lang="en-US" sz="1600" b="0" dirty="0">
            <a:latin typeface="+mj-lt"/>
          </a:endParaRPr>
        </a:p>
      </dgm:t>
    </dgm:pt>
    <dgm:pt modelId="{7C189CFA-C3C1-494B-AB3C-ADEFE94EF468}" type="parTrans" cxnId="{31E16778-EA09-45EC-8C0B-205502C8D5BC}">
      <dgm:prSet/>
      <dgm:spPr/>
      <dgm:t>
        <a:bodyPr/>
        <a:lstStyle/>
        <a:p>
          <a:endParaRPr lang="en-US" sz="1600" b="0"/>
        </a:p>
      </dgm:t>
    </dgm:pt>
    <dgm:pt modelId="{77A38CF3-B6AE-4A4D-8BA1-0E1BC5F1F004}" type="sibTrans" cxnId="{31E16778-EA09-45EC-8C0B-205502C8D5BC}">
      <dgm:prSet/>
      <dgm:spPr/>
      <dgm:t>
        <a:bodyPr/>
        <a:lstStyle/>
        <a:p>
          <a:endParaRPr lang="en-US" sz="1600" b="0"/>
        </a:p>
      </dgm:t>
    </dgm:pt>
    <dgm:pt modelId="{AC5D762C-4962-4299-8EC0-7FA4575399BC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Data</a:t>
          </a:r>
          <a:r>
            <a:rPr lang="en-US" sz="1600" b="0" dirty="0" smtClean="0"/>
            <a:t> </a:t>
          </a:r>
          <a:r>
            <a:rPr lang="en-US" sz="1600" b="0" dirty="0" smtClean="0">
              <a:latin typeface="+mj-lt"/>
            </a:rPr>
            <a:t>Driven</a:t>
          </a:r>
          <a:r>
            <a:rPr lang="en-US" sz="1600" b="0" dirty="0" smtClean="0"/>
            <a:t> </a:t>
          </a:r>
          <a:r>
            <a:rPr lang="en-US" sz="1600" b="0" dirty="0" smtClean="0">
              <a:latin typeface="+mj-lt"/>
            </a:rPr>
            <a:t>Decision</a:t>
          </a:r>
          <a:r>
            <a:rPr lang="en-US" sz="1600" b="0" dirty="0" smtClean="0"/>
            <a:t> </a:t>
          </a:r>
          <a:r>
            <a:rPr lang="en-US" sz="1600" b="0" dirty="0" smtClean="0">
              <a:latin typeface="+mj-lt"/>
            </a:rPr>
            <a:t>Making</a:t>
          </a:r>
          <a:endParaRPr lang="en-US" sz="1600" b="0" dirty="0">
            <a:latin typeface="+mj-lt"/>
          </a:endParaRPr>
        </a:p>
      </dgm:t>
    </dgm:pt>
    <dgm:pt modelId="{447FCA7D-4694-42BF-BE50-E4F5D5C28CCB}" type="parTrans" cxnId="{97DB6586-7F9A-4640-AEA6-6DE8BD532470}">
      <dgm:prSet/>
      <dgm:spPr/>
      <dgm:t>
        <a:bodyPr/>
        <a:lstStyle/>
        <a:p>
          <a:endParaRPr lang="en-US" sz="1600" b="0"/>
        </a:p>
      </dgm:t>
    </dgm:pt>
    <dgm:pt modelId="{10D70127-466F-4D51-BA40-F8A92464833F}" type="sibTrans" cxnId="{97DB6586-7F9A-4640-AEA6-6DE8BD532470}">
      <dgm:prSet/>
      <dgm:spPr/>
      <dgm:t>
        <a:bodyPr/>
        <a:lstStyle/>
        <a:p>
          <a:endParaRPr lang="en-US" sz="1600" b="0"/>
        </a:p>
      </dgm:t>
    </dgm:pt>
    <dgm:pt modelId="{622553A0-3F69-47AD-861F-CEE75E52EEC3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How does this apply to SQA?</a:t>
          </a:r>
          <a:endParaRPr lang="en-US" sz="1600" b="0" dirty="0">
            <a:latin typeface="+mj-lt"/>
          </a:endParaRPr>
        </a:p>
      </dgm:t>
    </dgm:pt>
    <dgm:pt modelId="{F13AE8D5-0096-4C4E-826E-9A7070623E40}" type="parTrans" cxnId="{C777872D-A8ED-47AE-9A6B-D5DF41252F24}">
      <dgm:prSet/>
      <dgm:spPr/>
      <dgm:t>
        <a:bodyPr/>
        <a:lstStyle/>
        <a:p>
          <a:endParaRPr lang="en-US" sz="1600" b="0"/>
        </a:p>
      </dgm:t>
    </dgm:pt>
    <dgm:pt modelId="{FFF1F871-B197-4D32-93EB-A38B47D321E2}" type="sibTrans" cxnId="{C777872D-A8ED-47AE-9A6B-D5DF41252F24}">
      <dgm:prSet/>
      <dgm:spPr/>
      <dgm:t>
        <a:bodyPr/>
        <a:lstStyle/>
        <a:p>
          <a:endParaRPr lang="en-US" sz="1600" b="0"/>
        </a:p>
      </dgm:t>
    </dgm:pt>
    <dgm:pt modelId="{0CEB4CD9-B039-44E5-8AFC-A9A0CF8636C9}">
      <dgm:prSet custT="1"/>
      <dgm:spPr/>
      <dgm:t>
        <a:bodyPr/>
        <a:lstStyle/>
        <a:p>
          <a:pPr algn="l" rtl="0"/>
          <a:r>
            <a:rPr lang="en-US" sz="1600" b="0" dirty="0" smtClean="0">
              <a:latin typeface="+mj-lt"/>
            </a:rPr>
            <a:t>	Rapid Prototyping</a:t>
          </a:r>
          <a:endParaRPr lang="en-US" sz="1600" b="0" dirty="0">
            <a:latin typeface="+mj-lt"/>
          </a:endParaRPr>
        </a:p>
      </dgm:t>
    </dgm:pt>
    <dgm:pt modelId="{EB487A91-465B-404A-B578-6EB262922D15}" type="parTrans" cxnId="{9B2EFB01-DC6D-42F3-958E-92AFB22921D1}">
      <dgm:prSet/>
      <dgm:spPr/>
      <dgm:t>
        <a:bodyPr/>
        <a:lstStyle/>
        <a:p>
          <a:endParaRPr lang="en-US" sz="1600" b="0"/>
        </a:p>
      </dgm:t>
    </dgm:pt>
    <dgm:pt modelId="{AE5D1135-A567-4398-B85A-161483B72A22}" type="sibTrans" cxnId="{9B2EFB01-DC6D-42F3-958E-92AFB22921D1}">
      <dgm:prSet/>
      <dgm:spPr/>
      <dgm:t>
        <a:bodyPr/>
        <a:lstStyle/>
        <a:p>
          <a:endParaRPr lang="en-US" sz="1600" b="0"/>
        </a:p>
      </dgm:t>
    </dgm:pt>
    <dgm:pt modelId="{4786719E-2152-49A5-9091-62626042F3EB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	Exposure Control</a:t>
          </a:r>
          <a:endParaRPr lang="en-US" sz="1600" b="0" dirty="0">
            <a:latin typeface="+mj-lt"/>
          </a:endParaRPr>
        </a:p>
      </dgm:t>
    </dgm:pt>
    <dgm:pt modelId="{F1AA831E-DDD7-4E67-9F23-1300A7702224}" type="parTrans" cxnId="{9E76323F-84B7-4F10-90D3-5CD5544A08D4}">
      <dgm:prSet/>
      <dgm:spPr/>
      <dgm:t>
        <a:bodyPr/>
        <a:lstStyle/>
        <a:p>
          <a:endParaRPr lang="en-US" sz="1600" b="0"/>
        </a:p>
      </dgm:t>
    </dgm:pt>
    <dgm:pt modelId="{64663168-2D17-45F9-9F0C-4220738BE931}" type="sibTrans" cxnId="{9E76323F-84B7-4F10-90D3-5CD5544A08D4}">
      <dgm:prSet/>
      <dgm:spPr/>
      <dgm:t>
        <a:bodyPr/>
        <a:lstStyle/>
        <a:p>
          <a:endParaRPr lang="en-US" sz="1600" b="0"/>
        </a:p>
      </dgm:t>
    </dgm:pt>
    <dgm:pt modelId="{0E9888A5-F2B2-47D5-B296-A416B2843EC9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	Monitoring &amp; Measurement</a:t>
          </a:r>
          <a:endParaRPr lang="en-US" sz="1600" b="0" dirty="0">
            <a:latin typeface="+mj-lt"/>
          </a:endParaRPr>
        </a:p>
      </dgm:t>
    </dgm:pt>
    <dgm:pt modelId="{4AC7C148-320E-4ED9-8130-07B4249D8660}" type="parTrans" cxnId="{FD6C10AC-2408-4BC2-B31F-52CEC6753574}">
      <dgm:prSet/>
      <dgm:spPr/>
      <dgm:t>
        <a:bodyPr/>
        <a:lstStyle/>
        <a:p>
          <a:endParaRPr lang="en-US" sz="1600" b="0"/>
        </a:p>
      </dgm:t>
    </dgm:pt>
    <dgm:pt modelId="{C50B06F8-07A4-4814-AF4F-978618103C2D}" type="sibTrans" cxnId="{FD6C10AC-2408-4BC2-B31F-52CEC6753574}">
      <dgm:prSet/>
      <dgm:spPr/>
      <dgm:t>
        <a:bodyPr/>
        <a:lstStyle/>
        <a:p>
          <a:endParaRPr lang="en-US" sz="1600" b="0"/>
        </a:p>
      </dgm:t>
    </dgm:pt>
    <dgm:pt modelId="{05FC521B-6D9F-48C6-85A9-650BE3E131BD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	Testing in Production (</a:t>
          </a:r>
          <a:r>
            <a:rPr lang="en-US" sz="1600" b="0" dirty="0" err="1" smtClean="0">
              <a:latin typeface="+mj-lt"/>
            </a:rPr>
            <a:t>TiP</a:t>
          </a:r>
          <a:r>
            <a:rPr lang="en-US" sz="1600" b="0" dirty="0" smtClean="0">
              <a:latin typeface="+mj-lt"/>
            </a:rPr>
            <a:t>)</a:t>
          </a:r>
          <a:endParaRPr lang="en-US" sz="1600" b="0" dirty="0">
            <a:latin typeface="+mj-lt"/>
          </a:endParaRPr>
        </a:p>
      </dgm:t>
    </dgm:pt>
    <dgm:pt modelId="{E3EF1DFB-8D25-4CC7-A751-93786873FCCE}" type="parTrans" cxnId="{5C9B3F75-01EF-45C8-89DB-8BD561EC0BBD}">
      <dgm:prSet/>
      <dgm:spPr/>
      <dgm:t>
        <a:bodyPr/>
        <a:lstStyle/>
        <a:p>
          <a:endParaRPr lang="en-US" sz="1600" b="0"/>
        </a:p>
      </dgm:t>
    </dgm:pt>
    <dgm:pt modelId="{17C42C44-9060-44CE-BDA2-38931ECB1F73}" type="sibTrans" cxnId="{5C9B3F75-01EF-45C8-89DB-8BD561EC0BBD}">
      <dgm:prSet/>
      <dgm:spPr/>
      <dgm:t>
        <a:bodyPr/>
        <a:lstStyle/>
        <a:p>
          <a:endParaRPr lang="en-US" sz="1600" b="0"/>
        </a:p>
      </dgm:t>
    </dgm:pt>
    <dgm:pt modelId="{579C79AC-E18E-4AC6-8AF9-474689A7EF58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	Services </a:t>
          </a:r>
          <a:r>
            <a:rPr lang="en-US" sz="1600" b="0" dirty="0" err="1" smtClean="0">
              <a:latin typeface="+mj-lt"/>
            </a:rPr>
            <a:t>TiP</a:t>
          </a:r>
          <a:r>
            <a:rPr lang="en-US" sz="1600" b="0" dirty="0" smtClean="0">
              <a:latin typeface="+mj-lt"/>
            </a:rPr>
            <a:t> with Online Experimentation</a:t>
          </a:r>
          <a:endParaRPr lang="en-US" sz="1600" b="0" dirty="0">
            <a:latin typeface="+mj-lt"/>
          </a:endParaRPr>
        </a:p>
      </dgm:t>
    </dgm:pt>
    <dgm:pt modelId="{7BBFE8D3-9358-412E-9DE4-3258231C28A2}" type="parTrans" cxnId="{7DB7E2EC-CD87-4FDA-BD21-C9E025053ED2}">
      <dgm:prSet/>
      <dgm:spPr/>
      <dgm:t>
        <a:bodyPr/>
        <a:lstStyle/>
        <a:p>
          <a:endParaRPr lang="en-US" sz="1600" b="0"/>
        </a:p>
      </dgm:t>
    </dgm:pt>
    <dgm:pt modelId="{95A47F5D-5CA3-46EB-87DC-DCFA56FC36B2}" type="sibTrans" cxnId="{7DB7E2EC-CD87-4FDA-BD21-C9E025053ED2}">
      <dgm:prSet/>
      <dgm:spPr/>
      <dgm:t>
        <a:bodyPr/>
        <a:lstStyle/>
        <a:p>
          <a:endParaRPr lang="en-US" sz="1600" b="0"/>
        </a:p>
      </dgm:t>
    </dgm:pt>
    <dgm:pt modelId="{49FE7D79-FF9B-4E4F-81B8-70983EEA5B8E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	Services </a:t>
          </a:r>
          <a:r>
            <a:rPr lang="en-US" sz="1600" b="0" dirty="0" err="1" smtClean="0">
              <a:latin typeface="+mj-lt"/>
            </a:rPr>
            <a:t>TiP</a:t>
          </a:r>
          <a:r>
            <a:rPr lang="en-US" sz="1600" b="0" dirty="0" smtClean="0">
              <a:latin typeface="+mj-lt"/>
            </a:rPr>
            <a:t> with Shadowing</a:t>
          </a:r>
          <a:endParaRPr lang="en-US" sz="1600" b="0" dirty="0">
            <a:latin typeface="+mj-lt"/>
          </a:endParaRPr>
        </a:p>
      </dgm:t>
    </dgm:pt>
    <dgm:pt modelId="{FAFE4F34-7AF3-4868-8863-DA9714E4C55A}" type="parTrans" cxnId="{C516B683-DC20-4ECC-87D9-1EC5D2A50099}">
      <dgm:prSet/>
      <dgm:spPr/>
      <dgm:t>
        <a:bodyPr/>
        <a:lstStyle/>
        <a:p>
          <a:endParaRPr lang="en-US" sz="1600" b="0"/>
        </a:p>
      </dgm:t>
    </dgm:pt>
    <dgm:pt modelId="{5B746B74-96AD-401D-BB2A-2D579F7C09BE}" type="sibTrans" cxnId="{C516B683-DC20-4ECC-87D9-1EC5D2A50099}">
      <dgm:prSet/>
      <dgm:spPr/>
      <dgm:t>
        <a:bodyPr/>
        <a:lstStyle/>
        <a:p>
          <a:endParaRPr lang="en-US" sz="1600" b="0"/>
        </a:p>
      </dgm:t>
    </dgm:pt>
    <dgm:pt modelId="{D00E073B-5CC4-40D9-9C28-0477BA54FBB3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	Complex Measurements</a:t>
          </a:r>
          <a:endParaRPr lang="en-US" sz="1600" b="0" dirty="0">
            <a:latin typeface="+mj-lt"/>
          </a:endParaRPr>
        </a:p>
      </dgm:t>
    </dgm:pt>
    <dgm:pt modelId="{53AB7612-07CA-46C0-A1E3-4163FA82A2FA}" type="parTrans" cxnId="{5358F25C-788C-45D8-BBF9-FA8D0F33D0C4}">
      <dgm:prSet/>
      <dgm:spPr/>
      <dgm:t>
        <a:bodyPr/>
        <a:lstStyle/>
        <a:p>
          <a:endParaRPr lang="en-US" sz="1600" b="0"/>
        </a:p>
      </dgm:t>
    </dgm:pt>
    <dgm:pt modelId="{991B92E9-6B72-4119-9347-165D714E42E7}" type="sibTrans" cxnId="{5358F25C-788C-45D8-BBF9-FA8D0F33D0C4}">
      <dgm:prSet/>
      <dgm:spPr/>
      <dgm:t>
        <a:bodyPr/>
        <a:lstStyle/>
        <a:p>
          <a:endParaRPr lang="en-US" sz="1600" b="0"/>
        </a:p>
      </dgm:t>
    </dgm:pt>
    <dgm:pt modelId="{C81D6B8B-C35D-44C2-BC21-B026C299D115}" type="pres">
      <dgm:prSet presAssocID="{F3F51939-99AE-423C-981E-0C1A271C91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27C8F2-FBEB-43AD-8836-1155591D2204}" type="pres">
      <dgm:prSet presAssocID="{4596E6F0-A4A7-4CC1-ABF2-EBF4EBD88C23}" presName="parentText" presStyleLbl="node1" presStyleIdx="0" presStyleCnt="11" custLinFactNeighborX="-5338" custLinFactNeighborY="-168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E868D-3B10-4B7E-B22B-95264215AC59}" type="pres">
      <dgm:prSet presAssocID="{3606824D-872A-4D21-840F-B99FC85F3F2E}" presName="spacer" presStyleCnt="0"/>
      <dgm:spPr/>
    </dgm:pt>
    <dgm:pt modelId="{66351BAE-FC36-47A9-98F2-5498B2DBFE0D}" type="pres">
      <dgm:prSet presAssocID="{82E2B7DA-AE12-4F8E-8D90-E8D185B92428}" presName="parentText" presStyleLbl="node1" presStyleIdx="1" presStyleCnt="11" custLinFactNeighborY="416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6452B-861A-477A-80F9-D0F053ACC070}" type="pres">
      <dgm:prSet presAssocID="{77A38CF3-B6AE-4A4D-8BA1-0E1BC5F1F004}" presName="spacer" presStyleCnt="0"/>
      <dgm:spPr/>
    </dgm:pt>
    <dgm:pt modelId="{7012109B-4AD4-4E31-BA9C-A93BDAEBBD6B}" type="pres">
      <dgm:prSet presAssocID="{AC5D762C-4962-4299-8EC0-7FA4575399BC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3E862-6C4F-4E66-804A-B7F325FC63EA}" type="pres">
      <dgm:prSet presAssocID="{10D70127-466F-4D51-BA40-F8A92464833F}" presName="spacer" presStyleCnt="0"/>
      <dgm:spPr/>
    </dgm:pt>
    <dgm:pt modelId="{DF10721D-48C8-4840-A9B8-629FE8CF8F28}" type="pres">
      <dgm:prSet presAssocID="{622553A0-3F69-47AD-861F-CEE75E52EEC3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5667A-4A70-42FE-BFA2-12D2ED5EE88D}" type="pres">
      <dgm:prSet presAssocID="{FFF1F871-B197-4D32-93EB-A38B47D321E2}" presName="spacer" presStyleCnt="0"/>
      <dgm:spPr/>
    </dgm:pt>
    <dgm:pt modelId="{A7232C0C-1EBD-4195-9594-4E6F7245DB5B}" type="pres">
      <dgm:prSet presAssocID="{0CEB4CD9-B039-44E5-8AFC-A9A0CF8636C9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CD89C-3E84-4B22-873C-747F397A9E15}" type="pres">
      <dgm:prSet presAssocID="{AE5D1135-A567-4398-B85A-161483B72A22}" presName="spacer" presStyleCnt="0"/>
      <dgm:spPr/>
    </dgm:pt>
    <dgm:pt modelId="{E0E30E7E-4120-4352-9621-172387FD921B}" type="pres">
      <dgm:prSet presAssocID="{4786719E-2152-49A5-9091-62626042F3EB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E5A57-A5E7-49C4-8D73-03AAB41A88D3}" type="pres">
      <dgm:prSet presAssocID="{64663168-2D17-45F9-9F0C-4220738BE931}" presName="spacer" presStyleCnt="0"/>
      <dgm:spPr/>
    </dgm:pt>
    <dgm:pt modelId="{ADCB0B21-DAA9-489A-94E0-EE149C5BB10D}" type="pres">
      <dgm:prSet presAssocID="{0E9888A5-F2B2-47D5-B296-A416B2843EC9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9497F-F452-42B4-9A4C-6FA0AD6DAA2A}" type="pres">
      <dgm:prSet presAssocID="{C50B06F8-07A4-4814-AF4F-978618103C2D}" presName="spacer" presStyleCnt="0"/>
      <dgm:spPr/>
    </dgm:pt>
    <dgm:pt modelId="{0AC34F44-9744-4DB3-8BB7-ABF0800E327C}" type="pres">
      <dgm:prSet presAssocID="{05FC521B-6D9F-48C6-85A9-650BE3E131BD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9EE2D-77B4-4B73-B257-485CA1DA2309}" type="pres">
      <dgm:prSet presAssocID="{17C42C44-9060-44CE-BDA2-38931ECB1F73}" presName="spacer" presStyleCnt="0"/>
      <dgm:spPr/>
    </dgm:pt>
    <dgm:pt modelId="{9831C4B4-3C2D-4375-A2BC-B1CC4A27E7E8}" type="pres">
      <dgm:prSet presAssocID="{579C79AC-E18E-4AC6-8AF9-474689A7EF58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44C4-A264-4238-8A7C-1C7C0C432808}" type="pres">
      <dgm:prSet presAssocID="{95A47F5D-5CA3-46EB-87DC-DCFA56FC36B2}" presName="spacer" presStyleCnt="0"/>
      <dgm:spPr/>
    </dgm:pt>
    <dgm:pt modelId="{851FD832-B328-4352-9531-E6F2605A785F}" type="pres">
      <dgm:prSet presAssocID="{49FE7D79-FF9B-4E4F-81B8-70983EEA5B8E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4CEE0-79CA-4441-BA28-7221B83609FB}" type="pres">
      <dgm:prSet presAssocID="{5B746B74-96AD-401D-BB2A-2D579F7C09BE}" presName="spacer" presStyleCnt="0"/>
      <dgm:spPr/>
    </dgm:pt>
    <dgm:pt modelId="{CC8C6F0B-3634-4E71-B443-2EAC0DE27BBA}" type="pres">
      <dgm:prSet presAssocID="{D00E073B-5CC4-40D9-9C28-0477BA54FBB3}" presName="parentText" presStyleLbl="node1" presStyleIdx="10" presStyleCnt="11" custLinFactNeighborX="-926" custLinFactNeighborY="169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3FC17-0689-4348-93B2-C2F68D5E2270}" type="presOf" srcId="{0E9888A5-F2B2-47D5-B296-A416B2843EC9}" destId="{ADCB0B21-DAA9-489A-94E0-EE149C5BB10D}" srcOrd="0" destOrd="0" presId="urn:microsoft.com/office/officeart/2005/8/layout/vList2"/>
    <dgm:cxn modelId="{7DB7E2EC-CD87-4FDA-BD21-C9E025053ED2}" srcId="{F3F51939-99AE-423C-981E-0C1A271C9151}" destId="{579C79AC-E18E-4AC6-8AF9-474689A7EF58}" srcOrd="8" destOrd="0" parTransId="{7BBFE8D3-9358-412E-9DE4-3258231C28A2}" sibTransId="{95A47F5D-5CA3-46EB-87DC-DCFA56FC36B2}"/>
    <dgm:cxn modelId="{805EBD4A-5E69-44B8-BBB7-5351BD7B190F}" type="presOf" srcId="{4786719E-2152-49A5-9091-62626042F3EB}" destId="{E0E30E7E-4120-4352-9621-172387FD921B}" srcOrd="0" destOrd="0" presId="urn:microsoft.com/office/officeart/2005/8/layout/vList2"/>
    <dgm:cxn modelId="{25E8A3A6-1DD7-4438-82FE-40F33853F314}" type="presOf" srcId="{0CEB4CD9-B039-44E5-8AFC-A9A0CF8636C9}" destId="{A7232C0C-1EBD-4195-9594-4E6F7245DB5B}" srcOrd="0" destOrd="0" presId="urn:microsoft.com/office/officeart/2005/8/layout/vList2"/>
    <dgm:cxn modelId="{9E76323F-84B7-4F10-90D3-5CD5544A08D4}" srcId="{F3F51939-99AE-423C-981E-0C1A271C9151}" destId="{4786719E-2152-49A5-9091-62626042F3EB}" srcOrd="5" destOrd="0" parTransId="{F1AA831E-DDD7-4E67-9F23-1300A7702224}" sibTransId="{64663168-2D17-45F9-9F0C-4220738BE931}"/>
    <dgm:cxn modelId="{C30A2F97-F3D1-431F-B6CD-BBD324131C37}" type="presOf" srcId="{579C79AC-E18E-4AC6-8AF9-474689A7EF58}" destId="{9831C4B4-3C2D-4375-A2BC-B1CC4A27E7E8}" srcOrd="0" destOrd="0" presId="urn:microsoft.com/office/officeart/2005/8/layout/vList2"/>
    <dgm:cxn modelId="{FD6C10AC-2408-4BC2-B31F-52CEC6753574}" srcId="{F3F51939-99AE-423C-981E-0C1A271C9151}" destId="{0E9888A5-F2B2-47D5-B296-A416B2843EC9}" srcOrd="6" destOrd="0" parTransId="{4AC7C148-320E-4ED9-8130-07B4249D8660}" sibTransId="{C50B06F8-07A4-4814-AF4F-978618103C2D}"/>
    <dgm:cxn modelId="{5358F25C-788C-45D8-BBF9-FA8D0F33D0C4}" srcId="{F3F51939-99AE-423C-981E-0C1A271C9151}" destId="{D00E073B-5CC4-40D9-9C28-0477BA54FBB3}" srcOrd="10" destOrd="0" parTransId="{53AB7612-07CA-46C0-A1E3-4163FA82A2FA}" sibTransId="{991B92E9-6B72-4119-9347-165D714E42E7}"/>
    <dgm:cxn modelId="{2E70F416-3A79-4818-A3DC-E3FEB2AB1941}" type="presOf" srcId="{622553A0-3F69-47AD-861F-CEE75E52EEC3}" destId="{DF10721D-48C8-4840-A9B8-629FE8CF8F28}" srcOrd="0" destOrd="0" presId="urn:microsoft.com/office/officeart/2005/8/layout/vList2"/>
    <dgm:cxn modelId="{C3BA3B6B-B89F-4EFD-9AF8-052A7ED0400D}" type="presOf" srcId="{4596E6F0-A4A7-4CC1-ABF2-EBF4EBD88C23}" destId="{2C27C8F2-FBEB-43AD-8836-1155591D2204}" srcOrd="0" destOrd="0" presId="urn:microsoft.com/office/officeart/2005/8/layout/vList2"/>
    <dgm:cxn modelId="{43FB0813-F9D9-40A2-A718-C68A16529C0C}" srcId="{F3F51939-99AE-423C-981E-0C1A271C9151}" destId="{4596E6F0-A4A7-4CC1-ABF2-EBF4EBD88C23}" srcOrd="0" destOrd="0" parTransId="{7A8982CE-3C1D-4401-BD63-1DBE77341C93}" sibTransId="{3606824D-872A-4D21-840F-B99FC85F3F2E}"/>
    <dgm:cxn modelId="{B5DA4690-2902-433D-B3DA-76CDC10D43E9}" type="presOf" srcId="{82E2B7DA-AE12-4F8E-8D90-E8D185B92428}" destId="{66351BAE-FC36-47A9-98F2-5498B2DBFE0D}" srcOrd="0" destOrd="0" presId="urn:microsoft.com/office/officeart/2005/8/layout/vList2"/>
    <dgm:cxn modelId="{5C9B3F75-01EF-45C8-89DB-8BD561EC0BBD}" srcId="{F3F51939-99AE-423C-981E-0C1A271C9151}" destId="{05FC521B-6D9F-48C6-85A9-650BE3E131BD}" srcOrd="7" destOrd="0" parTransId="{E3EF1DFB-8D25-4CC7-A751-93786873FCCE}" sibTransId="{17C42C44-9060-44CE-BDA2-38931ECB1F73}"/>
    <dgm:cxn modelId="{9B2EFB01-DC6D-42F3-958E-92AFB22921D1}" srcId="{F3F51939-99AE-423C-981E-0C1A271C9151}" destId="{0CEB4CD9-B039-44E5-8AFC-A9A0CF8636C9}" srcOrd="4" destOrd="0" parTransId="{EB487A91-465B-404A-B578-6EB262922D15}" sibTransId="{AE5D1135-A567-4398-B85A-161483B72A22}"/>
    <dgm:cxn modelId="{31E16778-EA09-45EC-8C0B-205502C8D5BC}" srcId="{F3F51939-99AE-423C-981E-0C1A271C9151}" destId="{82E2B7DA-AE12-4F8E-8D90-E8D185B92428}" srcOrd="1" destOrd="0" parTransId="{7C189CFA-C3C1-494B-AB3C-ADEFE94EF468}" sibTransId="{77A38CF3-B6AE-4A4D-8BA1-0E1BC5F1F004}"/>
    <dgm:cxn modelId="{B3C60CC4-FCB8-46A4-B0FF-CDD5249EA784}" type="presOf" srcId="{AC5D762C-4962-4299-8EC0-7FA4575399BC}" destId="{7012109B-4AD4-4E31-BA9C-A93BDAEBBD6B}" srcOrd="0" destOrd="0" presId="urn:microsoft.com/office/officeart/2005/8/layout/vList2"/>
    <dgm:cxn modelId="{EADCE876-C2C8-4A45-A275-BF68AFF2782C}" type="presOf" srcId="{F3F51939-99AE-423C-981E-0C1A271C9151}" destId="{C81D6B8B-C35D-44C2-BC21-B026C299D115}" srcOrd="0" destOrd="0" presId="urn:microsoft.com/office/officeart/2005/8/layout/vList2"/>
    <dgm:cxn modelId="{97DB6586-7F9A-4640-AEA6-6DE8BD532470}" srcId="{F3F51939-99AE-423C-981E-0C1A271C9151}" destId="{AC5D762C-4962-4299-8EC0-7FA4575399BC}" srcOrd="2" destOrd="0" parTransId="{447FCA7D-4694-42BF-BE50-E4F5D5C28CCB}" sibTransId="{10D70127-466F-4D51-BA40-F8A92464833F}"/>
    <dgm:cxn modelId="{4EDAEF8E-EBCB-4BAD-9E6D-EEF4B106ED60}" type="presOf" srcId="{D00E073B-5CC4-40D9-9C28-0477BA54FBB3}" destId="{CC8C6F0B-3634-4E71-B443-2EAC0DE27BBA}" srcOrd="0" destOrd="0" presId="urn:microsoft.com/office/officeart/2005/8/layout/vList2"/>
    <dgm:cxn modelId="{567EE2A1-1F3D-45AD-B4C2-C1C25CA0DA42}" type="presOf" srcId="{49FE7D79-FF9B-4E4F-81B8-70983EEA5B8E}" destId="{851FD832-B328-4352-9531-E6F2605A785F}" srcOrd="0" destOrd="0" presId="urn:microsoft.com/office/officeart/2005/8/layout/vList2"/>
    <dgm:cxn modelId="{C516B683-DC20-4ECC-87D9-1EC5D2A50099}" srcId="{F3F51939-99AE-423C-981E-0C1A271C9151}" destId="{49FE7D79-FF9B-4E4F-81B8-70983EEA5B8E}" srcOrd="9" destOrd="0" parTransId="{FAFE4F34-7AF3-4868-8863-DA9714E4C55A}" sibTransId="{5B746B74-96AD-401D-BB2A-2D579F7C09BE}"/>
    <dgm:cxn modelId="{F18CE56B-F19C-4026-BAB5-8347F61028BD}" type="presOf" srcId="{05FC521B-6D9F-48C6-85A9-650BE3E131BD}" destId="{0AC34F44-9744-4DB3-8BB7-ABF0800E327C}" srcOrd="0" destOrd="0" presId="urn:microsoft.com/office/officeart/2005/8/layout/vList2"/>
    <dgm:cxn modelId="{C777872D-A8ED-47AE-9A6B-D5DF41252F24}" srcId="{F3F51939-99AE-423C-981E-0C1A271C9151}" destId="{622553A0-3F69-47AD-861F-CEE75E52EEC3}" srcOrd="3" destOrd="0" parTransId="{F13AE8D5-0096-4C4E-826E-9A7070623E40}" sibTransId="{FFF1F871-B197-4D32-93EB-A38B47D321E2}"/>
    <dgm:cxn modelId="{3D01C6AA-CD93-46A4-B801-BCD2681DBF3A}" type="presParOf" srcId="{C81D6B8B-C35D-44C2-BC21-B026C299D115}" destId="{2C27C8F2-FBEB-43AD-8836-1155591D2204}" srcOrd="0" destOrd="0" presId="urn:microsoft.com/office/officeart/2005/8/layout/vList2"/>
    <dgm:cxn modelId="{1E2F30C5-0439-4887-A440-39C7AEBA8635}" type="presParOf" srcId="{C81D6B8B-C35D-44C2-BC21-B026C299D115}" destId="{BFAE868D-3B10-4B7E-B22B-95264215AC59}" srcOrd="1" destOrd="0" presId="urn:microsoft.com/office/officeart/2005/8/layout/vList2"/>
    <dgm:cxn modelId="{613E65E2-64F2-4671-A1F7-4153E92FA8F8}" type="presParOf" srcId="{C81D6B8B-C35D-44C2-BC21-B026C299D115}" destId="{66351BAE-FC36-47A9-98F2-5498B2DBFE0D}" srcOrd="2" destOrd="0" presId="urn:microsoft.com/office/officeart/2005/8/layout/vList2"/>
    <dgm:cxn modelId="{BDE221A9-4F3D-44FE-B2E7-CD5043800054}" type="presParOf" srcId="{C81D6B8B-C35D-44C2-BC21-B026C299D115}" destId="{0796452B-861A-477A-80F9-D0F053ACC070}" srcOrd="3" destOrd="0" presId="urn:microsoft.com/office/officeart/2005/8/layout/vList2"/>
    <dgm:cxn modelId="{80C76ADA-4FF9-4BD6-92E9-A4159835B849}" type="presParOf" srcId="{C81D6B8B-C35D-44C2-BC21-B026C299D115}" destId="{7012109B-4AD4-4E31-BA9C-A93BDAEBBD6B}" srcOrd="4" destOrd="0" presId="urn:microsoft.com/office/officeart/2005/8/layout/vList2"/>
    <dgm:cxn modelId="{1FE25E39-0EEF-495A-A0FC-7F5027E1B57B}" type="presParOf" srcId="{C81D6B8B-C35D-44C2-BC21-B026C299D115}" destId="{F333E862-6C4F-4E66-804A-B7F325FC63EA}" srcOrd="5" destOrd="0" presId="urn:microsoft.com/office/officeart/2005/8/layout/vList2"/>
    <dgm:cxn modelId="{35705517-A8A7-495F-9B3B-34F781FF0BE1}" type="presParOf" srcId="{C81D6B8B-C35D-44C2-BC21-B026C299D115}" destId="{DF10721D-48C8-4840-A9B8-629FE8CF8F28}" srcOrd="6" destOrd="0" presId="urn:microsoft.com/office/officeart/2005/8/layout/vList2"/>
    <dgm:cxn modelId="{580367E6-81D1-45FE-AC59-CFFCF1CC555A}" type="presParOf" srcId="{C81D6B8B-C35D-44C2-BC21-B026C299D115}" destId="{5B75667A-4A70-42FE-BFA2-12D2ED5EE88D}" srcOrd="7" destOrd="0" presId="urn:microsoft.com/office/officeart/2005/8/layout/vList2"/>
    <dgm:cxn modelId="{4E8D69F3-778C-4174-BF05-5F41DA8BB005}" type="presParOf" srcId="{C81D6B8B-C35D-44C2-BC21-B026C299D115}" destId="{A7232C0C-1EBD-4195-9594-4E6F7245DB5B}" srcOrd="8" destOrd="0" presId="urn:microsoft.com/office/officeart/2005/8/layout/vList2"/>
    <dgm:cxn modelId="{2DB6EE5D-570B-4C6E-8815-9A6E7E9317CF}" type="presParOf" srcId="{C81D6B8B-C35D-44C2-BC21-B026C299D115}" destId="{728CD89C-3E84-4B22-873C-747F397A9E15}" srcOrd="9" destOrd="0" presId="urn:microsoft.com/office/officeart/2005/8/layout/vList2"/>
    <dgm:cxn modelId="{9A7747D9-1289-4DE3-9A12-AFFD32965E40}" type="presParOf" srcId="{C81D6B8B-C35D-44C2-BC21-B026C299D115}" destId="{E0E30E7E-4120-4352-9621-172387FD921B}" srcOrd="10" destOrd="0" presId="urn:microsoft.com/office/officeart/2005/8/layout/vList2"/>
    <dgm:cxn modelId="{148B1AE1-F59B-44B0-BEDB-67FCAC4A6845}" type="presParOf" srcId="{C81D6B8B-C35D-44C2-BC21-B026C299D115}" destId="{1F6E5A57-A5E7-49C4-8D73-03AAB41A88D3}" srcOrd="11" destOrd="0" presId="urn:microsoft.com/office/officeart/2005/8/layout/vList2"/>
    <dgm:cxn modelId="{541EBC95-3A57-4F5F-A652-E69FFD3C00A3}" type="presParOf" srcId="{C81D6B8B-C35D-44C2-BC21-B026C299D115}" destId="{ADCB0B21-DAA9-489A-94E0-EE149C5BB10D}" srcOrd="12" destOrd="0" presId="urn:microsoft.com/office/officeart/2005/8/layout/vList2"/>
    <dgm:cxn modelId="{C8CD0FEF-E15D-439F-9C91-C8FA76DEB91B}" type="presParOf" srcId="{C81D6B8B-C35D-44C2-BC21-B026C299D115}" destId="{8F09497F-F452-42B4-9A4C-6FA0AD6DAA2A}" srcOrd="13" destOrd="0" presId="urn:microsoft.com/office/officeart/2005/8/layout/vList2"/>
    <dgm:cxn modelId="{A88C3CEC-C024-4A76-BB49-A5F33147DC2F}" type="presParOf" srcId="{C81D6B8B-C35D-44C2-BC21-B026C299D115}" destId="{0AC34F44-9744-4DB3-8BB7-ABF0800E327C}" srcOrd="14" destOrd="0" presId="urn:microsoft.com/office/officeart/2005/8/layout/vList2"/>
    <dgm:cxn modelId="{2CE46EE2-5D9C-446B-90FA-355BA69587E9}" type="presParOf" srcId="{C81D6B8B-C35D-44C2-BC21-B026C299D115}" destId="{BFA9EE2D-77B4-4B73-B257-485CA1DA2309}" srcOrd="15" destOrd="0" presId="urn:microsoft.com/office/officeart/2005/8/layout/vList2"/>
    <dgm:cxn modelId="{B4A5E852-AD56-472D-8514-E41927192786}" type="presParOf" srcId="{C81D6B8B-C35D-44C2-BC21-B026C299D115}" destId="{9831C4B4-3C2D-4375-A2BC-B1CC4A27E7E8}" srcOrd="16" destOrd="0" presId="urn:microsoft.com/office/officeart/2005/8/layout/vList2"/>
    <dgm:cxn modelId="{8A1EF072-816D-444E-97D1-624D174CB9E3}" type="presParOf" srcId="{C81D6B8B-C35D-44C2-BC21-B026C299D115}" destId="{6C4D44C4-A264-4238-8A7C-1C7C0C432808}" srcOrd="17" destOrd="0" presId="urn:microsoft.com/office/officeart/2005/8/layout/vList2"/>
    <dgm:cxn modelId="{1C1CE516-A147-4DC4-B751-7866302B760A}" type="presParOf" srcId="{C81D6B8B-C35D-44C2-BC21-B026C299D115}" destId="{851FD832-B328-4352-9531-E6F2605A785F}" srcOrd="18" destOrd="0" presId="urn:microsoft.com/office/officeart/2005/8/layout/vList2"/>
    <dgm:cxn modelId="{3CE03B55-E503-4A34-8248-B849C95A14EB}" type="presParOf" srcId="{C81D6B8B-C35D-44C2-BC21-B026C299D115}" destId="{1DF4CEE0-79CA-4441-BA28-7221B83609FB}" srcOrd="19" destOrd="0" presId="urn:microsoft.com/office/officeart/2005/8/layout/vList2"/>
    <dgm:cxn modelId="{C6CE49E4-9D10-4ADE-8570-8A2AF4377ACB}" type="presParOf" srcId="{C81D6B8B-C35D-44C2-BC21-B026C299D115}" destId="{CC8C6F0B-3634-4E71-B443-2EAC0DE27BBA}" srcOrd="2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92F1C0-BE1E-4B25-9AE0-818C0476100A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F4D101-255C-4A58-81AA-18E44E9AB62C}">
      <dgm:prSet phldrT="[Text]"/>
      <dgm:spPr/>
      <dgm:t>
        <a:bodyPr/>
        <a:lstStyle/>
        <a:p>
          <a:r>
            <a:rPr lang="en-US" dirty="0" smtClean="0"/>
            <a:t>Testing in Production (</a:t>
          </a:r>
          <a:r>
            <a:rPr lang="en-US" dirty="0" err="1" smtClean="0"/>
            <a:t>TiP</a:t>
          </a:r>
          <a:r>
            <a:rPr lang="en-US" dirty="0" smtClean="0"/>
            <a:t>)</a:t>
          </a:r>
          <a:endParaRPr lang="en-US" dirty="0"/>
        </a:p>
      </dgm:t>
    </dgm:pt>
    <dgm:pt modelId="{6BAC5EF1-3C48-4898-BBBF-97B3D92FCE36}" type="parTrans" cxnId="{BBCF5C4E-BCDD-493D-ABF6-963391E11593}">
      <dgm:prSet/>
      <dgm:spPr/>
      <dgm:t>
        <a:bodyPr/>
        <a:lstStyle/>
        <a:p>
          <a:endParaRPr lang="en-US"/>
        </a:p>
      </dgm:t>
    </dgm:pt>
    <dgm:pt modelId="{9475915F-623E-4383-9D6F-31F9659F4805}" type="sibTrans" cxnId="{BBCF5C4E-BCDD-493D-ABF6-963391E11593}">
      <dgm:prSet/>
      <dgm:spPr/>
      <dgm:t>
        <a:bodyPr/>
        <a:lstStyle/>
        <a:p>
          <a:endParaRPr lang="en-US"/>
        </a:p>
      </dgm:t>
    </dgm:pt>
    <dgm:pt modelId="{CA1D6420-256B-48C9-981E-0F0C54D8987E}">
      <dgm:prSet phldrT="[Text]"/>
      <dgm:spPr/>
      <dgm:t>
        <a:bodyPr/>
        <a:lstStyle/>
        <a:p>
          <a:r>
            <a:rPr lang="en-US" dirty="0" smtClean="0"/>
            <a:t>Experimentation Platform</a:t>
          </a:r>
          <a:endParaRPr lang="en-US" dirty="0"/>
        </a:p>
      </dgm:t>
    </dgm:pt>
    <dgm:pt modelId="{DE993D9F-ADFC-43AE-96AB-F5E4A15B6B51}" type="parTrans" cxnId="{090CDD64-F281-4D1C-9A4C-660E44A586E8}">
      <dgm:prSet/>
      <dgm:spPr/>
      <dgm:t>
        <a:bodyPr/>
        <a:lstStyle/>
        <a:p>
          <a:endParaRPr lang="en-US"/>
        </a:p>
      </dgm:t>
    </dgm:pt>
    <dgm:pt modelId="{A0566A7C-D843-4C3A-9B11-2090DBBA6AE5}" type="sibTrans" cxnId="{090CDD64-F281-4D1C-9A4C-660E44A586E8}">
      <dgm:prSet/>
      <dgm:spPr/>
      <dgm:t>
        <a:bodyPr/>
        <a:lstStyle/>
        <a:p>
          <a:endParaRPr lang="en-US"/>
        </a:p>
      </dgm:t>
    </dgm:pt>
    <dgm:pt modelId="{12D65303-7CCC-46ED-9469-92C30F96CC07}">
      <dgm:prSet phldrT="[Text]"/>
      <dgm:spPr/>
      <dgm:t>
        <a:bodyPr/>
        <a:lstStyle/>
        <a:p>
          <a:r>
            <a:rPr lang="en-US" dirty="0" smtClean="0"/>
            <a:t>Traditional Monitoring</a:t>
          </a:r>
          <a:endParaRPr lang="en-US" dirty="0"/>
        </a:p>
      </dgm:t>
    </dgm:pt>
    <dgm:pt modelId="{5790B25A-BF46-4DA4-8F28-3316B44108DE}" type="parTrans" cxnId="{FC230EA1-6806-4B90-980C-631C5E67FB39}">
      <dgm:prSet/>
      <dgm:spPr/>
      <dgm:t>
        <a:bodyPr/>
        <a:lstStyle/>
        <a:p>
          <a:endParaRPr lang="en-US"/>
        </a:p>
      </dgm:t>
    </dgm:pt>
    <dgm:pt modelId="{EF793674-6C26-4DC0-9EDC-FB9AC089CB87}" type="sibTrans" cxnId="{FC230EA1-6806-4B90-980C-631C5E67FB39}">
      <dgm:prSet/>
      <dgm:spPr/>
      <dgm:t>
        <a:bodyPr/>
        <a:lstStyle/>
        <a:p>
          <a:endParaRPr lang="en-US"/>
        </a:p>
      </dgm:t>
    </dgm:pt>
    <dgm:pt modelId="{DE416F35-748C-451A-889C-E2CD38C3A6CA}">
      <dgm:prSet phldrT="[Text]"/>
      <dgm:spPr/>
      <dgm:t>
        <a:bodyPr/>
        <a:lstStyle/>
        <a:p>
          <a:r>
            <a:rPr lang="en-US" dirty="0" smtClean="0"/>
            <a:t>Exposure Control</a:t>
          </a:r>
          <a:endParaRPr lang="en-US" dirty="0"/>
        </a:p>
      </dgm:t>
    </dgm:pt>
    <dgm:pt modelId="{2C8D4E02-A790-4C1A-8049-C59E4169661B}" type="parTrans" cxnId="{6179BF0A-F17B-45B5-8DE3-5846378BA553}">
      <dgm:prSet/>
      <dgm:spPr/>
      <dgm:t>
        <a:bodyPr/>
        <a:lstStyle/>
        <a:p>
          <a:endParaRPr lang="en-US"/>
        </a:p>
      </dgm:t>
    </dgm:pt>
    <dgm:pt modelId="{04959237-E936-4135-AC93-C9F98EE92294}" type="sibTrans" cxnId="{6179BF0A-F17B-45B5-8DE3-5846378BA553}">
      <dgm:prSet/>
      <dgm:spPr/>
      <dgm:t>
        <a:bodyPr/>
        <a:lstStyle/>
        <a:p>
          <a:endParaRPr lang="en-US"/>
        </a:p>
      </dgm:t>
    </dgm:pt>
    <dgm:pt modelId="{F0278239-8A2A-4B7A-ADDA-79CE16A5291E}">
      <dgm:prSet phldrT="[Text]"/>
      <dgm:spPr/>
      <dgm:t>
        <a:bodyPr/>
        <a:lstStyle/>
        <a:p>
          <a:r>
            <a:rPr lang="en-US" dirty="0" smtClean="0"/>
            <a:t>Diversity</a:t>
          </a:r>
          <a:endParaRPr lang="en-US" dirty="0"/>
        </a:p>
      </dgm:t>
    </dgm:pt>
    <dgm:pt modelId="{5FA47926-C75E-4796-8F9E-4610DC29C8FC}" type="parTrans" cxnId="{E7BE03BC-458F-426A-8E84-B2841E71ED84}">
      <dgm:prSet/>
      <dgm:spPr/>
      <dgm:t>
        <a:bodyPr/>
        <a:lstStyle/>
        <a:p>
          <a:endParaRPr lang="en-US"/>
        </a:p>
      </dgm:t>
    </dgm:pt>
    <dgm:pt modelId="{D1F1864D-76E0-4C67-A7D8-7B61123F1E2A}" type="sibTrans" cxnId="{E7BE03BC-458F-426A-8E84-B2841E71ED84}">
      <dgm:prSet/>
      <dgm:spPr/>
      <dgm:t>
        <a:bodyPr/>
        <a:lstStyle/>
        <a:p>
          <a:endParaRPr lang="en-US"/>
        </a:p>
      </dgm:t>
    </dgm:pt>
    <dgm:pt modelId="{3C816006-0DAA-4E4F-897B-F036EB3DE02C}">
      <dgm:prSet phldrT="[Text]"/>
      <dgm:spPr/>
      <dgm:t>
        <a:bodyPr/>
        <a:lstStyle/>
        <a:p>
          <a:r>
            <a:rPr lang="en-US" dirty="0" smtClean="0"/>
            <a:t>Scale</a:t>
          </a:r>
          <a:endParaRPr lang="en-US" dirty="0"/>
        </a:p>
      </dgm:t>
    </dgm:pt>
    <dgm:pt modelId="{76459885-F04A-4AE4-BCFC-5902AEFFB3F8}" type="parTrans" cxnId="{83FDECE5-D63D-475E-90CD-8B72613D7553}">
      <dgm:prSet/>
      <dgm:spPr/>
      <dgm:t>
        <a:bodyPr/>
        <a:lstStyle/>
        <a:p>
          <a:endParaRPr lang="en-US"/>
        </a:p>
      </dgm:t>
    </dgm:pt>
    <dgm:pt modelId="{B003347B-402D-4C3D-9A5B-B8995DA47EE1}" type="sibTrans" cxnId="{83FDECE5-D63D-475E-90CD-8B72613D7553}">
      <dgm:prSet/>
      <dgm:spPr/>
      <dgm:t>
        <a:bodyPr/>
        <a:lstStyle/>
        <a:p>
          <a:endParaRPr lang="en-US"/>
        </a:p>
      </dgm:t>
    </dgm:pt>
    <dgm:pt modelId="{72C701EE-087E-49CC-8E9D-74C10FA781BF}">
      <dgm:prSet phldrT="[Text]"/>
      <dgm:spPr/>
      <dgm:t>
        <a:bodyPr/>
        <a:lstStyle/>
        <a:p>
          <a:r>
            <a:rPr lang="en-US" dirty="0" smtClean="0"/>
            <a:t>Measurement</a:t>
          </a:r>
          <a:endParaRPr lang="en-US" dirty="0"/>
        </a:p>
      </dgm:t>
    </dgm:pt>
    <dgm:pt modelId="{2762D03A-04EF-4ACF-AC20-9420593B7889}" type="parTrans" cxnId="{16D228D1-B4E8-482C-8A78-1E297E3C5587}">
      <dgm:prSet/>
      <dgm:spPr/>
      <dgm:t>
        <a:bodyPr/>
        <a:lstStyle/>
        <a:p>
          <a:endParaRPr lang="en-US"/>
        </a:p>
      </dgm:t>
    </dgm:pt>
    <dgm:pt modelId="{F874E8DF-209B-42E2-8062-C00E62566200}" type="sibTrans" cxnId="{16D228D1-B4E8-482C-8A78-1E297E3C5587}">
      <dgm:prSet/>
      <dgm:spPr/>
      <dgm:t>
        <a:bodyPr/>
        <a:lstStyle/>
        <a:p>
          <a:endParaRPr lang="en-US"/>
        </a:p>
      </dgm:t>
    </dgm:pt>
    <dgm:pt modelId="{34E6CA44-BE90-4E1F-97D3-AF0B5330CE77}">
      <dgm:prSet phldrT="[Text]"/>
      <dgm:spPr/>
      <dgm:t>
        <a:bodyPr/>
        <a:lstStyle/>
        <a:p>
          <a:r>
            <a:rPr lang="en-US" dirty="0" smtClean="0"/>
            <a:t>Measurement</a:t>
          </a:r>
          <a:endParaRPr lang="en-US" dirty="0"/>
        </a:p>
      </dgm:t>
    </dgm:pt>
    <dgm:pt modelId="{6BA875C0-B935-42BE-A46E-8D9B9270F877}" type="parTrans" cxnId="{BD7C5645-4D35-47D0-8D72-FF4AF651620C}">
      <dgm:prSet/>
      <dgm:spPr/>
      <dgm:t>
        <a:bodyPr/>
        <a:lstStyle/>
        <a:p>
          <a:endParaRPr lang="en-US"/>
        </a:p>
      </dgm:t>
    </dgm:pt>
    <dgm:pt modelId="{8BAC4BD1-3941-4917-99B5-0087E2A3A154}" type="sibTrans" cxnId="{BD7C5645-4D35-47D0-8D72-FF4AF651620C}">
      <dgm:prSet/>
      <dgm:spPr/>
      <dgm:t>
        <a:bodyPr/>
        <a:lstStyle/>
        <a:p>
          <a:endParaRPr lang="en-US"/>
        </a:p>
      </dgm:t>
    </dgm:pt>
    <dgm:pt modelId="{03B54E06-0A4D-4921-9300-0C70E25EE6D3}" type="pres">
      <dgm:prSet presAssocID="{A692F1C0-BE1E-4B25-9AE0-818C047610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3F16CF-3FB4-4763-A46D-09C0F828C177}" type="pres">
      <dgm:prSet presAssocID="{85F4D101-255C-4A58-81AA-18E44E9AB62C}" presName="vertOne" presStyleCnt="0"/>
      <dgm:spPr/>
    </dgm:pt>
    <dgm:pt modelId="{FFFD69AA-56C4-4FCA-8592-D4A02F2CA8B1}" type="pres">
      <dgm:prSet presAssocID="{85F4D101-255C-4A58-81AA-18E44E9AB62C}" presName="txOne" presStyleLbl="node0" presStyleIdx="0" presStyleCnt="1" custLinFactY="-26450" custLinFactNeighborX="-281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EA0AF8-5B83-4ED0-A67A-269FB586CEE4}" type="pres">
      <dgm:prSet presAssocID="{85F4D101-255C-4A58-81AA-18E44E9AB62C}" presName="parTransOne" presStyleCnt="0"/>
      <dgm:spPr/>
    </dgm:pt>
    <dgm:pt modelId="{B5A93649-358B-4EED-84FD-A0D6DB98F405}" type="pres">
      <dgm:prSet presAssocID="{85F4D101-255C-4A58-81AA-18E44E9AB62C}" presName="horzOne" presStyleCnt="0"/>
      <dgm:spPr/>
    </dgm:pt>
    <dgm:pt modelId="{02787F68-16E6-4F98-980F-5BE278A4BC90}" type="pres">
      <dgm:prSet presAssocID="{CA1D6420-256B-48C9-981E-0F0C54D8987E}" presName="vertTwo" presStyleCnt="0"/>
      <dgm:spPr/>
    </dgm:pt>
    <dgm:pt modelId="{6C8F3E67-284C-4145-9D5B-E9D1639BA116}" type="pres">
      <dgm:prSet presAssocID="{CA1D6420-256B-48C9-981E-0F0C54D8987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2E29A-DD54-49DC-9BE0-0EF7551AB011}" type="pres">
      <dgm:prSet presAssocID="{CA1D6420-256B-48C9-981E-0F0C54D8987E}" presName="parTransTwo" presStyleCnt="0"/>
      <dgm:spPr/>
    </dgm:pt>
    <dgm:pt modelId="{E645D5DC-9F2A-47A7-B791-2BB7CC195A2F}" type="pres">
      <dgm:prSet presAssocID="{CA1D6420-256B-48C9-981E-0F0C54D8987E}" presName="horzTwo" presStyleCnt="0"/>
      <dgm:spPr/>
    </dgm:pt>
    <dgm:pt modelId="{AF84062A-D102-47E0-B95B-C0BB37BC8D76}" type="pres">
      <dgm:prSet presAssocID="{DE416F35-748C-451A-889C-E2CD38C3A6CA}" presName="vertThree" presStyleCnt="0"/>
      <dgm:spPr/>
    </dgm:pt>
    <dgm:pt modelId="{7110BCE6-83FF-4F0C-B583-45D9686BAAF7}" type="pres">
      <dgm:prSet presAssocID="{DE416F35-748C-451A-889C-E2CD38C3A6C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B6C36-BFD7-40F9-A2EA-2B6066AF8E4B}" type="pres">
      <dgm:prSet presAssocID="{DE416F35-748C-451A-889C-E2CD38C3A6CA}" presName="parTransThree" presStyleCnt="0"/>
      <dgm:spPr/>
    </dgm:pt>
    <dgm:pt modelId="{26CA1CE9-A273-4C47-9161-BDBC77CD1939}" type="pres">
      <dgm:prSet presAssocID="{DE416F35-748C-451A-889C-E2CD38C3A6CA}" presName="horzThree" presStyleCnt="0"/>
      <dgm:spPr/>
    </dgm:pt>
    <dgm:pt modelId="{9AD5A105-2774-44AC-9222-B684A30C0EC3}" type="pres">
      <dgm:prSet presAssocID="{F0278239-8A2A-4B7A-ADDA-79CE16A5291E}" presName="vertFour" presStyleCnt="0">
        <dgm:presLayoutVars>
          <dgm:chPref val="3"/>
        </dgm:presLayoutVars>
      </dgm:prSet>
      <dgm:spPr/>
    </dgm:pt>
    <dgm:pt modelId="{526F9557-BF6A-4370-ADD3-90780E1EF5DC}" type="pres">
      <dgm:prSet presAssocID="{F0278239-8A2A-4B7A-ADDA-79CE16A5291E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18499C-DE55-477E-AAB0-427122A4A3ED}" type="pres">
      <dgm:prSet presAssocID="{F0278239-8A2A-4B7A-ADDA-79CE16A5291E}" presName="horzFour" presStyleCnt="0"/>
      <dgm:spPr/>
    </dgm:pt>
    <dgm:pt modelId="{016EA489-B7BB-44B3-895B-19855F87ADBE}" type="pres">
      <dgm:prSet presAssocID="{D1F1864D-76E0-4C67-A7D8-7B61123F1E2A}" presName="sibSpaceFour" presStyleCnt="0"/>
      <dgm:spPr/>
    </dgm:pt>
    <dgm:pt modelId="{5B1FB1A9-444B-4E83-95B7-BC4195AFD76B}" type="pres">
      <dgm:prSet presAssocID="{3C816006-0DAA-4E4F-897B-F036EB3DE02C}" presName="vertFour" presStyleCnt="0">
        <dgm:presLayoutVars>
          <dgm:chPref val="3"/>
        </dgm:presLayoutVars>
      </dgm:prSet>
      <dgm:spPr/>
    </dgm:pt>
    <dgm:pt modelId="{66FCE47F-1950-4346-B026-1206747113D1}" type="pres">
      <dgm:prSet presAssocID="{3C816006-0DAA-4E4F-897B-F036EB3DE02C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2EA99F-870C-4C68-A727-8E884128D272}" type="pres">
      <dgm:prSet presAssocID="{3C816006-0DAA-4E4F-897B-F036EB3DE02C}" presName="horzFour" presStyleCnt="0"/>
      <dgm:spPr/>
    </dgm:pt>
    <dgm:pt modelId="{03C93FEC-1281-4B25-9DE8-C6A284C93360}" type="pres">
      <dgm:prSet presAssocID="{04959237-E936-4135-AC93-C9F98EE92294}" presName="sibSpaceThree" presStyleCnt="0"/>
      <dgm:spPr/>
    </dgm:pt>
    <dgm:pt modelId="{849A529F-BCB9-4353-A9C8-0FE0DB271D17}" type="pres">
      <dgm:prSet presAssocID="{72C701EE-087E-49CC-8E9D-74C10FA781BF}" presName="vertThree" presStyleCnt="0"/>
      <dgm:spPr/>
    </dgm:pt>
    <dgm:pt modelId="{86D302BD-C151-454D-8913-418E9777A758}" type="pres">
      <dgm:prSet presAssocID="{72C701EE-087E-49CC-8E9D-74C10FA781BF}" presName="txThree" presStyleLbl="node3" presStyleIdx="1" presStyleCnt="3" custScaleY="218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D0EB6F-4B6E-464F-B015-4D3726C58DB7}" type="pres">
      <dgm:prSet presAssocID="{72C701EE-087E-49CC-8E9D-74C10FA781BF}" presName="horzThree" presStyleCnt="0"/>
      <dgm:spPr/>
    </dgm:pt>
    <dgm:pt modelId="{A64D3574-5EE1-414D-A4B8-A02CEF485B9B}" type="pres">
      <dgm:prSet presAssocID="{A0566A7C-D843-4C3A-9B11-2090DBBA6AE5}" presName="sibSpaceTwo" presStyleCnt="0"/>
      <dgm:spPr/>
    </dgm:pt>
    <dgm:pt modelId="{5C803205-4B39-4ACE-9772-20AF40C4BB95}" type="pres">
      <dgm:prSet presAssocID="{12D65303-7CCC-46ED-9469-92C30F96CC07}" presName="vertTwo" presStyleCnt="0"/>
      <dgm:spPr/>
    </dgm:pt>
    <dgm:pt modelId="{4F830A65-6536-4CB1-A578-F4B554D5AB3D}" type="pres">
      <dgm:prSet presAssocID="{12D65303-7CCC-46ED-9469-92C30F96CC0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8CDD51-839C-4717-BE92-5984278B57F3}" type="pres">
      <dgm:prSet presAssocID="{12D65303-7CCC-46ED-9469-92C30F96CC07}" presName="parTransTwo" presStyleCnt="0"/>
      <dgm:spPr/>
    </dgm:pt>
    <dgm:pt modelId="{D85FDC07-8F40-4C4D-8368-80E3DEFD1913}" type="pres">
      <dgm:prSet presAssocID="{12D65303-7CCC-46ED-9469-92C30F96CC07}" presName="horzTwo" presStyleCnt="0"/>
      <dgm:spPr/>
    </dgm:pt>
    <dgm:pt modelId="{702A41C7-875C-4777-8812-7EE11F3EF64E}" type="pres">
      <dgm:prSet presAssocID="{34E6CA44-BE90-4E1F-97D3-AF0B5330CE77}" presName="vertThree" presStyleCnt="0"/>
      <dgm:spPr/>
    </dgm:pt>
    <dgm:pt modelId="{338AC31E-8967-44A4-A1BF-D1B1E0245371}" type="pres">
      <dgm:prSet presAssocID="{34E6CA44-BE90-4E1F-97D3-AF0B5330CE77}" presName="txThree" presStyleLbl="node3" presStyleIdx="2" presStyleCnt="3" custScaleY="218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B0B0C-4AB8-4714-B2E0-3A2FE9D7C286}" type="pres">
      <dgm:prSet presAssocID="{34E6CA44-BE90-4E1F-97D3-AF0B5330CE77}" presName="horzThree" presStyleCnt="0"/>
      <dgm:spPr/>
    </dgm:pt>
  </dgm:ptLst>
  <dgm:cxnLst>
    <dgm:cxn modelId="{16D228D1-B4E8-482C-8A78-1E297E3C5587}" srcId="{CA1D6420-256B-48C9-981E-0F0C54D8987E}" destId="{72C701EE-087E-49CC-8E9D-74C10FA781BF}" srcOrd="1" destOrd="0" parTransId="{2762D03A-04EF-4ACF-AC20-9420593B7889}" sibTransId="{F874E8DF-209B-42E2-8062-C00E62566200}"/>
    <dgm:cxn modelId="{FC230EA1-6806-4B90-980C-631C5E67FB39}" srcId="{85F4D101-255C-4A58-81AA-18E44E9AB62C}" destId="{12D65303-7CCC-46ED-9469-92C30F96CC07}" srcOrd="1" destOrd="0" parTransId="{5790B25A-BF46-4DA4-8F28-3316B44108DE}" sibTransId="{EF793674-6C26-4DC0-9EDC-FB9AC089CB87}"/>
    <dgm:cxn modelId="{090CDD64-F281-4D1C-9A4C-660E44A586E8}" srcId="{85F4D101-255C-4A58-81AA-18E44E9AB62C}" destId="{CA1D6420-256B-48C9-981E-0F0C54D8987E}" srcOrd="0" destOrd="0" parTransId="{DE993D9F-ADFC-43AE-96AB-F5E4A15B6B51}" sibTransId="{A0566A7C-D843-4C3A-9B11-2090DBBA6AE5}"/>
    <dgm:cxn modelId="{A5F319D0-A09B-4534-8329-D26BA641B851}" type="presOf" srcId="{12D65303-7CCC-46ED-9469-92C30F96CC07}" destId="{4F830A65-6536-4CB1-A578-F4B554D5AB3D}" srcOrd="0" destOrd="0" presId="urn:microsoft.com/office/officeart/2005/8/layout/hierarchy4"/>
    <dgm:cxn modelId="{6179BF0A-F17B-45B5-8DE3-5846378BA553}" srcId="{CA1D6420-256B-48C9-981E-0F0C54D8987E}" destId="{DE416F35-748C-451A-889C-E2CD38C3A6CA}" srcOrd="0" destOrd="0" parTransId="{2C8D4E02-A790-4C1A-8049-C59E4169661B}" sibTransId="{04959237-E936-4135-AC93-C9F98EE92294}"/>
    <dgm:cxn modelId="{E7BE03BC-458F-426A-8E84-B2841E71ED84}" srcId="{DE416F35-748C-451A-889C-E2CD38C3A6CA}" destId="{F0278239-8A2A-4B7A-ADDA-79CE16A5291E}" srcOrd="0" destOrd="0" parTransId="{5FA47926-C75E-4796-8F9E-4610DC29C8FC}" sibTransId="{D1F1864D-76E0-4C67-A7D8-7B61123F1E2A}"/>
    <dgm:cxn modelId="{CBC83FCB-98C5-4783-8894-2DFF09A27283}" type="presOf" srcId="{34E6CA44-BE90-4E1F-97D3-AF0B5330CE77}" destId="{338AC31E-8967-44A4-A1BF-D1B1E0245371}" srcOrd="0" destOrd="0" presId="urn:microsoft.com/office/officeart/2005/8/layout/hierarchy4"/>
    <dgm:cxn modelId="{BBCF5C4E-BCDD-493D-ABF6-963391E11593}" srcId="{A692F1C0-BE1E-4B25-9AE0-818C0476100A}" destId="{85F4D101-255C-4A58-81AA-18E44E9AB62C}" srcOrd="0" destOrd="0" parTransId="{6BAC5EF1-3C48-4898-BBBF-97B3D92FCE36}" sibTransId="{9475915F-623E-4383-9D6F-31F9659F4805}"/>
    <dgm:cxn modelId="{2BB30602-6F6F-44C5-BC36-CC1EA6C3DDD8}" type="presOf" srcId="{CA1D6420-256B-48C9-981E-0F0C54D8987E}" destId="{6C8F3E67-284C-4145-9D5B-E9D1639BA116}" srcOrd="0" destOrd="0" presId="urn:microsoft.com/office/officeart/2005/8/layout/hierarchy4"/>
    <dgm:cxn modelId="{C792C17B-E829-4E98-ABCE-5DB6BF2ED1D6}" type="presOf" srcId="{DE416F35-748C-451A-889C-E2CD38C3A6CA}" destId="{7110BCE6-83FF-4F0C-B583-45D9686BAAF7}" srcOrd="0" destOrd="0" presId="urn:microsoft.com/office/officeart/2005/8/layout/hierarchy4"/>
    <dgm:cxn modelId="{32F8639C-7876-464B-A008-50CF9604375C}" type="presOf" srcId="{85F4D101-255C-4A58-81AA-18E44E9AB62C}" destId="{FFFD69AA-56C4-4FCA-8592-D4A02F2CA8B1}" srcOrd="0" destOrd="0" presId="urn:microsoft.com/office/officeart/2005/8/layout/hierarchy4"/>
    <dgm:cxn modelId="{1DBB34F5-DE4E-458B-BB22-92547D228DD8}" type="presOf" srcId="{F0278239-8A2A-4B7A-ADDA-79CE16A5291E}" destId="{526F9557-BF6A-4370-ADD3-90780E1EF5DC}" srcOrd="0" destOrd="0" presId="urn:microsoft.com/office/officeart/2005/8/layout/hierarchy4"/>
    <dgm:cxn modelId="{4FD1D4CE-FB5A-49B8-8C40-5FCBEA170487}" type="presOf" srcId="{A692F1C0-BE1E-4B25-9AE0-818C0476100A}" destId="{03B54E06-0A4D-4921-9300-0C70E25EE6D3}" srcOrd="0" destOrd="0" presId="urn:microsoft.com/office/officeart/2005/8/layout/hierarchy4"/>
    <dgm:cxn modelId="{BD7C5645-4D35-47D0-8D72-FF4AF651620C}" srcId="{12D65303-7CCC-46ED-9469-92C30F96CC07}" destId="{34E6CA44-BE90-4E1F-97D3-AF0B5330CE77}" srcOrd="0" destOrd="0" parTransId="{6BA875C0-B935-42BE-A46E-8D9B9270F877}" sibTransId="{8BAC4BD1-3941-4917-99B5-0087E2A3A154}"/>
    <dgm:cxn modelId="{83FDECE5-D63D-475E-90CD-8B72613D7553}" srcId="{DE416F35-748C-451A-889C-E2CD38C3A6CA}" destId="{3C816006-0DAA-4E4F-897B-F036EB3DE02C}" srcOrd="1" destOrd="0" parTransId="{76459885-F04A-4AE4-BCFC-5902AEFFB3F8}" sibTransId="{B003347B-402D-4C3D-9A5B-B8995DA47EE1}"/>
    <dgm:cxn modelId="{FF26D1F1-595C-4F92-AC95-AB53632A9281}" type="presOf" srcId="{72C701EE-087E-49CC-8E9D-74C10FA781BF}" destId="{86D302BD-C151-454D-8913-418E9777A758}" srcOrd="0" destOrd="0" presId="urn:microsoft.com/office/officeart/2005/8/layout/hierarchy4"/>
    <dgm:cxn modelId="{1FFBBAF1-2854-49FD-A163-65D604856D06}" type="presOf" srcId="{3C816006-0DAA-4E4F-897B-F036EB3DE02C}" destId="{66FCE47F-1950-4346-B026-1206747113D1}" srcOrd="0" destOrd="0" presId="urn:microsoft.com/office/officeart/2005/8/layout/hierarchy4"/>
    <dgm:cxn modelId="{0A4A0EF7-C62C-4FA9-9735-D2DB5E0784EB}" type="presParOf" srcId="{03B54E06-0A4D-4921-9300-0C70E25EE6D3}" destId="{2A3F16CF-3FB4-4763-A46D-09C0F828C177}" srcOrd="0" destOrd="0" presId="urn:microsoft.com/office/officeart/2005/8/layout/hierarchy4"/>
    <dgm:cxn modelId="{AED7E3D8-D15E-444D-969F-754BCA214874}" type="presParOf" srcId="{2A3F16CF-3FB4-4763-A46D-09C0F828C177}" destId="{FFFD69AA-56C4-4FCA-8592-D4A02F2CA8B1}" srcOrd="0" destOrd="0" presId="urn:microsoft.com/office/officeart/2005/8/layout/hierarchy4"/>
    <dgm:cxn modelId="{8BE81EEB-8F58-4FDE-9AE1-25C2F8F24F8E}" type="presParOf" srcId="{2A3F16CF-3FB4-4763-A46D-09C0F828C177}" destId="{9DEA0AF8-5B83-4ED0-A67A-269FB586CEE4}" srcOrd="1" destOrd="0" presId="urn:microsoft.com/office/officeart/2005/8/layout/hierarchy4"/>
    <dgm:cxn modelId="{8B6B4BEA-C680-4A8D-BA98-260D556DA212}" type="presParOf" srcId="{2A3F16CF-3FB4-4763-A46D-09C0F828C177}" destId="{B5A93649-358B-4EED-84FD-A0D6DB98F405}" srcOrd="2" destOrd="0" presId="urn:microsoft.com/office/officeart/2005/8/layout/hierarchy4"/>
    <dgm:cxn modelId="{84396A08-FF6F-4E0F-B92F-79432DF8CE1F}" type="presParOf" srcId="{B5A93649-358B-4EED-84FD-A0D6DB98F405}" destId="{02787F68-16E6-4F98-980F-5BE278A4BC90}" srcOrd="0" destOrd="0" presId="urn:microsoft.com/office/officeart/2005/8/layout/hierarchy4"/>
    <dgm:cxn modelId="{AB5385DB-22FC-4E8E-8E25-858399E402BD}" type="presParOf" srcId="{02787F68-16E6-4F98-980F-5BE278A4BC90}" destId="{6C8F3E67-284C-4145-9D5B-E9D1639BA116}" srcOrd="0" destOrd="0" presId="urn:microsoft.com/office/officeart/2005/8/layout/hierarchy4"/>
    <dgm:cxn modelId="{B237981D-3214-457F-93EE-A238AC88F8FB}" type="presParOf" srcId="{02787F68-16E6-4F98-980F-5BE278A4BC90}" destId="{7552E29A-DD54-49DC-9BE0-0EF7551AB011}" srcOrd="1" destOrd="0" presId="urn:microsoft.com/office/officeart/2005/8/layout/hierarchy4"/>
    <dgm:cxn modelId="{143A2D85-61D1-43BE-94A2-A523ADAF54A4}" type="presParOf" srcId="{02787F68-16E6-4F98-980F-5BE278A4BC90}" destId="{E645D5DC-9F2A-47A7-B791-2BB7CC195A2F}" srcOrd="2" destOrd="0" presId="urn:microsoft.com/office/officeart/2005/8/layout/hierarchy4"/>
    <dgm:cxn modelId="{545B4DF0-195F-4A4F-8E08-C1390B23AF05}" type="presParOf" srcId="{E645D5DC-9F2A-47A7-B791-2BB7CC195A2F}" destId="{AF84062A-D102-47E0-B95B-C0BB37BC8D76}" srcOrd="0" destOrd="0" presId="urn:microsoft.com/office/officeart/2005/8/layout/hierarchy4"/>
    <dgm:cxn modelId="{ABA24FB3-587B-4B2F-872C-93A6187A4F0C}" type="presParOf" srcId="{AF84062A-D102-47E0-B95B-C0BB37BC8D76}" destId="{7110BCE6-83FF-4F0C-B583-45D9686BAAF7}" srcOrd="0" destOrd="0" presId="urn:microsoft.com/office/officeart/2005/8/layout/hierarchy4"/>
    <dgm:cxn modelId="{0D14C17A-9A50-4FFA-8366-F7CC4EDFCB5A}" type="presParOf" srcId="{AF84062A-D102-47E0-B95B-C0BB37BC8D76}" destId="{086B6C36-BFD7-40F9-A2EA-2B6066AF8E4B}" srcOrd="1" destOrd="0" presId="urn:microsoft.com/office/officeart/2005/8/layout/hierarchy4"/>
    <dgm:cxn modelId="{DFCFE6EA-2BFD-44C6-A088-4AAF5048B163}" type="presParOf" srcId="{AF84062A-D102-47E0-B95B-C0BB37BC8D76}" destId="{26CA1CE9-A273-4C47-9161-BDBC77CD1939}" srcOrd="2" destOrd="0" presId="urn:microsoft.com/office/officeart/2005/8/layout/hierarchy4"/>
    <dgm:cxn modelId="{ADD76416-3ECF-4E5F-90A3-E034AA6A4B7F}" type="presParOf" srcId="{26CA1CE9-A273-4C47-9161-BDBC77CD1939}" destId="{9AD5A105-2774-44AC-9222-B684A30C0EC3}" srcOrd="0" destOrd="0" presId="urn:microsoft.com/office/officeart/2005/8/layout/hierarchy4"/>
    <dgm:cxn modelId="{710DDF00-2F7D-4880-B316-25ADA818D715}" type="presParOf" srcId="{9AD5A105-2774-44AC-9222-B684A30C0EC3}" destId="{526F9557-BF6A-4370-ADD3-90780E1EF5DC}" srcOrd="0" destOrd="0" presId="urn:microsoft.com/office/officeart/2005/8/layout/hierarchy4"/>
    <dgm:cxn modelId="{926FC1C0-5D70-4A5A-9769-11BFB5C6A035}" type="presParOf" srcId="{9AD5A105-2774-44AC-9222-B684A30C0EC3}" destId="{9918499C-DE55-477E-AAB0-427122A4A3ED}" srcOrd="1" destOrd="0" presId="urn:microsoft.com/office/officeart/2005/8/layout/hierarchy4"/>
    <dgm:cxn modelId="{85B059B4-0047-4F82-861F-2C383D6AEA70}" type="presParOf" srcId="{26CA1CE9-A273-4C47-9161-BDBC77CD1939}" destId="{016EA489-B7BB-44B3-895B-19855F87ADBE}" srcOrd="1" destOrd="0" presId="urn:microsoft.com/office/officeart/2005/8/layout/hierarchy4"/>
    <dgm:cxn modelId="{5AE9EE2F-CE31-40D0-B5FF-3316605D283C}" type="presParOf" srcId="{26CA1CE9-A273-4C47-9161-BDBC77CD1939}" destId="{5B1FB1A9-444B-4E83-95B7-BC4195AFD76B}" srcOrd="2" destOrd="0" presId="urn:microsoft.com/office/officeart/2005/8/layout/hierarchy4"/>
    <dgm:cxn modelId="{FF9842A6-B82A-4219-9282-91623B4CB265}" type="presParOf" srcId="{5B1FB1A9-444B-4E83-95B7-BC4195AFD76B}" destId="{66FCE47F-1950-4346-B026-1206747113D1}" srcOrd="0" destOrd="0" presId="urn:microsoft.com/office/officeart/2005/8/layout/hierarchy4"/>
    <dgm:cxn modelId="{B71649C7-60A5-4D18-8F90-DB80D7EB1DBB}" type="presParOf" srcId="{5B1FB1A9-444B-4E83-95B7-BC4195AFD76B}" destId="{0D2EA99F-870C-4C68-A727-8E884128D272}" srcOrd="1" destOrd="0" presId="urn:microsoft.com/office/officeart/2005/8/layout/hierarchy4"/>
    <dgm:cxn modelId="{7690EA7F-BB9D-4EC2-BEFA-D645D5A1A076}" type="presParOf" srcId="{E645D5DC-9F2A-47A7-B791-2BB7CC195A2F}" destId="{03C93FEC-1281-4B25-9DE8-C6A284C93360}" srcOrd="1" destOrd="0" presId="urn:microsoft.com/office/officeart/2005/8/layout/hierarchy4"/>
    <dgm:cxn modelId="{6AAC15F9-06AB-44D0-946F-190FFE7378D4}" type="presParOf" srcId="{E645D5DC-9F2A-47A7-B791-2BB7CC195A2F}" destId="{849A529F-BCB9-4353-A9C8-0FE0DB271D17}" srcOrd="2" destOrd="0" presId="urn:microsoft.com/office/officeart/2005/8/layout/hierarchy4"/>
    <dgm:cxn modelId="{BC59AF7B-D1B7-41A4-BCAC-6B0320BBC946}" type="presParOf" srcId="{849A529F-BCB9-4353-A9C8-0FE0DB271D17}" destId="{86D302BD-C151-454D-8913-418E9777A758}" srcOrd="0" destOrd="0" presId="urn:microsoft.com/office/officeart/2005/8/layout/hierarchy4"/>
    <dgm:cxn modelId="{78E1E971-83B1-4291-93E3-8BA977D134BB}" type="presParOf" srcId="{849A529F-BCB9-4353-A9C8-0FE0DB271D17}" destId="{D7D0EB6F-4B6E-464F-B015-4D3726C58DB7}" srcOrd="1" destOrd="0" presId="urn:microsoft.com/office/officeart/2005/8/layout/hierarchy4"/>
    <dgm:cxn modelId="{EEBE1F34-6A65-4EE3-BCBF-184CCE1D4F8C}" type="presParOf" srcId="{B5A93649-358B-4EED-84FD-A0D6DB98F405}" destId="{A64D3574-5EE1-414D-A4B8-A02CEF485B9B}" srcOrd="1" destOrd="0" presId="urn:microsoft.com/office/officeart/2005/8/layout/hierarchy4"/>
    <dgm:cxn modelId="{9C7EE94E-561D-418C-903B-5FB15FD6DDFF}" type="presParOf" srcId="{B5A93649-358B-4EED-84FD-A0D6DB98F405}" destId="{5C803205-4B39-4ACE-9772-20AF40C4BB95}" srcOrd="2" destOrd="0" presId="urn:microsoft.com/office/officeart/2005/8/layout/hierarchy4"/>
    <dgm:cxn modelId="{75FB845B-F858-438A-851B-D6D1183DB705}" type="presParOf" srcId="{5C803205-4B39-4ACE-9772-20AF40C4BB95}" destId="{4F830A65-6536-4CB1-A578-F4B554D5AB3D}" srcOrd="0" destOrd="0" presId="urn:microsoft.com/office/officeart/2005/8/layout/hierarchy4"/>
    <dgm:cxn modelId="{C5517AB7-05F9-44A3-82B5-63F04D0F2A5F}" type="presParOf" srcId="{5C803205-4B39-4ACE-9772-20AF40C4BB95}" destId="{738CDD51-839C-4717-BE92-5984278B57F3}" srcOrd="1" destOrd="0" presId="urn:microsoft.com/office/officeart/2005/8/layout/hierarchy4"/>
    <dgm:cxn modelId="{91FA4C7B-DC22-4DBB-9311-6E026CA2DD38}" type="presParOf" srcId="{5C803205-4B39-4ACE-9772-20AF40C4BB95}" destId="{D85FDC07-8F40-4C4D-8368-80E3DEFD1913}" srcOrd="2" destOrd="0" presId="urn:microsoft.com/office/officeart/2005/8/layout/hierarchy4"/>
    <dgm:cxn modelId="{012F9509-55CE-45BB-A1DE-F7A9AA2B4AAD}" type="presParOf" srcId="{D85FDC07-8F40-4C4D-8368-80E3DEFD1913}" destId="{702A41C7-875C-4777-8812-7EE11F3EF64E}" srcOrd="0" destOrd="0" presId="urn:microsoft.com/office/officeart/2005/8/layout/hierarchy4"/>
    <dgm:cxn modelId="{F78D0E4F-5C72-44AA-AE69-42F5FEAA0E76}" type="presParOf" srcId="{702A41C7-875C-4777-8812-7EE11F3EF64E}" destId="{338AC31E-8967-44A4-A1BF-D1B1E0245371}" srcOrd="0" destOrd="0" presId="urn:microsoft.com/office/officeart/2005/8/layout/hierarchy4"/>
    <dgm:cxn modelId="{11131C7D-A377-48E4-AF6A-A816D1CE1134}" type="presParOf" srcId="{702A41C7-875C-4777-8812-7EE11F3EF64E}" destId="{050B0B0C-4AB8-4714-B2E0-3A2FE9D7C28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4EF21-7A28-4CD4-A5C9-50E8A9FC8C1A}" type="doc">
      <dgm:prSet loTypeId="urn:diagrams.loki3.com/BracketList" loCatId="officeonlin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A41E3-0DF5-4D84-9C65-030B26B71B5C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System</a:t>
          </a:r>
          <a:endParaRPr lang="en-US" sz="2000" dirty="0"/>
        </a:p>
      </dgm:t>
    </dgm:pt>
    <dgm:pt modelId="{2676DD8E-7917-4963-93B0-91A7D95C6D6E}" type="parTrans" cxnId="{802C64BB-8CC1-4108-BD13-A318CD806804}">
      <dgm:prSet/>
      <dgm:spPr/>
      <dgm:t>
        <a:bodyPr/>
        <a:lstStyle/>
        <a:p>
          <a:endParaRPr lang="en-US"/>
        </a:p>
      </dgm:t>
    </dgm:pt>
    <dgm:pt modelId="{6FA79F69-3CDF-4BDD-B1A6-1E143A9CFCC7}" type="sibTrans" cxnId="{802C64BB-8CC1-4108-BD13-A318CD806804}">
      <dgm:prSet/>
      <dgm:spPr/>
      <dgm:t>
        <a:bodyPr/>
        <a:lstStyle/>
        <a:p>
          <a:endParaRPr lang="en-US"/>
        </a:p>
      </dgm:t>
    </dgm:pt>
    <dgm:pt modelId="{701AA3D2-B5DA-452F-A582-E1F91F1BF4C2}">
      <dgm:prSet phldrT="[Text]" custT="1"/>
      <dgm:spPr/>
      <dgm:t>
        <a:bodyPr/>
        <a:lstStyle/>
        <a:p>
          <a:r>
            <a:rPr lang="en-US" sz="2400" kern="1200" dirty="0" smtClean="0">
              <a:latin typeface="+mj-lt"/>
              <a:ea typeface="+mn-ea"/>
              <a:cs typeface="+mn-cs"/>
            </a:rPr>
            <a:t>Website</a:t>
          </a:r>
          <a:endParaRPr lang="en-US" sz="2400" kern="1200" dirty="0"/>
        </a:p>
      </dgm:t>
    </dgm:pt>
    <dgm:pt modelId="{637CFD31-1423-4098-90BE-4DBDA276D17E}" type="parTrans" cxnId="{F56B58DB-03F4-4479-B45D-B10A7E23DD10}">
      <dgm:prSet/>
      <dgm:spPr/>
      <dgm:t>
        <a:bodyPr/>
        <a:lstStyle/>
        <a:p>
          <a:endParaRPr lang="en-US"/>
        </a:p>
      </dgm:t>
    </dgm:pt>
    <dgm:pt modelId="{5C153A3E-01A9-48CB-AA0D-D6E22CFF2566}" type="sibTrans" cxnId="{F56B58DB-03F4-4479-B45D-B10A7E23DD10}">
      <dgm:prSet/>
      <dgm:spPr/>
      <dgm:t>
        <a:bodyPr/>
        <a:lstStyle/>
        <a:p>
          <a:endParaRPr lang="en-US"/>
        </a:p>
      </dgm:t>
    </dgm:pt>
    <dgm:pt modelId="{1C7578CD-A93A-4E0D-B434-1B94F152AEFE}">
      <dgm:prSet phldrT="[Text]" custT="1"/>
      <dgm:spPr/>
      <dgm:t>
        <a:bodyPr/>
        <a:lstStyle/>
        <a:p>
          <a:r>
            <a:rPr lang="en-US" sz="2000" kern="1200" dirty="0" smtClean="0">
              <a:latin typeface="+mj-lt"/>
              <a:ea typeface="+mn-ea"/>
              <a:cs typeface="+mn-cs"/>
            </a:rPr>
            <a:t>Feature</a:t>
          </a:r>
          <a:r>
            <a:rPr lang="en-US" sz="2000" kern="1200" dirty="0" smtClean="0">
              <a:latin typeface="+mj-lt"/>
            </a:rPr>
            <a:t> X</a:t>
          </a:r>
          <a:endParaRPr lang="en-US" sz="2000" kern="1200" dirty="0"/>
        </a:p>
      </dgm:t>
    </dgm:pt>
    <dgm:pt modelId="{6BD2DF04-A2E5-4C29-B24D-0AE878014FAF}" type="parTrans" cxnId="{B971EDD5-6BFC-4EAE-A69F-F1AAFF57B782}">
      <dgm:prSet/>
      <dgm:spPr/>
      <dgm:t>
        <a:bodyPr/>
        <a:lstStyle/>
        <a:p>
          <a:endParaRPr lang="en-US"/>
        </a:p>
      </dgm:t>
    </dgm:pt>
    <dgm:pt modelId="{92118834-5C6F-4074-BE45-DFCC5094B6F6}" type="sibTrans" cxnId="{B971EDD5-6BFC-4EAE-A69F-F1AAFF57B782}">
      <dgm:prSet/>
      <dgm:spPr/>
      <dgm:t>
        <a:bodyPr/>
        <a:lstStyle/>
        <a:p>
          <a:endParaRPr lang="en-US"/>
        </a:p>
      </dgm:t>
    </dgm:pt>
    <dgm:pt modelId="{FF2C8DE8-B1C5-4401-A16F-652897A2D3FF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Different UX</a:t>
          </a:r>
          <a:endParaRPr lang="en-US" sz="2000" dirty="0"/>
        </a:p>
      </dgm:t>
    </dgm:pt>
    <dgm:pt modelId="{B959688C-A4FE-4242-BD2F-6208B88AF400}" type="parTrans" cxnId="{190258A5-236E-4A7B-B440-36556FBF60C1}">
      <dgm:prSet/>
      <dgm:spPr/>
      <dgm:t>
        <a:bodyPr/>
        <a:lstStyle/>
        <a:p>
          <a:endParaRPr lang="en-US"/>
        </a:p>
      </dgm:t>
    </dgm:pt>
    <dgm:pt modelId="{4A4B1778-A1E3-4107-B7DE-26D7D778B53C}" type="sibTrans" cxnId="{190258A5-236E-4A7B-B440-36556FBF60C1}">
      <dgm:prSet/>
      <dgm:spPr/>
      <dgm:t>
        <a:bodyPr/>
        <a:lstStyle/>
        <a:p>
          <a:endParaRPr lang="en-US"/>
        </a:p>
      </dgm:t>
    </dgm:pt>
    <dgm:pt modelId="{7D0F1975-3BF0-4E8B-B4AC-C9D3978B135A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Different functionality </a:t>
          </a:r>
          <a:endParaRPr lang="en-US" sz="2000" dirty="0"/>
        </a:p>
      </dgm:t>
    </dgm:pt>
    <dgm:pt modelId="{3CB24AA6-A24D-4B5D-918A-7DB74257C3AD}" type="parTrans" cxnId="{BB01A063-DBCA-46CB-8FB0-7488C078CA0C}">
      <dgm:prSet/>
      <dgm:spPr/>
      <dgm:t>
        <a:bodyPr/>
        <a:lstStyle/>
        <a:p>
          <a:endParaRPr lang="en-US"/>
        </a:p>
      </dgm:t>
    </dgm:pt>
    <dgm:pt modelId="{F8A5B5E2-6CE4-472A-8AA3-401E099DC141}" type="sibTrans" cxnId="{BB01A063-DBCA-46CB-8FB0-7488C078CA0C}">
      <dgm:prSet/>
      <dgm:spPr/>
      <dgm:t>
        <a:bodyPr/>
        <a:lstStyle/>
        <a:p>
          <a:endParaRPr lang="en-US"/>
        </a:p>
      </dgm:t>
    </dgm:pt>
    <dgm:pt modelId="{2DBBF31D-75E6-4A64-98FD-C626E4FD00E1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Vcurr</a:t>
          </a:r>
          <a:r>
            <a:rPr lang="en-US" sz="2000" dirty="0" smtClean="0">
              <a:latin typeface="+mj-lt"/>
            </a:rPr>
            <a:t>/</a:t>
          </a:r>
          <a:r>
            <a:rPr lang="en-US" sz="2000" dirty="0" err="1" smtClean="0">
              <a:latin typeface="+mj-lt"/>
            </a:rPr>
            <a:t>Vnext</a:t>
          </a:r>
          <a:endParaRPr lang="en-US" sz="2000" dirty="0"/>
        </a:p>
      </dgm:t>
    </dgm:pt>
    <dgm:pt modelId="{091CB1B2-4020-4BAF-BD8E-708AEB208573}" type="parTrans" cxnId="{F0F42A87-F1E0-4305-9B31-BADE07F1A362}">
      <dgm:prSet/>
      <dgm:spPr/>
      <dgm:t>
        <a:bodyPr/>
        <a:lstStyle/>
        <a:p>
          <a:endParaRPr lang="en-US"/>
        </a:p>
      </dgm:t>
    </dgm:pt>
    <dgm:pt modelId="{FA91D84C-E56B-4564-98FE-1E7E3CFFF4E4}" type="sibTrans" cxnId="{F0F42A87-F1E0-4305-9B31-BADE07F1A362}">
      <dgm:prSet/>
      <dgm:spPr/>
      <dgm:t>
        <a:bodyPr/>
        <a:lstStyle/>
        <a:p>
          <a:endParaRPr lang="en-US"/>
        </a:p>
      </dgm:t>
    </dgm:pt>
    <dgm:pt modelId="{4DEFB599-4591-4211-9F56-5EF54A50F21A}">
      <dgm:prSet phldrT="[Text]" custT="1"/>
      <dgm:spPr/>
      <dgm:t>
        <a:bodyPr/>
        <a:lstStyle/>
        <a:p>
          <a:r>
            <a:rPr lang="en-US" sz="2000" smtClean="0">
              <a:latin typeface="+mj-lt"/>
            </a:rPr>
            <a:t>Platform </a:t>
          </a:r>
          <a:r>
            <a:rPr lang="en-US" sz="2000" dirty="0" smtClean="0">
              <a:latin typeface="+mj-lt"/>
            </a:rPr>
            <a:t>Change/Upgrade</a:t>
          </a:r>
          <a:endParaRPr lang="en-US" sz="2000" dirty="0"/>
        </a:p>
      </dgm:t>
    </dgm:pt>
    <dgm:pt modelId="{E1AD0051-9883-41F1-825F-4830C4222C1B}" type="parTrans" cxnId="{3ECDCA45-9760-457C-9758-172BFEBBBBAA}">
      <dgm:prSet/>
      <dgm:spPr/>
      <dgm:t>
        <a:bodyPr/>
        <a:lstStyle/>
        <a:p>
          <a:endParaRPr lang="en-US"/>
        </a:p>
      </dgm:t>
    </dgm:pt>
    <dgm:pt modelId="{A2FED217-4CA2-437A-B97E-1CE65BD9A925}" type="sibTrans" cxnId="{3ECDCA45-9760-457C-9758-172BFEBBBBAA}">
      <dgm:prSet/>
      <dgm:spPr/>
      <dgm:t>
        <a:bodyPr/>
        <a:lstStyle/>
        <a:p>
          <a:endParaRPr lang="en-US"/>
        </a:p>
      </dgm:t>
    </dgm:pt>
    <dgm:pt modelId="{BE2258F7-4293-4A8D-B201-2CEFB017C752}">
      <dgm:prSet phldrT="[Text]" custT="1"/>
      <dgm:spPr/>
      <dgm:t>
        <a:bodyPr/>
        <a:lstStyle/>
        <a:p>
          <a:r>
            <a:rPr lang="en-US" sz="2400" kern="1200" smtClean="0">
              <a:latin typeface="+mj-lt"/>
            </a:rPr>
            <a:t>Service</a:t>
          </a:r>
          <a:endParaRPr lang="en-US" sz="2400" kern="1200" dirty="0"/>
        </a:p>
      </dgm:t>
    </dgm:pt>
    <dgm:pt modelId="{89F26CD2-22D9-4E7B-B20B-6D7A73DBFB97}" type="parTrans" cxnId="{78D60997-E5A7-4648-8582-0E06C333195C}">
      <dgm:prSet/>
      <dgm:spPr/>
      <dgm:t>
        <a:bodyPr/>
        <a:lstStyle/>
        <a:p>
          <a:endParaRPr lang="en-US"/>
        </a:p>
      </dgm:t>
    </dgm:pt>
    <dgm:pt modelId="{D24E3EF8-B50F-4183-9C44-2701CD1D7190}" type="sibTrans" cxnId="{78D60997-E5A7-4648-8582-0E06C333195C}">
      <dgm:prSet/>
      <dgm:spPr/>
      <dgm:t>
        <a:bodyPr/>
        <a:lstStyle/>
        <a:p>
          <a:endParaRPr lang="en-US"/>
        </a:p>
      </dgm:t>
    </dgm:pt>
    <dgm:pt modelId="{1DC886F2-DD9E-445F-9F16-1D4128A88F45}" type="pres">
      <dgm:prSet presAssocID="{FB64EF21-7A28-4CD4-A5C9-50E8A9FC8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A8623-406C-4682-84C4-02F7A5EC93EF}" type="pres">
      <dgm:prSet presAssocID="{B06A41E3-0DF5-4D84-9C65-030B26B71B5C}" presName="linNode" presStyleCnt="0"/>
      <dgm:spPr/>
    </dgm:pt>
    <dgm:pt modelId="{938B632F-380F-4E61-8892-161A8EF129FF}" type="pres">
      <dgm:prSet presAssocID="{B06A41E3-0DF5-4D84-9C65-030B26B71B5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8E97A-9915-40ED-8A2D-C3E906317410}" type="pres">
      <dgm:prSet presAssocID="{B06A41E3-0DF5-4D84-9C65-030B26B71B5C}" presName="bracket" presStyleLbl="parChTrans1D1" presStyleIdx="0" presStyleCnt="2"/>
      <dgm:spPr/>
    </dgm:pt>
    <dgm:pt modelId="{9B2DA63B-AA67-4213-A4E1-0840CE428AF1}" type="pres">
      <dgm:prSet presAssocID="{B06A41E3-0DF5-4D84-9C65-030B26B71B5C}" presName="spH" presStyleCnt="0"/>
      <dgm:spPr/>
    </dgm:pt>
    <dgm:pt modelId="{4682E90B-648A-40A8-9EED-F4B1E8707E79}" type="pres">
      <dgm:prSet presAssocID="{B06A41E3-0DF5-4D84-9C65-030B26B71B5C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ECC6D-BF8A-41F7-A96F-6AFDE1A6F08A}" type="pres">
      <dgm:prSet presAssocID="{6FA79F69-3CDF-4BDD-B1A6-1E143A9CFCC7}" presName="spV" presStyleCnt="0"/>
      <dgm:spPr/>
    </dgm:pt>
    <dgm:pt modelId="{29093D5D-EA00-4858-AF35-C0BEF55610E2}" type="pres">
      <dgm:prSet presAssocID="{1C7578CD-A93A-4E0D-B434-1B94F152AEFE}" presName="linNode" presStyleCnt="0"/>
      <dgm:spPr/>
    </dgm:pt>
    <dgm:pt modelId="{C5944815-E99A-445E-8388-6DF97C04BD14}" type="pres">
      <dgm:prSet presAssocID="{1C7578CD-A93A-4E0D-B434-1B94F152AEFE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F0FD0-0D40-40EC-AF5B-A66BCF1308C8}" type="pres">
      <dgm:prSet presAssocID="{1C7578CD-A93A-4E0D-B434-1B94F152AEFE}" presName="bracket" presStyleLbl="parChTrans1D1" presStyleIdx="1" presStyleCnt="2"/>
      <dgm:spPr/>
    </dgm:pt>
    <dgm:pt modelId="{91B4977C-9524-426B-A543-51C86AE1E50B}" type="pres">
      <dgm:prSet presAssocID="{1C7578CD-A93A-4E0D-B434-1B94F152AEFE}" presName="spH" presStyleCnt="0"/>
      <dgm:spPr/>
    </dgm:pt>
    <dgm:pt modelId="{C330B1F9-6895-472B-AA7E-A7FE494C61DD}" type="pres">
      <dgm:prSet presAssocID="{1C7578CD-A93A-4E0D-B434-1B94F152AEFE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71D3B1-1362-45D7-BD02-D2418FAC996F}" type="presOf" srcId="{FF2C8DE8-B1C5-4401-A16F-652897A2D3FF}" destId="{C330B1F9-6895-472B-AA7E-A7FE494C61DD}" srcOrd="0" destOrd="0" presId="urn:diagrams.loki3.com/BracketList"/>
    <dgm:cxn modelId="{3669A703-029D-47F1-9584-9EF1E7F6E634}" type="presOf" srcId="{7D0F1975-3BF0-4E8B-B4AC-C9D3978B135A}" destId="{C330B1F9-6895-472B-AA7E-A7FE494C61DD}" srcOrd="0" destOrd="1" presId="urn:diagrams.loki3.com/BracketList"/>
    <dgm:cxn modelId="{B971EDD5-6BFC-4EAE-A69F-F1AAFF57B782}" srcId="{FB64EF21-7A28-4CD4-A5C9-50E8A9FC8C1A}" destId="{1C7578CD-A93A-4E0D-B434-1B94F152AEFE}" srcOrd="1" destOrd="0" parTransId="{6BD2DF04-A2E5-4C29-B24D-0AE878014FAF}" sibTransId="{92118834-5C6F-4074-BE45-DFCC5094B6F6}"/>
    <dgm:cxn modelId="{6ACD18A5-44D1-4620-8E0F-6823A15040FE}" type="presOf" srcId="{BE2258F7-4293-4A8D-B201-2CEFB017C752}" destId="{4682E90B-648A-40A8-9EED-F4B1E8707E79}" srcOrd="0" destOrd="1" presId="urn:diagrams.loki3.com/BracketList"/>
    <dgm:cxn modelId="{7598F789-F463-4B2B-9C69-981BC5977CDE}" type="presOf" srcId="{1C7578CD-A93A-4E0D-B434-1B94F152AEFE}" destId="{C5944815-E99A-445E-8388-6DF97C04BD14}" srcOrd="0" destOrd="0" presId="urn:diagrams.loki3.com/BracketList"/>
    <dgm:cxn modelId="{32398CF0-5312-4C3C-AB08-BBBF788A00F4}" type="presOf" srcId="{B06A41E3-0DF5-4D84-9C65-030B26B71B5C}" destId="{938B632F-380F-4E61-8892-161A8EF129FF}" srcOrd="0" destOrd="0" presId="urn:diagrams.loki3.com/BracketList"/>
    <dgm:cxn modelId="{BB01A063-DBCA-46CB-8FB0-7488C078CA0C}" srcId="{1C7578CD-A93A-4E0D-B434-1B94F152AEFE}" destId="{7D0F1975-3BF0-4E8B-B4AC-C9D3978B135A}" srcOrd="1" destOrd="0" parTransId="{3CB24AA6-A24D-4B5D-918A-7DB74257C3AD}" sibTransId="{F8A5B5E2-6CE4-472A-8AA3-401E099DC141}"/>
    <dgm:cxn modelId="{F0F42A87-F1E0-4305-9B31-BADE07F1A362}" srcId="{1C7578CD-A93A-4E0D-B434-1B94F152AEFE}" destId="{2DBBF31D-75E6-4A64-98FD-C626E4FD00E1}" srcOrd="2" destOrd="0" parTransId="{091CB1B2-4020-4BAF-BD8E-708AEB208573}" sibTransId="{FA91D84C-E56B-4564-98FE-1E7E3CFFF4E4}"/>
    <dgm:cxn modelId="{190258A5-236E-4A7B-B440-36556FBF60C1}" srcId="{1C7578CD-A93A-4E0D-B434-1B94F152AEFE}" destId="{FF2C8DE8-B1C5-4401-A16F-652897A2D3FF}" srcOrd="0" destOrd="0" parTransId="{B959688C-A4FE-4242-BD2F-6208B88AF400}" sibTransId="{4A4B1778-A1E3-4107-B7DE-26D7D778B53C}"/>
    <dgm:cxn modelId="{3CB1728E-3BE7-4CCA-9D92-257053E847BE}" type="presOf" srcId="{2DBBF31D-75E6-4A64-98FD-C626E4FD00E1}" destId="{C330B1F9-6895-472B-AA7E-A7FE494C61DD}" srcOrd="0" destOrd="2" presId="urn:diagrams.loki3.com/BracketList"/>
    <dgm:cxn modelId="{F56B58DB-03F4-4479-B45D-B10A7E23DD10}" srcId="{B06A41E3-0DF5-4D84-9C65-030B26B71B5C}" destId="{701AA3D2-B5DA-452F-A582-E1F91F1BF4C2}" srcOrd="0" destOrd="0" parTransId="{637CFD31-1423-4098-90BE-4DBDA276D17E}" sibTransId="{5C153A3E-01A9-48CB-AA0D-D6E22CFF2566}"/>
    <dgm:cxn modelId="{AC02D861-47D2-4FD0-9EA1-29A9433DFFE4}" type="presOf" srcId="{4DEFB599-4591-4211-9F56-5EF54A50F21A}" destId="{C330B1F9-6895-472B-AA7E-A7FE494C61DD}" srcOrd="0" destOrd="3" presId="urn:diagrams.loki3.com/BracketList"/>
    <dgm:cxn modelId="{78D60997-E5A7-4648-8582-0E06C333195C}" srcId="{B06A41E3-0DF5-4D84-9C65-030B26B71B5C}" destId="{BE2258F7-4293-4A8D-B201-2CEFB017C752}" srcOrd="1" destOrd="0" parTransId="{89F26CD2-22D9-4E7B-B20B-6D7A73DBFB97}" sibTransId="{D24E3EF8-B50F-4183-9C44-2701CD1D7190}"/>
    <dgm:cxn modelId="{3ECDCA45-9760-457C-9758-172BFEBBBBAA}" srcId="{1C7578CD-A93A-4E0D-B434-1B94F152AEFE}" destId="{4DEFB599-4591-4211-9F56-5EF54A50F21A}" srcOrd="3" destOrd="0" parTransId="{E1AD0051-9883-41F1-825F-4830C4222C1B}" sibTransId="{A2FED217-4CA2-437A-B97E-1CE65BD9A925}"/>
    <dgm:cxn modelId="{C4119119-0A22-4B98-BE42-3C050381E220}" type="presOf" srcId="{701AA3D2-B5DA-452F-A582-E1F91F1BF4C2}" destId="{4682E90B-648A-40A8-9EED-F4B1E8707E79}" srcOrd="0" destOrd="0" presId="urn:diagrams.loki3.com/BracketList"/>
    <dgm:cxn modelId="{802C64BB-8CC1-4108-BD13-A318CD806804}" srcId="{FB64EF21-7A28-4CD4-A5C9-50E8A9FC8C1A}" destId="{B06A41E3-0DF5-4D84-9C65-030B26B71B5C}" srcOrd="0" destOrd="0" parTransId="{2676DD8E-7917-4963-93B0-91A7D95C6D6E}" sibTransId="{6FA79F69-3CDF-4BDD-B1A6-1E143A9CFCC7}"/>
    <dgm:cxn modelId="{D36ADB43-9597-474E-B5D9-8A4C8E724E00}" type="presOf" srcId="{FB64EF21-7A28-4CD4-A5C9-50E8A9FC8C1A}" destId="{1DC886F2-DD9E-445F-9F16-1D4128A88F45}" srcOrd="0" destOrd="0" presId="urn:diagrams.loki3.com/BracketList"/>
    <dgm:cxn modelId="{96794506-084D-4075-9735-1BA585FEB125}" type="presParOf" srcId="{1DC886F2-DD9E-445F-9F16-1D4128A88F45}" destId="{5BFA8623-406C-4682-84C4-02F7A5EC93EF}" srcOrd="0" destOrd="0" presId="urn:diagrams.loki3.com/BracketList"/>
    <dgm:cxn modelId="{F1B2E821-434D-481F-8498-3BD4C04744AE}" type="presParOf" srcId="{5BFA8623-406C-4682-84C4-02F7A5EC93EF}" destId="{938B632F-380F-4E61-8892-161A8EF129FF}" srcOrd="0" destOrd="0" presId="urn:diagrams.loki3.com/BracketList"/>
    <dgm:cxn modelId="{9D24B6A7-0511-4526-8970-11A06AD10408}" type="presParOf" srcId="{5BFA8623-406C-4682-84C4-02F7A5EC93EF}" destId="{C888E97A-9915-40ED-8A2D-C3E906317410}" srcOrd="1" destOrd="0" presId="urn:diagrams.loki3.com/BracketList"/>
    <dgm:cxn modelId="{231E3443-8748-4A7E-B082-1B339B1ED36F}" type="presParOf" srcId="{5BFA8623-406C-4682-84C4-02F7A5EC93EF}" destId="{9B2DA63B-AA67-4213-A4E1-0840CE428AF1}" srcOrd="2" destOrd="0" presId="urn:diagrams.loki3.com/BracketList"/>
    <dgm:cxn modelId="{6DE01B59-B480-4DF5-9CC1-0385893508D2}" type="presParOf" srcId="{5BFA8623-406C-4682-84C4-02F7A5EC93EF}" destId="{4682E90B-648A-40A8-9EED-F4B1E8707E79}" srcOrd="3" destOrd="0" presId="urn:diagrams.loki3.com/BracketList"/>
    <dgm:cxn modelId="{7D5B1566-2264-417E-BD0C-80A18EC52B56}" type="presParOf" srcId="{1DC886F2-DD9E-445F-9F16-1D4128A88F45}" destId="{0B6ECC6D-BF8A-41F7-A96F-6AFDE1A6F08A}" srcOrd="1" destOrd="0" presId="urn:diagrams.loki3.com/BracketList"/>
    <dgm:cxn modelId="{C9864EA6-8F60-4206-8B34-1589A608DAF4}" type="presParOf" srcId="{1DC886F2-DD9E-445F-9F16-1D4128A88F45}" destId="{29093D5D-EA00-4858-AF35-C0BEF55610E2}" srcOrd="2" destOrd="0" presId="urn:diagrams.loki3.com/BracketList"/>
    <dgm:cxn modelId="{69407F54-A2B0-4A70-9756-26B65DB952B4}" type="presParOf" srcId="{29093D5D-EA00-4858-AF35-C0BEF55610E2}" destId="{C5944815-E99A-445E-8388-6DF97C04BD14}" srcOrd="0" destOrd="0" presId="urn:diagrams.loki3.com/BracketList"/>
    <dgm:cxn modelId="{28475492-E121-40E3-AB49-A476CBF04EC2}" type="presParOf" srcId="{29093D5D-EA00-4858-AF35-C0BEF55610E2}" destId="{BAFF0FD0-0D40-40EC-AF5B-A66BCF1308C8}" srcOrd="1" destOrd="0" presId="urn:diagrams.loki3.com/BracketList"/>
    <dgm:cxn modelId="{4B4594A4-0477-4FF4-AEAE-9DED1EA427A3}" type="presParOf" srcId="{29093D5D-EA00-4858-AF35-C0BEF55610E2}" destId="{91B4977C-9524-426B-A543-51C86AE1E50B}" srcOrd="2" destOrd="0" presId="urn:diagrams.loki3.com/BracketList"/>
    <dgm:cxn modelId="{ED3BF309-E0A6-4885-B273-4467BF65FE2D}" type="presParOf" srcId="{29093D5D-EA00-4858-AF35-C0BEF55610E2}" destId="{C330B1F9-6895-472B-AA7E-A7FE494C61D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70132-9F90-4C24-B39E-5BAD811FE1B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04C7A-3731-4EC6-9475-01D1ABA9ADDE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en-US" b="1" dirty="0" smtClean="0"/>
            <a:t>B</a:t>
          </a:r>
          <a:endParaRPr lang="en-US" dirty="0"/>
        </a:p>
      </dgm:t>
    </dgm:pt>
    <dgm:pt modelId="{2DF169D7-07A6-4D93-BB3A-40E660BDE765}" type="sibTrans" cxnId="{4673D33A-0008-4DA0-B779-66308DC43B6D}">
      <dgm:prSet/>
      <dgm:spPr/>
      <dgm:t>
        <a:bodyPr/>
        <a:lstStyle/>
        <a:p>
          <a:endParaRPr lang="en-US"/>
        </a:p>
      </dgm:t>
    </dgm:pt>
    <dgm:pt modelId="{002A8599-4E42-463B-A2D8-3D3347395F8F}" type="parTrans" cxnId="{4673D33A-0008-4DA0-B779-66308DC43B6D}">
      <dgm:prSet/>
      <dgm:spPr/>
      <dgm:t>
        <a:bodyPr/>
        <a:lstStyle/>
        <a:p>
          <a:endParaRPr lang="en-US"/>
        </a:p>
      </dgm:t>
    </dgm:pt>
    <dgm:pt modelId="{515CD6A4-BF46-4587-B8E7-A3328B1B2403}" type="pres">
      <dgm:prSet presAssocID="{41E70132-9F90-4C24-B39E-5BAD811FE1B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508479-3529-4F80-B18B-8561C1155E82}" type="pres">
      <dgm:prSet presAssocID="{8A304C7A-3731-4EC6-9475-01D1ABA9ADDE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BB84F9A6-4BB6-4716-BE68-3DBF11744087}" type="presOf" srcId="{8A304C7A-3731-4EC6-9475-01D1ABA9ADDE}" destId="{EA508479-3529-4F80-B18B-8561C1155E82}" srcOrd="0" destOrd="0" presId="urn:microsoft.com/office/officeart/2005/8/layout/venn1"/>
    <dgm:cxn modelId="{86E354F2-7602-4FB5-A99A-569B7FCA3E6B}" type="presOf" srcId="{41E70132-9F90-4C24-B39E-5BAD811FE1B4}" destId="{515CD6A4-BF46-4587-B8E7-A3328B1B2403}" srcOrd="0" destOrd="0" presId="urn:microsoft.com/office/officeart/2005/8/layout/venn1"/>
    <dgm:cxn modelId="{4673D33A-0008-4DA0-B779-66308DC43B6D}" srcId="{41E70132-9F90-4C24-B39E-5BAD811FE1B4}" destId="{8A304C7A-3731-4EC6-9475-01D1ABA9ADDE}" srcOrd="0" destOrd="0" parTransId="{002A8599-4E42-463B-A2D8-3D3347395F8F}" sibTransId="{2DF169D7-07A6-4D93-BB3A-40E660BDE765}"/>
    <dgm:cxn modelId="{E51D04DA-CBCB-4EDF-B8AA-ED549F2072C3}" type="presParOf" srcId="{515CD6A4-BF46-4587-B8E7-A3328B1B2403}" destId="{EA508479-3529-4F80-B18B-8561C1155E8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E70132-9F90-4C24-B39E-5BAD811FE1B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04C7A-3731-4EC6-9475-01D1ABA9ADDE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en-US" b="1" dirty="0" smtClean="0"/>
            <a:t>B</a:t>
          </a:r>
          <a:endParaRPr lang="en-US" dirty="0"/>
        </a:p>
      </dgm:t>
    </dgm:pt>
    <dgm:pt modelId="{2DF169D7-07A6-4D93-BB3A-40E660BDE765}" type="sibTrans" cxnId="{4673D33A-0008-4DA0-B779-66308DC43B6D}">
      <dgm:prSet/>
      <dgm:spPr/>
      <dgm:t>
        <a:bodyPr/>
        <a:lstStyle/>
        <a:p>
          <a:endParaRPr lang="en-US"/>
        </a:p>
      </dgm:t>
    </dgm:pt>
    <dgm:pt modelId="{002A8599-4E42-463B-A2D8-3D3347395F8F}" type="parTrans" cxnId="{4673D33A-0008-4DA0-B779-66308DC43B6D}">
      <dgm:prSet/>
      <dgm:spPr/>
      <dgm:t>
        <a:bodyPr/>
        <a:lstStyle/>
        <a:p>
          <a:endParaRPr lang="en-US"/>
        </a:p>
      </dgm:t>
    </dgm:pt>
    <dgm:pt modelId="{515CD6A4-BF46-4587-B8E7-A3328B1B2403}" type="pres">
      <dgm:prSet presAssocID="{41E70132-9F90-4C24-B39E-5BAD811FE1B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508479-3529-4F80-B18B-8561C1155E82}" type="pres">
      <dgm:prSet presAssocID="{8A304C7A-3731-4EC6-9475-01D1ABA9ADDE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EF0FFAFA-EFA9-4560-9E64-F703278E8F2B}" type="presOf" srcId="{8A304C7A-3731-4EC6-9475-01D1ABA9ADDE}" destId="{EA508479-3529-4F80-B18B-8561C1155E82}" srcOrd="0" destOrd="0" presId="urn:microsoft.com/office/officeart/2005/8/layout/venn1"/>
    <dgm:cxn modelId="{0D14170D-1C11-4EA6-A373-D6E8911DB18C}" type="presOf" srcId="{41E70132-9F90-4C24-B39E-5BAD811FE1B4}" destId="{515CD6A4-BF46-4587-B8E7-A3328B1B2403}" srcOrd="0" destOrd="0" presId="urn:microsoft.com/office/officeart/2005/8/layout/venn1"/>
    <dgm:cxn modelId="{4673D33A-0008-4DA0-B779-66308DC43B6D}" srcId="{41E70132-9F90-4C24-B39E-5BAD811FE1B4}" destId="{8A304C7A-3731-4EC6-9475-01D1ABA9ADDE}" srcOrd="0" destOrd="0" parTransId="{002A8599-4E42-463B-A2D8-3D3347395F8F}" sibTransId="{2DF169D7-07A6-4D93-BB3A-40E660BDE765}"/>
    <dgm:cxn modelId="{32130CE0-599C-4AD0-A86D-C154666F2F35}" type="presParOf" srcId="{515CD6A4-BF46-4587-B8E7-A3328B1B2403}" destId="{EA508479-3529-4F80-B18B-8561C1155E8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98ED91-7E17-446F-9AC6-D9D5E3FA881A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D3E01326-BD1D-4908-9121-BC0C6DC40CA7}">
      <dgm:prSet phldrT="[Text]"/>
      <dgm:spPr/>
      <dgm:t>
        <a:bodyPr/>
        <a:lstStyle/>
        <a:p>
          <a:r>
            <a:rPr lang="en-US" dirty="0" smtClean="0"/>
            <a:t>Big Scary New Code</a:t>
          </a:r>
          <a:endParaRPr lang="en-US" dirty="0"/>
        </a:p>
      </dgm:t>
    </dgm:pt>
    <dgm:pt modelId="{87341D0A-F7BB-4137-8316-1603E2679C0B}" type="parTrans" cxnId="{B134A11B-582D-4567-BE35-48FFA2A8D9E7}">
      <dgm:prSet/>
      <dgm:spPr/>
      <dgm:t>
        <a:bodyPr/>
        <a:lstStyle/>
        <a:p>
          <a:endParaRPr lang="en-US"/>
        </a:p>
      </dgm:t>
    </dgm:pt>
    <dgm:pt modelId="{AD7EE66E-DFBE-444F-8F78-36738465CC55}" type="sibTrans" cxnId="{B134A11B-582D-4567-BE35-48FFA2A8D9E7}">
      <dgm:prSet/>
      <dgm:spPr/>
      <dgm:t>
        <a:bodyPr/>
        <a:lstStyle/>
        <a:p>
          <a:endParaRPr lang="en-US"/>
        </a:p>
      </dgm:t>
    </dgm:pt>
    <dgm:pt modelId="{783D3D5A-4032-4057-89DF-41591A27CE11}">
      <dgm:prSet phldrT="[Text]"/>
      <dgm:spPr/>
      <dgm:t>
        <a:bodyPr/>
        <a:lstStyle/>
        <a:p>
          <a:r>
            <a:rPr lang="en-US" dirty="0" smtClean="0"/>
            <a:t>BUFT</a:t>
          </a:r>
          <a:endParaRPr lang="en-US" dirty="0"/>
        </a:p>
      </dgm:t>
    </dgm:pt>
    <dgm:pt modelId="{45BA655F-3F57-46D1-BEC3-8848175A9141}" type="parTrans" cxnId="{9B9391ED-7493-45A9-9041-1465BBFCBD64}">
      <dgm:prSet/>
      <dgm:spPr/>
      <dgm:t>
        <a:bodyPr/>
        <a:lstStyle/>
        <a:p>
          <a:endParaRPr lang="en-US"/>
        </a:p>
      </dgm:t>
    </dgm:pt>
    <dgm:pt modelId="{98032E19-FF03-4864-92E7-4BBEF6813D29}" type="sibTrans" cxnId="{9B9391ED-7493-45A9-9041-1465BBFCBD64}">
      <dgm:prSet/>
      <dgm:spPr/>
      <dgm:t>
        <a:bodyPr/>
        <a:lstStyle/>
        <a:p>
          <a:endParaRPr lang="en-US"/>
        </a:p>
      </dgm:t>
    </dgm:pt>
    <dgm:pt modelId="{15287374-A9EF-4468-AE46-5D350136C345}">
      <dgm:prSet phldrT="[Text]"/>
      <dgm:spPr/>
      <dgm:t>
        <a:bodyPr/>
        <a:lstStyle/>
        <a:p>
          <a:r>
            <a:rPr lang="en-US" dirty="0" smtClean="0"/>
            <a:t>Release “Safe” for Everyone</a:t>
          </a:r>
          <a:endParaRPr lang="en-US" dirty="0"/>
        </a:p>
      </dgm:t>
    </dgm:pt>
    <dgm:pt modelId="{484AC0E6-196E-405B-A8DE-7E54C95E12C8}" type="parTrans" cxnId="{90801867-593B-4576-931A-E7C2E599336C}">
      <dgm:prSet/>
      <dgm:spPr/>
      <dgm:t>
        <a:bodyPr/>
        <a:lstStyle/>
        <a:p>
          <a:endParaRPr lang="en-US"/>
        </a:p>
      </dgm:t>
    </dgm:pt>
    <dgm:pt modelId="{1AF88EDD-F4B1-4B7D-B50D-EC9E226D57DE}" type="sibTrans" cxnId="{90801867-593B-4576-931A-E7C2E599336C}">
      <dgm:prSet/>
      <dgm:spPr/>
      <dgm:t>
        <a:bodyPr/>
        <a:lstStyle/>
        <a:p>
          <a:endParaRPr lang="en-US"/>
        </a:p>
      </dgm:t>
    </dgm:pt>
    <dgm:pt modelId="{6181D6CE-C308-43A4-B13B-62EFB1910900}">
      <dgm:prSet phldrT="[Text]"/>
      <dgm:spPr/>
      <dgm:t>
        <a:bodyPr/>
        <a:lstStyle/>
        <a:p>
          <a:r>
            <a:rPr lang="en-US" dirty="0" smtClean="0"/>
            <a:t>oops a bug… Scramble!</a:t>
          </a:r>
          <a:endParaRPr lang="en-US" dirty="0"/>
        </a:p>
      </dgm:t>
    </dgm:pt>
    <dgm:pt modelId="{4DCCB829-0EF1-469D-BAF5-84577934BC87}" type="parTrans" cxnId="{E01418EA-CA02-4B33-8015-8271B4C4DDFD}">
      <dgm:prSet/>
      <dgm:spPr/>
      <dgm:t>
        <a:bodyPr/>
        <a:lstStyle/>
        <a:p>
          <a:endParaRPr lang="en-US"/>
        </a:p>
      </dgm:t>
    </dgm:pt>
    <dgm:pt modelId="{CB47A9AE-FE8F-4106-A31E-B80748E8B5A8}" type="sibTrans" cxnId="{E01418EA-CA02-4B33-8015-8271B4C4DDFD}">
      <dgm:prSet/>
      <dgm:spPr/>
      <dgm:t>
        <a:bodyPr/>
        <a:lstStyle/>
        <a:p>
          <a:endParaRPr lang="en-US"/>
        </a:p>
      </dgm:t>
    </dgm:pt>
    <dgm:pt modelId="{BA6DCB83-3458-4ED7-8653-EFC2B4BAAB2E}" type="pres">
      <dgm:prSet presAssocID="{0F98ED91-7E17-446F-9AC6-D9D5E3FA881A}" presName="Name0" presStyleCnt="0">
        <dgm:presLayoutVars>
          <dgm:dir/>
          <dgm:animLvl val="lvl"/>
          <dgm:resizeHandles val="exact"/>
        </dgm:presLayoutVars>
      </dgm:prSet>
      <dgm:spPr/>
    </dgm:pt>
    <dgm:pt modelId="{21ABB00C-A527-41D9-A3A8-A25846A8C5EC}" type="pres">
      <dgm:prSet presAssocID="{D3E01326-BD1D-4908-9121-BC0C6DC40CA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3769B-1EB8-45F2-9095-FD893962A0A0}" type="pres">
      <dgm:prSet presAssocID="{AD7EE66E-DFBE-444F-8F78-36738465CC55}" presName="parTxOnlySpace" presStyleCnt="0"/>
      <dgm:spPr/>
    </dgm:pt>
    <dgm:pt modelId="{3A415CF8-8AB1-469A-BB60-1C2680DB2762}" type="pres">
      <dgm:prSet presAssocID="{783D3D5A-4032-4057-89DF-41591A27CE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97859-1231-4BA6-B4FD-2D6D7389C630}" type="pres">
      <dgm:prSet presAssocID="{98032E19-FF03-4864-92E7-4BBEF6813D29}" presName="parTxOnlySpace" presStyleCnt="0"/>
      <dgm:spPr/>
    </dgm:pt>
    <dgm:pt modelId="{25731030-7528-47DE-87FA-7DC7E69C8A4F}" type="pres">
      <dgm:prSet presAssocID="{15287374-A9EF-4468-AE46-5D350136C34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99072-2498-400A-A283-15A219D8A063}" type="pres">
      <dgm:prSet presAssocID="{1AF88EDD-F4B1-4B7D-B50D-EC9E226D57DE}" presName="parTxOnlySpace" presStyleCnt="0"/>
      <dgm:spPr/>
    </dgm:pt>
    <dgm:pt modelId="{14409BD4-85D4-4F55-9015-3A5B3863A479}" type="pres">
      <dgm:prSet presAssocID="{6181D6CE-C308-43A4-B13B-62EFB191090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4A11B-582D-4567-BE35-48FFA2A8D9E7}" srcId="{0F98ED91-7E17-446F-9AC6-D9D5E3FA881A}" destId="{D3E01326-BD1D-4908-9121-BC0C6DC40CA7}" srcOrd="0" destOrd="0" parTransId="{87341D0A-F7BB-4137-8316-1603E2679C0B}" sibTransId="{AD7EE66E-DFBE-444F-8F78-36738465CC55}"/>
    <dgm:cxn modelId="{90801867-593B-4576-931A-E7C2E599336C}" srcId="{0F98ED91-7E17-446F-9AC6-D9D5E3FA881A}" destId="{15287374-A9EF-4468-AE46-5D350136C345}" srcOrd="2" destOrd="0" parTransId="{484AC0E6-196E-405B-A8DE-7E54C95E12C8}" sibTransId="{1AF88EDD-F4B1-4B7D-B50D-EC9E226D57DE}"/>
    <dgm:cxn modelId="{1A74D79E-EE95-4A93-882A-D2A6FECB857F}" type="presOf" srcId="{6181D6CE-C308-43A4-B13B-62EFB1910900}" destId="{14409BD4-85D4-4F55-9015-3A5B3863A479}" srcOrd="0" destOrd="0" presId="urn:microsoft.com/office/officeart/2005/8/layout/chevron1"/>
    <dgm:cxn modelId="{BEEA6E66-F9AA-408E-9409-5FED5932D976}" type="presOf" srcId="{783D3D5A-4032-4057-89DF-41591A27CE11}" destId="{3A415CF8-8AB1-469A-BB60-1C2680DB2762}" srcOrd="0" destOrd="0" presId="urn:microsoft.com/office/officeart/2005/8/layout/chevron1"/>
    <dgm:cxn modelId="{E5CE921E-94BF-4BF0-BE6B-F7F80E2E7684}" type="presOf" srcId="{15287374-A9EF-4468-AE46-5D350136C345}" destId="{25731030-7528-47DE-87FA-7DC7E69C8A4F}" srcOrd="0" destOrd="0" presId="urn:microsoft.com/office/officeart/2005/8/layout/chevron1"/>
    <dgm:cxn modelId="{80DEE663-FBE6-429E-BA70-DC2F60E2A892}" type="presOf" srcId="{D3E01326-BD1D-4908-9121-BC0C6DC40CA7}" destId="{21ABB00C-A527-41D9-A3A8-A25846A8C5EC}" srcOrd="0" destOrd="0" presId="urn:microsoft.com/office/officeart/2005/8/layout/chevron1"/>
    <dgm:cxn modelId="{E01418EA-CA02-4B33-8015-8271B4C4DDFD}" srcId="{0F98ED91-7E17-446F-9AC6-D9D5E3FA881A}" destId="{6181D6CE-C308-43A4-B13B-62EFB1910900}" srcOrd="3" destOrd="0" parTransId="{4DCCB829-0EF1-469D-BAF5-84577934BC87}" sibTransId="{CB47A9AE-FE8F-4106-A31E-B80748E8B5A8}"/>
    <dgm:cxn modelId="{D2A00706-02CC-4E54-BF5B-64ADEA7E8DF5}" type="presOf" srcId="{0F98ED91-7E17-446F-9AC6-D9D5E3FA881A}" destId="{BA6DCB83-3458-4ED7-8653-EFC2B4BAAB2E}" srcOrd="0" destOrd="0" presId="urn:microsoft.com/office/officeart/2005/8/layout/chevron1"/>
    <dgm:cxn modelId="{9B9391ED-7493-45A9-9041-1465BBFCBD64}" srcId="{0F98ED91-7E17-446F-9AC6-D9D5E3FA881A}" destId="{783D3D5A-4032-4057-89DF-41591A27CE11}" srcOrd="1" destOrd="0" parTransId="{45BA655F-3F57-46D1-BEC3-8848175A9141}" sibTransId="{98032E19-FF03-4864-92E7-4BBEF6813D29}"/>
    <dgm:cxn modelId="{BEC6C390-A53D-4CE5-81F4-AF743F187B19}" type="presParOf" srcId="{BA6DCB83-3458-4ED7-8653-EFC2B4BAAB2E}" destId="{21ABB00C-A527-41D9-A3A8-A25846A8C5EC}" srcOrd="0" destOrd="0" presId="urn:microsoft.com/office/officeart/2005/8/layout/chevron1"/>
    <dgm:cxn modelId="{59E899A7-BA1C-4499-B5D0-7A0A2BA49908}" type="presParOf" srcId="{BA6DCB83-3458-4ED7-8653-EFC2B4BAAB2E}" destId="{3653769B-1EB8-45F2-9095-FD893962A0A0}" srcOrd="1" destOrd="0" presId="urn:microsoft.com/office/officeart/2005/8/layout/chevron1"/>
    <dgm:cxn modelId="{7915F534-CC3D-4EE0-B1D7-A5CF06A32771}" type="presParOf" srcId="{BA6DCB83-3458-4ED7-8653-EFC2B4BAAB2E}" destId="{3A415CF8-8AB1-469A-BB60-1C2680DB2762}" srcOrd="2" destOrd="0" presId="urn:microsoft.com/office/officeart/2005/8/layout/chevron1"/>
    <dgm:cxn modelId="{40DDEEE5-4E14-47CE-9CE6-8E387DC18027}" type="presParOf" srcId="{BA6DCB83-3458-4ED7-8653-EFC2B4BAAB2E}" destId="{FF397859-1231-4BA6-B4FD-2D6D7389C630}" srcOrd="3" destOrd="0" presId="urn:microsoft.com/office/officeart/2005/8/layout/chevron1"/>
    <dgm:cxn modelId="{85496001-BCC2-4E7E-B519-A40753B4323F}" type="presParOf" srcId="{BA6DCB83-3458-4ED7-8653-EFC2B4BAAB2E}" destId="{25731030-7528-47DE-87FA-7DC7E69C8A4F}" srcOrd="4" destOrd="0" presId="urn:microsoft.com/office/officeart/2005/8/layout/chevron1"/>
    <dgm:cxn modelId="{967B71FC-43F7-4143-8923-8B18A2A093C6}" type="presParOf" srcId="{BA6DCB83-3458-4ED7-8653-EFC2B4BAAB2E}" destId="{BAB99072-2498-400A-A283-15A219D8A063}" srcOrd="5" destOrd="0" presId="urn:microsoft.com/office/officeart/2005/8/layout/chevron1"/>
    <dgm:cxn modelId="{85875CD1-A3BE-48D5-9377-BD6B19A09A20}" type="presParOf" srcId="{BA6DCB83-3458-4ED7-8653-EFC2B4BAAB2E}" destId="{14409BD4-85D4-4F55-9015-3A5B3863A47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A94F66-5761-4384-8B2E-7243EF088307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FC38259E-BCB3-4B02-9539-0FFCF7E14211}">
      <dgm:prSet phldrT="[Text]"/>
      <dgm:spPr/>
      <dgm:t>
        <a:bodyPr/>
        <a:lstStyle/>
        <a:p>
          <a:r>
            <a:rPr lang="en-US" dirty="0" smtClean="0"/>
            <a:t>Big Scary New Code</a:t>
          </a:r>
          <a:endParaRPr lang="en-US" dirty="0"/>
        </a:p>
      </dgm:t>
    </dgm:pt>
    <dgm:pt modelId="{D962677D-6DD1-444C-9126-F638A547A932}" type="parTrans" cxnId="{201BCE9D-03CD-49DD-AB6D-F6477A61E4E9}">
      <dgm:prSet/>
      <dgm:spPr/>
      <dgm:t>
        <a:bodyPr/>
        <a:lstStyle/>
        <a:p>
          <a:endParaRPr lang="en-US"/>
        </a:p>
      </dgm:t>
    </dgm:pt>
    <dgm:pt modelId="{426EC33A-82C9-4058-B0DF-D303220AA431}" type="sibTrans" cxnId="{201BCE9D-03CD-49DD-AB6D-F6477A61E4E9}">
      <dgm:prSet/>
      <dgm:spPr/>
      <dgm:t>
        <a:bodyPr/>
        <a:lstStyle/>
        <a:p>
          <a:endParaRPr lang="en-US"/>
        </a:p>
      </dgm:t>
    </dgm:pt>
    <dgm:pt modelId="{10BD3DC1-1CD0-4458-9B34-6CBF70039962}">
      <dgm:prSet phldrT="[Text]"/>
      <dgm:spPr/>
      <dgm:t>
        <a:bodyPr/>
        <a:lstStyle/>
        <a:p>
          <a:r>
            <a:rPr lang="en-US" dirty="0" smtClean="0"/>
            <a:t>Small UFT</a:t>
          </a:r>
          <a:endParaRPr lang="en-US" dirty="0"/>
        </a:p>
      </dgm:t>
    </dgm:pt>
    <dgm:pt modelId="{E28DF06E-4AC4-4D42-AE2C-E41FC2761D60}" type="parTrans" cxnId="{AC286133-7632-4D89-B74D-F7AA815B5F26}">
      <dgm:prSet/>
      <dgm:spPr/>
      <dgm:t>
        <a:bodyPr/>
        <a:lstStyle/>
        <a:p>
          <a:endParaRPr lang="en-US"/>
        </a:p>
      </dgm:t>
    </dgm:pt>
    <dgm:pt modelId="{1BC5DED1-A235-484D-AA6C-5D78D4A9C4C9}" type="sibTrans" cxnId="{AC286133-7632-4D89-B74D-F7AA815B5F26}">
      <dgm:prSet/>
      <dgm:spPr/>
      <dgm:t>
        <a:bodyPr/>
        <a:lstStyle/>
        <a:p>
          <a:endParaRPr lang="en-US"/>
        </a:p>
      </dgm:t>
    </dgm:pt>
    <dgm:pt modelId="{9C197BC4-BCA3-4CF4-8F01-057C3873E56A}">
      <dgm:prSet phldrT="[Text]"/>
      <dgm:spPr/>
      <dgm:t>
        <a:bodyPr/>
        <a:lstStyle/>
        <a:p>
          <a:r>
            <a:rPr lang="en-US" dirty="0" smtClean="0"/>
            <a:t>Release to segment of users</a:t>
          </a:r>
          <a:endParaRPr lang="en-US" dirty="0"/>
        </a:p>
      </dgm:t>
    </dgm:pt>
    <dgm:pt modelId="{F6E4EE09-06D2-4C9F-8975-02A4772B4767}" type="parTrans" cxnId="{73B5E38C-D2C8-4873-989E-AE11D53D4365}">
      <dgm:prSet/>
      <dgm:spPr/>
      <dgm:t>
        <a:bodyPr/>
        <a:lstStyle/>
        <a:p>
          <a:endParaRPr lang="en-US"/>
        </a:p>
      </dgm:t>
    </dgm:pt>
    <dgm:pt modelId="{F780864D-9BB1-418D-8EDA-7E8F5255F07A}" type="sibTrans" cxnId="{73B5E38C-D2C8-4873-989E-AE11D53D4365}">
      <dgm:prSet/>
      <dgm:spPr/>
      <dgm:t>
        <a:bodyPr/>
        <a:lstStyle/>
        <a:p>
          <a:endParaRPr lang="en-US"/>
        </a:p>
      </dgm:t>
    </dgm:pt>
    <dgm:pt modelId="{1C089FEF-07BA-42F6-8584-E28899A4860C}">
      <dgm:prSet phldrT="[Text]"/>
      <dgm:spPr/>
      <dgm:t>
        <a:bodyPr/>
        <a:lstStyle/>
        <a:p>
          <a:r>
            <a:rPr lang="en-US" dirty="0" smtClean="0"/>
            <a:t>Bad Idea</a:t>
          </a:r>
        </a:p>
      </dgm:t>
    </dgm:pt>
    <dgm:pt modelId="{09A0F72C-5471-4208-88E7-15C70517BA99}" type="parTrans" cxnId="{F3981D82-8040-4948-B4B2-5CCA4CCB2124}">
      <dgm:prSet/>
      <dgm:spPr/>
      <dgm:t>
        <a:bodyPr/>
        <a:lstStyle/>
        <a:p>
          <a:endParaRPr lang="en-US"/>
        </a:p>
      </dgm:t>
    </dgm:pt>
    <dgm:pt modelId="{11BBF07B-9F50-4658-A476-C3891D5576F5}" type="sibTrans" cxnId="{F3981D82-8040-4948-B4B2-5CCA4CCB2124}">
      <dgm:prSet/>
      <dgm:spPr/>
      <dgm:t>
        <a:bodyPr/>
        <a:lstStyle/>
        <a:p>
          <a:endParaRPr lang="en-US"/>
        </a:p>
      </dgm:t>
    </dgm:pt>
    <dgm:pt modelId="{D240EDB4-559D-429E-8C29-DF661D526721}">
      <dgm:prSet phldrT="[Text]"/>
      <dgm:spPr/>
      <dgm:t>
        <a:bodyPr/>
        <a:lstStyle/>
        <a:p>
          <a:r>
            <a:rPr lang="en-US" dirty="0" smtClean="0"/>
            <a:t>Move on to a new idea</a:t>
          </a:r>
        </a:p>
      </dgm:t>
    </dgm:pt>
    <dgm:pt modelId="{CD285B19-D718-4625-BCED-FAAFB69754C4}" type="parTrans" cxnId="{D51B462E-D25D-48B9-B33C-EB59E01D48BB}">
      <dgm:prSet/>
      <dgm:spPr/>
      <dgm:t>
        <a:bodyPr/>
        <a:lstStyle/>
        <a:p>
          <a:endParaRPr lang="en-US"/>
        </a:p>
      </dgm:t>
    </dgm:pt>
    <dgm:pt modelId="{66D74C00-1796-4EB6-80E9-FA422E5B9942}" type="sibTrans" cxnId="{D51B462E-D25D-48B9-B33C-EB59E01D48BB}">
      <dgm:prSet/>
      <dgm:spPr/>
      <dgm:t>
        <a:bodyPr/>
        <a:lstStyle/>
        <a:p>
          <a:endParaRPr lang="en-US"/>
        </a:p>
      </dgm:t>
    </dgm:pt>
    <dgm:pt modelId="{1E2668EC-1CD1-45D6-BDD6-3BA386D743FD}" type="pres">
      <dgm:prSet presAssocID="{C0A94F66-5761-4384-8B2E-7243EF088307}" presName="Name0" presStyleCnt="0">
        <dgm:presLayoutVars>
          <dgm:dir/>
          <dgm:animLvl val="lvl"/>
          <dgm:resizeHandles val="exact"/>
        </dgm:presLayoutVars>
      </dgm:prSet>
      <dgm:spPr/>
    </dgm:pt>
    <dgm:pt modelId="{DC27F245-4368-4A63-A858-F6B0481C7773}" type="pres">
      <dgm:prSet presAssocID="{FC38259E-BCB3-4B02-9539-0FFCF7E1421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E8AC2-690A-42FC-8FC5-8FC80BD6A10A}" type="pres">
      <dgm:prSet presAssocID="{426EC33A-82C9-4058-B0DF-D303220AA431}" presName="parTxOnlySpace" presStyleCnt="0"/>
      <dgm:spPr/>
    </dgm:pt>
    <dgm:pt modelId="{A4C9F42E-99FD-45C9-94B8-AA397C2BF6C5}" type="pres">
      <dgm:prSet presAssocID="{10BD3DC1-1CD0-4458-9B34-6CBF70039962}" presName="parTxOnly" presStyleLbl="node1" presStyleIdx="1" presStyleCnt="5" custLinFactNeighborX="11034" custLinFactNeighborY="1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6DCE9-A4DD-4FAD-8F73-18A0E5C3912B}" type="pres">
      <dgm:prSet presAssocID="{1BC5DED1-A235-484D-AA6C-5D78D4A9C4C9}" presName="parTxOnlySpace" presStyleCnt="0"/>
      <dgm:spPr/>
    </dgm:pt>
    <dgm:pt modelId="{03DABF1F-CCB9-468D-8D84-AF4C5AD66AFF}" type="pres">
      <dgm:prSet presAssocID="{9C197BC4-BCA3-4CF4-8F01-057C3873E56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7C3F1-ABF7-42AB-AFCE-0D731C13DFD4}" type="pres">
      <dgm:prSet presAssocID="{F780864D-9BB1-418D-8EDA-7E8F5255F07A}" presName="parTxOnlySpace" presStyleCnt="0"/>
      <dgm:spPr/>
    </dgm:pt>
    <dgm:pt modelId="{F6007048-F3D6-43C4-BD91-069A315B898D}" type="pres">
      <dgm:prSet presAssocID="{1C089FEF-07BA-42F6-8584-E28899A4860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F42A8-4A52-46DA-8CDD-1C0979EBAD2E}" type="pres">
      <dgm:prSet presAssocID="{11BBF07B-9F50-4658-A476-C3891D5576F5}" presName="parTxOnlySpace" presStyleCnt="0"/>
      <dgm:spPr/>
    </dgm:pt>
    <dgm:pt modelId="{199D500F-526F-4A3E-BBF3-C42CC97B7A3E}" type="pres">
      <dgm:prSet presAssocID="{D240EDB4-559D-429E-8C29-DF661D52672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5E38C-D2C8-4873-989E-AE11D53D4365}" srcId="{C0A94F66-5761-4384-8B2E-7243EF088307}" destId="{9C197BC4-BCA3-4CF4-8F01-057C3873E56A}" srcOrd="2" destOrd="0" parTransId="{F6E4EE09-06D2-4C9F-8975-02A4772B4767}" sibTransId="{F780864D-9BB1-418D-8EDA-7E8F5255F07A}"/>
    <dgm:cxn modelId="{F3981D82-8040-4948-B4B2-5CCA4CCB2124}" srcId="{C0A94F66-5761-4384-8B2E-7243EF088307}" destId="{1C089FEF-07BA-42F6-8584-E28899A4860C}" srcOrd="3" destOrd="0" parTransId="{09A0F72C-5471-4208-88E7-15C70517BA99}" sibTransId="{11BBF07B-9F50-4658-A476-C3891D5576F5}"/>
    <dgm:cxn modelId="{AC286133-7632-4D89-B74D-F7AA815B5F26}" srcId="{C0A94F66-5761-4384-8B2E-7243EF088307}" destId="{10BD3DC1-1CD0-4458-9B34-6CBF70039962}" srcOrd="1" destOrd="0" parTransId="{E28DF06E-4AC4-4D42-AE2C-E41FC2761D60}" sibTransId="{1BC5DED1-A235-484D-AA6C-5D78D4A9C4C9}"/>
    <dgm:cxn modelId="{201BCE9D-03CD-49DD-AB6D-F6477A61E4E9}" srcId="{C0A94F66-5761-4384-8B2E-7243EF088307}" destId="{FC38259E-BCB3-4B02-9539-0FFCF7E14211}" srcOrd="0" destOrd="0" parTransId="{D962677D-6DD1-444C-9126-F638A547A932}" sibTransId="{426EC33A-82C9-4058-B0DF-D303220AA431}"/>
    <dgm:cxn modelId="{831ECEC1-F19A-4880-8E31-7D773B5C6489}" type="presOf" srcId="{C0A94F66-5761-4384-8B2E-7243EF088307}" destId="{1E2668EC-1CD1-45D6-BDD6-3BA386D743FD}" srcOrd="0" destOrd="0" presId="urn:microsoft.com/office/officeart/2005/8/layout/chevron1"/>
    <dgm:cxn modelId="{46AB3005-F4BD-4CA9-A1CC-EFB41D6BD37D}" type="presOf" srcId="{FC38259E-BCB3-4B02-9539-0FFCF7E14211}" destId="{DC27F245-4368-4A63-A858-F6B0481C7773}" srcOrd="0" destOrd="0" presId="urn:microsoft.com/office/officeart/2005/8/layout/chevron1"/>
    <dgm:cxn modelId="{D51B462E-D25D-48B9-B33C-EB59E01D48BB}" srcId="{C0A94F66-5761-4384-8B2E-7243EF088307}" destId="{D240EDB4-559D-429E-8C29-DF661D526721}" srcOrd="4" destOrd="0" parTransId="{CD285B19-D718-4625-BCED-FAAFB69754C4}" sibTransId="{66D74C00-1796-4EB6-80E9-FA422E5B9942}"/>
    <dgm:cxn modelId="{16DEAB33-7E66-479F-B2C6-C331272F4DBA}" type="presOf" srcId="{10BD3DC1-1CD0-4458-9B34-6CBF70039962}" destId="{A4C9F42E-99FD-45C9-94B8-AA397C2BF6C5}" srcOrd="0" destOrd="0" presId="urn:microsoft.com/office/officeart/2005/8/layout/chevron1"/>
    <dgm:cxn modelId="{DE429C6E-81A3-431B-B63C-E9042CFC73D1}" type="presOf" srcId="{1C089FEF-07BA-42F6-8584-E28899A4860C}" destId="{F6007048-F3D6-43C4-BD91-069A315B898D}" srcOrd="0" destOrd="0" presId="urn:microsoft.com/office/officeart/2005/8/layout/chevron1"/>
    <dgm:cxn modelId="{6CD7F1C2-63AD-4ABC-B033-41E29B85ED5F}" type="presOf" srcId="{D240EDB4-559D-429E-8C29-DF661D526721}" destId="{199D500F-526F-4A3E-BBF3-C42CC97B7A3E}" srcOrd="0" destOrd="0" presId="urn:microsoft.com/office/officeart/2005/8/layout/chevron1"/>
    <dgm:cxn modelId="{9D4C2C16-1ECD-4593-9566-D43704D43BEE}" type="presOf" srcId="{9C197BC4-BCA3-4CF4-8F01-057C3873E56A}" destId="{03DABF1F-CCB9-468D-8D84-AF4C5AD66AFF}" srcOrd="0" destOrd="0" presId="urn:microsoft.com/office/officeart/2005/8/layout/chevron1"/>
    <dgm:cxn modelId="{78A1321C-A37A-4CF2-9ECF-6DA14E702D3C}" type="presParOf" srcId="{1E2668EC-1CD1-45D6-BDD6-3BA386D743FD}" destId="{DC27F245-4368-4A63-A858-F6B0481C7773}" srcOrd="0" destOrd="0" presId="urn:microsoft.com/office/officeart/2005/8/layout/chevron1"/>
    <dgm:cxn modelId="{85240F48-E74D-464D-9509-57EA54E51959}" type="presParOf" srcId="{1E2668EC-1CD1-45D6-BDD6-3BA386D743FD}" destId="{3EEE8AC2-690A-42FC-8FC5-8FC80BD6A10A}" srcOrd="1" destOrd="0" presId="urn:microsoft.com/office/officeart/2005/8/layout/chevron1"/>
    <dgm:cxn modelId="{FB020068-B836-4F65-B218-96A9839D1293}" type="presParOf" srcId="{1E2668EC-1CD1-45D6-BDD6-3BA386D743FD}" destId="{A4C9F42E-99FD-45C9-94B8-AA397C2BF6C5}" srcOrd="2" destOrd="0" presId="urn:microsoft.com/office/officeart/2005/8/layout/chevron1"/>
    <dgm:cxn modelId="{803AFB91-9443-4F3C-B772-2F637B88F6CE}" type="presParOf" srcId="{1E2668EC-1CD1-45D6-BDD6-3BA386D743FD}" destId="{54E6DCE9-A4DD-4FAD-8F73-18A0E5C3912B}" srcOrd="3" destOrd="0" presId="urn:microsoft.com/office/officeart/2005/8/layout/chevron1"/>
    <dgm:cxn modelId="{989988E5-3220-4748-A0EE-87F415699DC9}" type="presParOf" srcId="{1E2668EC-1CD1-45D6-BDD6-3BA386D743FD}" destId="{03DABF1F-CCB9-468D-8D84-AF4C5AD66AFF}" srcOrd="4" destOrd="0" presId="urn:microsoft.com/office/officeart/2005/8/layout/chevron1"/>
    <dgm:cxn modelId="{514408BC-DE64-448F-AAC1-8FA120386488}" type="presParOf" srcId="{1E2668EC-1CD1-45D6-BDD6-3BA386D743FD}" destId="{E077C3F1-ABF7-42AB-AFCE-0D731C13DFD4}" srcOrd="5" destOrd="0" presId="urn:microsoft.com/office/officeart/2005/8/layout/chevron1"/>
    <dgm:cxn modelId="{A8C39476-6755-4983-A276-AF8AD8525651}" type="presParOf" srcId="{1E2668EC-1CD1-45D6-BDD6-3BA386D743FD}" destId="{F6007048-F3D6-43C4-BD91-069A315B898D}" srcOrd="6" destOrd="0" presId="urn:microsoft.com/office/officeart/2005/8/layout/chevron1"/>
    <dgm:cxn modelId="{D7933B2F-E816-4B1C-9022-61637355312B}" type="presParOf" srcId="{1E2668EC-1CD1-45D6-BDD6-3BA386D743FD}" destId="{219F42A8-4A52-46DA-8CDD-1C0979EBAD2E}" srcOrd="7" destOrd="0" presId="urn:microsoft.com/office/officeart/2005/8/layout/chevron1"/>
    <dgm:cxn modelId="{B5A96336-6241-42DB-AD8F-772F2AEE2D46}" type="presParOf" srcId="{1E2668EC-1CD1-45D6-BDD6-3BA386D743FD}" destId="{199D500F-526F-4A3E-BBF3-C42CC97B7A3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A94F66-5761-4384-8B2E-7243EF088307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FC38259E-BCB3-4B02-9539-0FFCF7E14211}">
      <dgm:prSet phldrT="[Text]"/>
      <dgm:spPr/>
      <dgm:t>
        <a:bodyPr/>
        <a:lstStyle/>
        <a:p>
          <a:r>
            <a:rPr lang="en-US" dirty="0" smtClean="0"/>
            <a:t>Big Scary New Code</a:t>
          </a:r>
          <a:endParaRPr lang="en-US" dirty="0"/>
        </a:p>
      </dgm:t>
    </dgm:pt>
    <dgm:pt modelId="{D962677D-6DD1-444C-9126-F638A547A932}" type="parTrans" cxnId="{201BCE9D-03CD-49DD-AB6D-F6477A61E4E9}">
      <dgm:prSet/>
      <dgm:spPr/>
      <dgm:t>
        <a:bodyPr/>
        <a:lstStyle/>
        <a:p>
          <a:endParaRPr lang="en-US"/>
        </a:p>
      </dgm:t>
    </dgm:pt>
    <dgm:pt modelId="{426EC33A-82C9-4058-B0DF-D303220AA431}" type="sibTrans" cxnId="{201BCE9D-03CD-49DD-AB6D-F6477A61E4E9}">
      <dgm:prSet/>
      <dgm:spPr/>
      <dgm:t>
        <a:bodyPr/>
        <a:lstStyle/>
        <a:p>
          <a:endParaRPr lang="en-US"/>
        </a:p>
      </dgm:t>
    </dgm:pt>
    <dgm:pt modelId="{10BD3DC1-1CD0-4458-9B34-6CBF70039962}">
      <dgm:prSet phldrT="[Text]"/>
      <dgm:spPr/>
      <dgm:t>
        <a:bodyPr/>
        <a:lstStyle/>
        <a:p>
          <a:r>
            <a:rPr lang="en-US" dirty="0" smtClean="0"/>
            <a:t>Small UFT</a:t>
          </a:r>
          <a:endParaRPr lang="en-US" dirty="0"/>
        </a:p>
      </dgm:t>
    </dgm:pt>
    <dgm:pt modelId="{E28DF06E-4AC4-4D42-AE2C-E41FC2761D60}" type="parTrans" cxnId="{AC286133-7632-4D89-B74D-F7AA815B5F26}">
      <dgm:prSet/>
      <dgm:spPr/>
      <dgm:t>
        <a:bodyPr/>
        <a:lstStyle/>
        <a:p>
          <a:endParaRPr lang="en-US"/>
        </a:p>
      </dgm:t>
    </dgm:pt>
    <dgm:pt modelId="{1BC5DED1-A235-484D-AA6C-5D78D4A9C4C9}" type="sibTrans" cxnId="{AC286133-7632-4D89-B74D-F7AA815B5F26}">
      <dgm:prSet/>
      <dgm:spPr/>
      <dgm:t>
        <a:bodyPr/>
        <a:lstStyle/>
        <a:p>
          <a:endParaRPr lang="en-US"/>
        </a:p>
      </dgm:t>
    </dgm:pt>
    <dgm:pt modelId="{9C197BC4-BCA3-4CF4-8F01-057C3873E56A}">
      <dgm:prSet phldrT="[Text]"/>
      <dgm:spPr/>
      <dgm:t>
        <a:bodyPr/>
        <a:lstStyle/>
        <a:p>
          <a:r>
            <a:rPr lang="en-US" dirty="0" smtClean="0"/>
            <a:t>Release </a:t>
          </a:r>
          <a:r>
            <a:rPr lang="en-US" smtClean="0"/>
            <a:t>to segment of </a:t>
          </a:r>
          <a:r>
            <a:rPr lang="en-US" dirty="0" smtClean="0"/>
            <a:t>users</a:t>
          </a:r>
          <a:endParaRPr lang="en-US" dirty="0"/>
        </a:p>
      </dgm:t>
    </dgm:pt>
    <dgm:pt modelId="{F6E4EE09-06D2-4C9F-8975-02A4772B4767}" type="parTrans" cxnId="{73B5E38C-D2C8-4873-989E-AE11D53D4365}">
      <dgm:prSet/>
      <dgm:spPr/>
      <dgm:t>
        <a:bodyPr/>
        <a:lstStyle/>
        <a:p>
          <a:endParaRPr lang="en-US"/>
        </a:p>
      </dgm:t>
    </dgm:pt>
    <dgm:pt modelId="{F780864D-9BB1-418D-8EDA-7E8F5255F07A}" type="sibTrans" cxnId="{73B5E38C-D2C8-4873-989E-AE11D53D4365}">
      <dgm:prSet/>
      <dgm:spPr/>
      <dgm:t>
        <a:bodyPr/>
        <a:lstStyle/>
        <a:p>
          <a:endParaRPr lang="en-US"/>
        </a:p>
      </dgm:t>
    </dgm:pt>
    <dgm:pt modelId="{1C089FEF-07BA-42F6-8584-E28899A4860C}">
      <dgm:prSet phldrT="[Text]"/>
      <dgm:spPr/>
      <dgm:t>
        <a:bodyPr/>
        <a:lstStyle/>
        <a:p>
          <a:r>
            <a:rPr lang="en-US" dirty="0" smtClean="0"/>
            <a:t>Monitor &amp; Fix</a:t>
          </a:r>
        </a:p>
      </dgm:t>
    </dgm:pt>
    <dgm:pt modelId="{09A0F72C-5471-4208-88E7-15C70517BA99}" type="parTrans" cxnId="{F3981D82-8040-4948-B4B2-5CCA4CCB2124}">
      <dgm:prSet/>
      <dgm:spPr/>
      <dgm:t>
        <a:bodyPr/>
        <a:lstStyle/>
        <a:p>
          <a:endParaRPr lang="en-US"/>
        </a:p>
      </dgm:t>
    </dgm:pt>
    <dgm:pt modelId="{11BBF07B-9F50-4658-A476-C3891D5576F5}" type="sibTrans" cxnId="{F3981D82-8040-4948-B4B2-5CCA4CCB2124}">
      <dgm:prSet/>
      <dgm:spPr/>
      <dgm:t>
        <a:bodyPr/>
        <a:lstStyle/>
        <a:p>
          <a:endParaRPr lang="en-US"/>
        </a:p>
      </dgm:t>
    </dgm:pt>
    <dgm:pt modelId="{D240EDB4-559D-429E-8C29-DF661D526721}">
      <dgm:prSet phldrT="[Text]"/>
      <dgm:spPr/>
      <dgm:t>
        <a:bodyPr/>
        <a:lstStyle/>
        <a:p>
          <a:r>
            <a:rPr lang="en-US" dirty="0" smtClean="0"/>
            <a:t>Ramp to 100%</a:t>
          </a:r>
        </a:p>
      </dgm:t>
    </dgm:pt>
    <dgm:pt modelId="{CD285B19-D718-4625-BCED-FAAFB69754C4}" type="parTrans" cxnId="{D51B462E-D25D-48B9-B33C-EB59E01D48BB}">
      <dgm:prSet/>
      <dgm:spPr/>
      <dgm:t>
        <a:bodyPr/>
        <a:lstStyle/>
        <a:p>
          <a:endParaRPr lang="en-US"/>
        </a:p>
      </dgm:t>
    </dgm:pt>
    <dgm:pt modelId="{66D74C00-1796-4EB6-80E9-FA422E5B9942}" type="sibTrans" cxnId="{D51B462E-D25D-48B9-B33C-EB59E01D48BB}">
      <dgm:prSet/>
      <dgm:spPr/>
      <dgm:t>
        <a:bodyPr/>
        <a:lstStyle/>
        <a:p>
          <a:endParaRPr lang="en-US"/>
        </a:p>
      </dgm:t>
    </dgm:pt>
    <dgm:pt modelId="{1E2668EC-1CD1-45D6-BDD6-3BA386D743FD}" type="pres">
      <dgm:prSet presAssocID="{C0A94F66-5761-4384-8B2E-7243EF088307}" presName="Name0" presStyleCnt="0">
        <dgm:presLayoutVars>
          <dgm:dir/>
          <dgm:animLvl val="lvl"/>
          <dgm:resizeHandles val="exact"/>
        </dgm:presLayoutVars>
      </dgm:prSet>
      <dgm:spPr/>
    </dgm:pt>
    <dgm:pt modelId="{DC27F245-4368-4A63-A858-F6B0481C7773}" type="pres">
      <dgm:prSet presAssocID="{FC38259E-BCB3-4B02-9539-0FFCF7E1421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E8AC2-690A-42FC-8FC5-8FC80BD6A10A}" type="pres">
      <dgm:prSet presAssocID="{426EC33A-82C9-4058-B0DF-D303220AA431}" presName="parTxOnlySpace" presStyleCnt="0"/>
      <dgm:spPr/>
    </dgm:pt>
    <dgm:pt modelId="{A4C9F42E-99FD-45C9-94B8-AA397C2BF6C5}" type="pres">
      <dgm:prSet presAssocID="{10BD3DC1-1CD0-4458-9B34-6CBF7003996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6DCE9-A4DD-4FAD-8F73-18A0E5C3912B}" type="pres">
      <dgm:prSet presAssocID="{1BC5DED1-A235-484D-AA6C-5D78D4A9C4C9}" presName="parTxOnlySpace" presStyleCnt="0"/>
      <dgm:spPr/>
    </dgm:pt>
    <dgm:pt modelId="{03DABF1F-CCB9-468D-8D84-AF4C5AD66AFF}" type="pres">
      <dgm:prSet presAssocID="{9C197BC4-BCA3-4CF4-8F01-057C3873E56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7C3F1-ABF7-42AB-AFCE-0D731C13DFD4}" type="pres">
      <dgm:prSet presAssocID="{F780864D-9BB1-418D-8EDA-7E8F5255F07A}" presName="parTxOnlySpace" presStyleCnt="0"/>
      <dgm:spPr/>
    </dgm:pt>
    <dgm:pt modelId="{F6007048-F3D6-43C4-BD91-069A315B898D}" type="pres">
      <dgm:prSet presAssocID="{1C089FEF-07BA-42F6-8584-E28899A4860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F42A8-4A52-46DA-8CDD-1C0979EBAD2E}" type="pres">
      <dgm:prSet presAssocID="{11BBF07B-9F50-4658-A476-C3891D5576F5}" presName="parTxOnlySpace" presStyleCnt="0"/>
      <dgm:spPr/>
    </dgm:pt>
    <dgm:pt modelId="{199D500F-526F-4A3E-BBF3-C42CC97B7A3E}" type="pres">
      <dgm:prSet presAssocID="{D240EDB4-559D-429E-8C29-DF661D52672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F5012-525A-4E12-B3A0-C061648BFD57}" type="presOf" srcId="{9C197BC4-BCA3-4CF4-8F01-057C3873E56A}" destId="{03DABF1F-CCB9-468D-8D84-AF4C5AD66AFF}" srcOrd="0" destOrd="0" presId="urn:microsoft.com/office/officeart/2005/8/layout/chevron1"/>
    <dgm:cxn modelId="{73B5E38C-D2C8-4873-989E-AE11D53D4365}" srcId="{C0A94F66-5761-4384-8B2E-7243EF088307}" destId="{9C197BC4-BCA3-4CF4-8F01-057C3873E56A}" srcOrd="2" destOrd="0" parTransId="{F6E4EE09-06D2-4C9F-8975-02A4772B4767}" sibTransId="{F780864D-9BB1-418D-8EDA-7E8F5255F07A}"/>
    <dgm:cxn modelId="{0C2EB69C-9550-41B1-AC2F-D8EEA5EFE6ED}" type="presOf" srcId="{1C089FEF-07BA-42F6-8584-E28899A4860C}" destId="{F6007048-F3D6-43C4-BD91-069A315B898D}" srcOrd="0" destOrd="0" presId="urn:microsoft.com/office/officeart/2005/8/layout/chevron1"/>
    <dgm:cxn modelId="{AC286133-7632-4D89-B74D-F7AA815B5F26}" srcId="{C0A94F66-5761-4384-8B2E-7243EF088307}" destId="{10BD3DC1-1CD0-4458-9B34-6CBF70039962}" srcOrd="1" destOrd="0" parTransId="{E28DF06E-4AC4-4D42-AE2C-E41FC2761D60}" sibTransId="{1BC5DED1-A235-484D-AA6C-5D78D4A9C4C9}"/>
    <dgm:cxn modelId="{68236331-807E-4A1E-8777-266797F7E93A}" type="presOf" srcId="{D240EDB4-559D-429E-8C29-DF661D526721}" destId="{199D500F-526F-4A3E-BBF3-C42CC97B7A3E}" srcOrd="0" destOrd="0" presId="urn:microsoft.com/office/officeart/2005/8/layout/chevron1"/>
    <dgm:cxn modelId="{F77BC082-3B29-4A47-82B1-3BC474CDB89A}" type="presOf" srcId="{10BD3DC1-1CD0-4458-9B34-6CBF70039962}" destId="{A4C9F42E-99FD-45C9-94B8-AA397C2BF6C5}" srcOrd="0" destOrd="0" presId="urn:microsoft.com/office/officeart/2005/8/layout/chevron1"/>
    <dgm:cxn modelId="{F3981D82-8040-4948-B4B2-5CCA4CCB2124}" srcId="{C0A94F66-5761-4384-8B2E-7243EF088307}" destId="{1C089FEF-07BA-42F6-8584-E28899A4860C}" srcOrd="3" destOrd="0" parTransId="{09A0F72C-5471-4208-88E7-15C70517BA99}" sibTransId="{11BBF07B-9F50-4658-A476-C3891D5576F5}"/>
    <dgm:cxn modelId="{201BCE9D-03CD-49DD-AB6D-F6477A61E4E9}" srcId="{C0A94F66-5761-4384-8B2E-7243EF088307}" destId="{FC38259E-BCB3-4B02-9539-0FFCF7E14211}" srcOrd="0" destOrd="0" parTransId="{D962677D-6DD1-444C-9126-F638A547A932}" sibTransId="{426EC33A-82C9-4058-B0DF-D303220AA431}"/>
    <dgm:cxn modelId="{D51B462E-D25D-48B9-B33C-EB59E01D48BB}" srcId="{C0A94F66-5761-4384-8B2E-7243EF088307}" destId="{D240EDB4-559D-429E-8C29-DF661D526721}" srcOrd="4" destOrd="0" parTransId="{CD285B19-D718-4625-BCED-FAAFB69754C4}" sibTransId="{66D74C00-1796-4EB6-80E9-FA422E5B9942}"/>
    <dgm:cxn modelId="{7091012F-F1BF-4669-A1A4-33AA6E27C1BF}" type="presOf" srcId="{FC38259E-BCB3-4B02-9539-0FFCF7E14211}" destId="{DC27F245-4368-4A63-A858-F6B0481C7773}" srcOrd="0" destOrd="0" presId="urn:microsoft.com/office/officeart/2005/8/layout/chevron1"/>
    <dgm:cxn modelId="{410E5E5C-3A05-4417-9919-02EC37046CAD}" type="presOf" srcId="{C0A94F66-5761-4384-8B2E-7243EF088307}" destId="{1E2668EC-1CD1-45D6-BDD6-3BA386D743FD}" srcOrd="0" destOrd="0" presId="urn:microsoft.com/office/officeart/2005/8/layout/chevron1"/>
    <dgm:cxn modelId="{D7C3B857-0C29-482E-9F6F-9F0D289FF0B4}" type="presParOf" srcId="{1E2668EC-1CD1-45D6-BDD6-3BA386D743FD}" destId="{DC27F245-4368-4A63-A858-F6B0481C7773}" srcOrd="0" destOrd="0" presId="urn:microsoft.com/office/officeart/2005/8/layout/chevron1"/>
    <dgm:cxn modelId="{80326D66-090A-43B7-ABD9-B63EFEA58350}" type="presParOf" srcId="{1E2668EC-1CD1-45D6-BDD6-3BA386D743FD}" destId="{3EEE8AC2-690A-42FC-8FC5-8FC80BD6A10A}" srcOrd="1" destOrd="0" presId="urn:microsoft.com/office/officeart/2005/8/layout/chevron1"/>
    <dgm:cxn modelId="{1FF294B5-EA93-4DBE-833B-F6C049F4EDFC}" type="presParOf" srcId="{1E2668EC-1CD1-45D6-BDD6-3BA386D743FD}" destId="{A4C9F42E-99FD-45C9-94B8-AA397C2BF6C5}" srcOrd="2" destOrd="0" presId="urn:microsoft.com/office/officeart/2005/8/layout/chevron1"/>
    <dgm:cxn modelId="{3DF4524E-0704-4687-82FD-1CD83E8B8CBC}" type="presParOf" srcId="{1E2668EC-1CD1-45D6-BDD6-3BA386D743FD}" destId="{54E6DCE9-A4DD-4FAD-8F73-18A0E5C3912B}" srcOrd="3" destOrd="0" presId="urn:microsoft.com/office/officeart/2005/8/layout/chevron1"/>
    <dgm:cxn modelId="{CC73B381-8CB5-40C2-8795-15028F644454}" type="presParOf" srcId="{1E2668EC-1CD1-45D6-BDD6-3BA386D743FD}" destId="{03DABF1F-CCB9-468D-8D84-AF4C5AD66AFF}" srcOrd="4" destOrd="0" presId="urn:microsoft.com/office/officeart/2005/8/layout/chevron1"/>
    <dgm:cxn modelId="{D38A86A5-77DD-40C4-B794-D62949046DAE}" type="presParOf" srcId="{1E2668EC-1CD1-45D6-BDD6-3BA386D743FD}" destId="{E077C3F1-ABF7-42AB-AFCE-0D731C13DFD4}" srcOrd="5" destOrd="0" presId="urn:microsoft.com/office/officeart/2005/8/layout/chevron1"/>
    <dgm:cxn modelId="{09B0FA16-8974-4039-B265-AD22A2C5D7A3}" type="presParOf" srcId="{1E2668EC-1CD1-45D6-BDD6-3BA386D743FD}" destId="{F6007048-F3D6-43C4-BD91-069A315B898D}" srcOrd="6" destOrd="0" presId="urn:microsoft.com/office/officeart/2005/8/layout/chevron1"/>
    <dgm:cxn modelId="{820E0F8C-B6BA-422B-B3B1-3FB04C70CE03}" type="presParOf" srcId="{1E2668EC-1CD1-45D6-BDD6-3BA386D743FD}" destId="{219F42A8-4A52-46DA-8CDD-1C0979EBAD2E}" srcOrd="7" destOrd="0" presId="urn:microsoft.com/office/officeart/2005/8/layout/chevron1"/>
    <dgm:cxn modelId="{43690509-7350-435E-9947-77DA162ED149}" type="presParOf" srcId="{1E2668EC-1CD1-45D6-BDD6-3BA386D743FD}" destId="{199D500F-526F-4A3E-BBF3-C42CC97B7A3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9F7FA9-966B-4877-9006-155090B90550}" type="doc">
      <dgm:prSet loTypeId="urn:microsoft.com/office/officeart/2005/8/layout/arrow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7A9BFE-63F1-4089-A698-759DCCD52DFD}">
      <dgm:prSet phldrT="[Text]"/>
      <dgm:spPr/>
      <dgm:t>
        <a:bodyPr/>
        <a:lstStyle/>
        <a:p>
          <a:r>
            <a:rPr lang="en-US" dirty="0" smtClean="0">
              <a:effectLst/>
            </a:rPr>
            <a:t>BUFT</a:t>
          </a:r>
          <a:endParaRPr lang="en-US" dirty="0">
            <a:effectLst/>
          </a:endParaRPr>
        </a:p>
      </dgm:t>
    </dgm:pt>
    <dgm:pt modelId="{74E6814B-2ADB-4E3C-8129-0B7945EEEF50}" type="parTrans" cxnId="{4DA560AA-FCDF-45BC-A9B3-EE19AACD779D}">
      <dgm:prSet/>
      <dgm:spPr/>
      <dgm:t>
        <a:bodyPr/>
        <a:lstStyle/>
        <a:p>
          <a:endParaRPr lang="en-US">
            <a:effectLst/>
          </a:endParaRPr>
        </a:p>
      </dgm:t>
    </dgm:pt>
    <dgm:pt modelId="{8B3B5C9C-32FC-449E-BBE8-18548FE0DDF7}" type="sibTrans" cxnId="{4DA560AA-FCDF-45BC-A9B3-EE19AACD779D}">
      <dgm:prSet/>
      <dgm:spPr/>
      <dgm:t>
        <a:bodyPr/>
        <a:lstStyle/>
        <a:p>
          <a:endParaRPr lang="en-US">
            <a:effectLst/>
          </a:endParaRPr>
        </a:p>
      </dgm:t>
    </dgm:pt>
    <dgm:pt modelId="{EB50317D-D9DC-4D35-8B1C-C917EC96F163}">
      <dgm:prSet phldrT="[Text]"/>
      <dgm:spPr/>
      <dgm:t>
        <a:bodyPr/>
        <a:lstStyle/>
        <a:p>
          <a:r>
            <a:rPr lang="en-US" dirty="0" err="1" smtClean="0">
              <a:effectLst/>
            </a:rPr>
            <a:t>TiP</a:t>
          </a:r>
          <a:endParaRPr lang="en-US" dirty="0">
            <a:effectLst/>
          </a:endParaRPr>
        </a:p>
      </dgm:t>
    </dgm:pt>
    <dgm:pt modelId="{88746877-0F50-4838-A286-0E26B560912A}" type="parTrans" cxnId="{A92FF42C-5133-4865-B075-9198C1BB8504}">
      <dgm:prSet/>
      <dgm:spPr/>
      <dgm:t>
        <a:bodyPr/>
        <a:lstStyle/>
        <a:p>
          <a:endParaRPr lang="en-US">
            <a:effectLst/>
          </a:endParaRPr>
        </a:p>
      </dgm:t>
    </dgm:pt>
    <dgm:pt modelId="{064793AA-1693-4DA4-AE4E-3155D1522D75}" type="sibTrans" cxnId="{A92FF42C-5133-4865-B075-9198C1BB8504}">
      <dgm:prSet/>
      <dgm:spPr/>
      <dgm:t>
        <a:bodyPr/>
        <a:lstStyle/>
        <a:p>
          <a:endParaRPr lang="en-US">
            <a:effectLst/>
          </a:endParaRPr>
        </a:p>
      </dgm:t>
    </dgm:pt>
    <dgm:pt modelId="{FCA6CA36-6793-48AC-8F85-156A8CAA94C9}" type="pres">
      <dgm:prSet presAssocID="{C79F7FA9-966B-4877-9006-155090B905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8C56E-E989-4A73-8670-134610A52266}" type="pres">
      <dgm:prSet presAssocID="{EC7A9BFE-63F1-4089-A698-759DCCD52DF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D4B8D-5336-4577-932A-D2CE5BB70715}" type="pres">
      <dgm:prSet presAssocID="{EB50317D-D9DC-4D35-8B1C-C917EC96F16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5DA47C-44C1-40A6-B7F6-9749049028D2}" type="presOf" srcId="{C79F7FA9-966B-4877-9006-155090B90550}" destId="{FCA6CA36-6793-48AC-8F85-156A8CAA94C9}" srcOrd="0" destOrd="0" presId="urn:microsoft.com/office/officeart/2005/8/layout/arrow1"/>
    <dgm:cxn modelId="{4DA560AA-FCDF-45BC-A9B3-EE19AACD779D}" srcId="{C79F7FA9-966B-4877-9006-155090B90550}" destId="{EC7A9BFE-63F1-4089-A698-759DCCD52DFD}" srcOrd="0" destOrd="0" parTransId="{74E6814B-2ADB-4E3C-8129-0B7945EEEF50}" sibTransId="{8B3B5C9C-32FC-449E-BBE8-18548FE0DDF7}"/>
    <dgm:cxn modelId="{ABAC924F-2352-4E63-BC93-20172AD4BE19}" type="presOf" srcId="{EC7A9BFE-63F1-4089-A698-759DCCD52DFD}" destId="{BE68C56E-E989-4A73-8670-134610A52266}" srcOrd="0" destOrd="0" presId="urn:microsoft.com/office/officeart/2005/8/layout/arrow1"/>
    <dgm:cxn modelId="{A92FF42C-5133-4865-B075-9198C1BB8504}" srcId="{C79F7FA9-966B-4877-9006-155090B90550}" destId="{EB50317D-D9DC-4D35-8B1C-C917EC96F163}" srcOrd="1" destOrd="0" parTransId="{88746877-0F50-4838-A286-0E26B560912A}" sibTransId="{064793AA-1693-4DA4-AE4E-3155D1522D75}"/>
    <dgm:cxn modelId="{61981AFA-7DC5-474E-AD93-D6E13A8EAF8F}" type="presOf" srcId="{EB50317D-D9DC-4D35-8B1C-C917EC96F163}" destId="{226D4B8D-5336-4577-932A-D2CE5BB70715}" srcOrd="0" destOrd="0" presId="urn:microsoft.com/office/officeart/2005/8/layout/arrow1"/>
    <dgm:cxn modelId="{C47106D7-8FA1-435F-A388-D5114BBD4AE2}" type="presParOf" srcId="{FCA6CA36-6793-48AC-8F85-156A8CAA94C9}" destId="{BE68C56E-E989-4A73-8670-134610A52266}" srcOrd="0" destOrd="0" presId="urn:microsoft.com/office/officeart/2005/8/layout/arrow1"/>
    <dgm:cxn modelId="{ACBBCFFB-0D0A-48D3-B689-0FD67D839F7A}" type="presParOf" srcId="{FCA6CA36-6793-48AC-8F85-156A8CAA94C9}" destId="{226D4B8D-5336-4577-932A-D2CE5BB70715}" srcOrd="1" destOrd="0" presId="urn:microsoft.com/office/officeart/2005/8/layout/arrow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688905-EE05-4E90-B44D-6862651E5D9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776C091-B74A-4291-ABFA-A6B079B829C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Fail</a:t>
          </a:r>
          <a:endParaRPr lang="en-US" dirty="0"/>
        </a:p>
      </dgm:t>
    </dgm:pt>
    <dgm:pt modelId="{14ED22F6-6D87-4068-8411-7ACCEB433811}" type="parTrans" cxnId="{425A1D1C-9205-4AE8-ABEC-55102911FFFE}">
      <dgm:prSet/>
      <dgm:spPr/>
      <dgm:t>
        <a:bodyPr/>
        <a:lstStyle/>
        <a:p>
          <a:endParaRPr lang="en-US"/>
        </a:p>
      </dgm:t>
    </dgm:pt>
    <dgm:pt modelId="{30933417-B519-46FD-82DA-1FA25263D5CC}" type="sibTrans" cxnId="{425A1D1C-9205-4AE8-ABEC-55102911FFFE}">
      <dgm:prSet/>
      <dgm:spPr/>
      <dgm:t>
        <a:bodyPr/>
        <a:lstStyle/>
        <a:p>
          <a:endParaRPr lang="en-US"/>
        </a:p>
      </dgm:t>
    </dgm:pt>
    <dgm:pt modelId="{BF5C0C98-1CAA-41B2-BA92-E772F93F9D0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Fail</a:t>
          </a:r>
          <a:endParaRPr lang="en-US" dirty="0"/>
        </a:p>
      </dgm:t>
    </dgm:pt>
    <dgm:pt modelId="{C4537927-9F74-4740-B6FF-9E1F8A427974}" type="parTrans" cxnId="{7B64598A-CAAB-4C08-B226-309911640B8C}">
      <dgm:prSet/>
      <dgm:spPr/>
      <dgm:t>
        <a:bodyPr/>
        <a:lstStyle/>
        <a:p>
          <a:endParaRPr lang="en-US"/>
        </a:p>
      </dgm:t>
    </dgm:pt>
    <dgm:pt modelId="{F636A0F5-DCE9-489F-BDBD-054204A324DD}" type="sibTrans" cxnId="{7B64598A-CAAB-4C08-B226-309911640B8C}">
      <dgm:prSet/>
      <dgm:spPr/>
      <dgm:t>
        <a:bodyPr/>
        <a:lstStyle/>
        <a:p>
          <a:endParaRPr lang="en-US"/>
        </a:p>
      </dgm:t>
    </dgm:pt>
    <dgm:pt modelId="{686723BB-3289-47C3-9CEE-80575369806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Fail</a:t>
          </a:r>
          <a:endParaRPr lang="en-US" dirty="0"/>
        </a:p>
      </dgm:t>
    </dgm:pt>
    <dgm:pt modelId="{756EF908-B4A4-4539-944B-4C7D9A57F11C}" type="parTrans" cxnId="{71E2CDD5-B21E-4C9D-8C55-447AF0B9C986}">
      <dgm:prSet/>
      <dgm:spPr/>
      <dgm:t>
        <a:bodyPr/>
        <a:lstStyle/>
        <a:p>
          <a:endParaRPr lang="en-US"/>
        </a:p>
      </dgm:t>
    </dgm:pt>
    <dgm:pt modelId="{D552C948-E6F6-45EE-8B2E-04048B225EA5}" type="sibTrans" cxnId="{71E2CDD5-B21E-4C9D-8C55-447AF0B9C986}">
      <dgm:prSet/>
      <dgm:spPr/>
      <dgm:t>
        <a:bodyPr/>
        <a:lstStyle/>
        <a:p>
          <a:endParaRPr lang="en-US"/>
        </a:p>
      </dgm:t>
    </dgm:pt>
    <dgm:pt modelId="{928CB93A-01AF-4740-83F0-86D36AD761F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Fail</a:t>
          </a:r>
          <a:endParaRPr lang="en-US" dirty="0"/>
        </a:p>
      </dgm:t>
    </dgm:pt>
    <dgm:pt modelId="{2BCF3882-138B-44A0-AC60-C76786ABE8CF}" type="parTrans" cxnId="{B9BCAB6F-74F5-4CDA-AFFC-6A7369EF0263}">
      <dgm:prSet/>
      <dgm:spPr/>
      <dgm:t>
        <a:bodyPr/>
        <a:lstStyle/>
        <a:p>
          <a:endParaRPr lang="en-US"/>
        </a:p>
      </dgm:t>
    </dgm:pt>
    <dgm:pt modelId="{AB967AF0-C937-423C-98EB-EFAA8A8E0560}" type="sibTrans" cxnId="{B9BCAB6F-74F5-4CDA-AFFC-6A7369EF0263}">
      <dgm:prSet/>
      <dgm:spPr/>
      <dgm:t>
        <a:bodyPr/>
        <a:lstStyle/>
        <a:p>
          <a:endParaRPr lang="en-US"/>
        </a:p>
      </dgm:t>
    </dgm:pt>
    <dgm:pt modelId="{D3FF7467-4FA4-4DE5-A5EA-CB6E2C4D04E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Pass</a:t>
          </a:r>
          <a:endParaRPr lang="en-US" dirty="0"/>
        </a:p>
      </dgm:t>
    </dgm:pt>
    <dgm:pt modelId="{EA7BC152-C5A2-4F6B-9AEB-50DA2A44CBA9}" type="parTrans" cxnId="{E297138C-2FD7-485C-BA85-582AC97E4298}">
      <dgm:prSet/>
      <dgm:spPr/>
      <dgm:t>
        <a:bodyPr/>
        <a:lstStyle/>
        <a:p>
          <a:endParaRPr lang="en-US"/>
        </a:p>
      </dgm:t>
    </dgm:pt>
    <dgm:pt modelId="{87B92AF0-4374-4C9C-8A00-68C8CC581998}" type="sibTrans" cxnId="{E297138C-2FD7-485C-BA85-582AC97E4298}">
      <dgm:prSet/>
      <dgm:spPr/>
      <dgm:t>
        <a:bodyPr/>
        <a:lstStyle/>
        <a:p>
          <a:endParaRPr lang="en-US"/>
        </a:p>
      </dgm:t>
    </dgm:pt>
    <dgm:pt modelId="{2AD3C858-A144-4A6C-AB0A-8CB692258D3E}" type="pres">
      <dgm:prSet presAssocID="{E5688905-EE05-4E90-B44D-6862651E5D97}" presName="Name0" presStyleCnt="0">
        <dgm:presLayoutVars>
          <dgm:dir/>
          <dgm:animLvl val="lvl"/>
          <dgm:resizeHandles val="exact"/>
        </dgm:presLayoutVars>
      </dgm:prSet>
      <dgm:spPr/>
    </dgm:pt>
    <dgm:pt modelId="{61E697C4-859A-4C7C-84CA-01E24D4D93BB}" type="pres">
      <dgm:prSet presAssocID="{B776C091-B74A-4291-ABFA-A6B079B829C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1CB77-3EE1-467C-ABD3-E8F9DC4CB0EA}" type="pres">
      <dgm:prSet presAssocID="{30933417-B519-46FD-82DA-1FA25263D5CC}" presName="parTxOnlySpace" presStyleCnt="0"/>
      <dgm:spPr/>
    </dgm:pt>
    <dgm:pt modelId="{982CE7C7-F8D9-46A6-8D79-DCF44D6CD211}" type="pres">
      <dgm:prSet presAssocID="{928CB93A-01AF-4740-83F0-86D36AD761F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EFDE3-14E9-4BF2-AD47-213A0229FC35}" type="pres">
      <dgm:prSet presAssocID="{AB967AF0-C937-423C-98EB-EFAA8A8E0560}" presName="parTxOnlySpace" presStyleCnt="0"/>
      <dgm:spPr/>
    </dgm:pt>
    <dgm:pt modelId="{CAF21763-4811-410A-BE20-F68F604C74C3}" type="pres">
      <dgm:prSet presAssocID="{BF5C0C98-1CAA-41B2-BA92-E772F93F9D0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BF0ED-BD01-472E-98FC-0B721AC70834}" type="pres">
      <dgm:prSet presAssocID="{F636A0F5-DCE9-489F-BDBD-054204A324DD}" presName="parTxOnlySpace" presStyleCnt="0"/>
      <dgm:spPr/>
    </dgm:pt>
    <dgm:pt modelId="{1D8D53BC-61B4-49E1-A78E-F469E0DCBDC5}" type="pres">
      <dgm:prSet presAssocID="{686723BB-3289-47C3-9CEE-80575369806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9889C-E4CF-41F7-950A-2C24402261A8}" type="pres">
      <dgm:prSet presAssocID="{D552C948-E6F6-45EE-8B2E-04048B225EA5}" presName="parTxOnlySpace" presStyleCnt="0"/>
      <dgm:spPr/>
    </dgm:pt>
    <dgm:pt modelId="{9091E46F-8EF5-4ED7-A7D3-EE3A5372158E}" type="pres">
      <dgm:prSet presAssocID="{D3FF7467-4FA4-4DE5-A5EA-CB6E2C4D04E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97138C-2FD7-485C-BA85-582AC97E4298}" srcId="{E5688905-EE05-4E90-B44D-6862651E5D97}" destId="{D3FF7467-4FA4-4DE5-A5EA-CB6E2C4D04EE}" srcOrd="4" destOrd="0" parTransId="{EA7BC152-C5A2-4F6B-9AEB-50DA2A44CBA9}" sibTransId="{87B92AF0-4374-4C9C-8A00-68C8CC581998}"/>
    <dgm:cxn modelId="{425A1D1C-9205-4AE8-ABEC-55102911FFFE}" srcId="{E5688905-EE05-4E90-B44D-6862651E5D97}" destId="{B776C091-B74A-4291-ABFA-A6B079B829C9}" srcOrd="0" destOrd="0" parTransId="{14ED22F6-6D87-4068-8411-7ACCEB433811}" sibTransId="{30933417-B519-46FD-82DA-1FA25263D5CC}"/>
    <dgm:cxn modelId="{5180D0E2-CE75-419F-B844-DD16B87120E1}" type="presOf" srcId="{D3FF7467-4FA4-4DE5-A5EA-CB6E2C4D04EE}" destId="{9091E46F-8EF5-4ED7-A7D3-EE3A5372158E}" srcOrd="0" destOrd="0" presId="urn:microsoft.com/office/officeart/2005/8/layout/chevron1"/>
    <dgm:cxn modelId="{71E2CDD5-B21E-4C9D-8C55-447AF0B9C986}" srcId="{E5688905-EE05-4E90-B44D-6862651E5D97}" destId="{686723BB-3289-47C3-9CEE-80575369806C}" srcOrd="3" destOrd="0" parTransId="{756EF908-B4A4-4539-944B-4C7D9A57F11C}" sibTransId="{D552C948-E6F6-45EE-8B2E-04048B225EA5}"/>
    <dgm:cxn modelId="{8165323B-C645-47F9-9DB3-1C9E0B18A8B2}" type="presOf" srcId="{E5688905-EE05-4E90-B44D-6862651E5D97}" destId="{2AD3C858-A144-4A6C-AB0A-8CB692258D3E}" srcOrd="0" destOrd="0" presId="urn:microsoft.com/office/officeart/2005/8/layout/chevron1"/>
    <dgm:cxn modelId="{C952262C-C207-4787-8BC0-0A3A8E25B20E}" type="presOf" srcId="{B776C091-B74A-4291-ABFA-A6B079B829C9}" destId="{61E697C4-859A-4C7C-84CA-01E24D4D93BB}" srcOrd="0" destOrd="0" presId="urn:microsoft.com/office/officeart/2005/8/layout/chevron1"/>
    <dgm:cxn modelId="{7B64598A-CAAB-4C08-B226-309911640B8C}" srcId="{E5688905-EE05-4E90-B44D-6862651E5D97}" destId="{BF5C0C98-1CAA-41B2-BA92-E772F93F9D0F}" srcOrd="2" destOrd="0" parTransId="{C4537927-9F74-4740-B6FF-9E1F8A427974}" sibTransId="{F636A0F5-DCE9-489F-BDBD-054204A324DD}"/>
    <dgm:cxn modelId="{E0A7CFBF-84E2-477B-B172-643FA9B53391}" type="presOf" srcId="{BF5C0C98-1CAA-41B2-BA92-E772F93F9D0F}" destId="{CAF21763-4811-410A-BE20-F68F604C74C3}" srcOrd="0" destOrd="0" presId="urn:microsoft.com/office/officeart/2005/8/layout/chevron1"/>
    <dgm:cxn modelId="{B9BCAB6F-74F5-4CDA-AFFC-6A7369EF0263}" srcId="{E5688905-EE05-4E90-B44D-6862651E5D97}" destId="{928CB93A-01AF-4740-83F0-86D36AD761F6}" srcOrd="1" destOrd="0" parTransId="{2BCF3882-138B-44A0-AC60-C76786ABE8CF}" sibTransId="{AB967AF0-C937-423C-98EB-EFAA8A8E0560}"/>
    <dgm:cxn modelId="{C9F075EA-F241-4447-96EF-DAC27B8303E4}" type="presOf" srcId="{928CB93A-01AF-4740-83F0-86D36AD761F6}" destId="{982CE7C7-F8D9-46A6-8D79-DCF44D6CD211}" srcOrd="0" destOrd="0" presId="urn:microsoft.com/office/officeart/2005/8/layout/chevron1"/>
    <dgm:cxn modelId="{4D0EA9FB-9F9D-4768-A051-C94B1CD1E55D}" type="presOf" srcId="{686723BB-3289-47C3-9CEE-80575369806C}" destId="{1D8D53BC-61B4-49E1-A78E-F469E0DCBDC5}" srcOrd="0" destOrd="0" presId="urn:microsoft.com/office/officeart/2005/8/layout/chevron1"/>
    <dgm:cxn modelId="{CACE91DA-88FA-4833-A58C-0DE5E3CE6A21}" type="presParOf" srcId="{2AD3C858-A144-4A6C-AB0A-8CB692258D3E}" destId="{61E697C4-859A-4C7C-84CA-01E24D4D93BB}" srcOrd="0" destOrd="0" presId="urn:microsoft.com/office/officeart/2005/8/layout/chevron1"/>
    <dgm:cxn modelId="{C157D5AA-F6B0-451B-BA41-475E7BA1DC95}" type="presParOf" srcId="{2AD3C858-A144-4A6C-AB0A-8CB692258D3E}" destId="{9511CB77-3EE1-467C-ABD3-E8F9DC4CB0EA}" srcOrd="1" destOrd="0" presId="urn:microsoft.com/office/officeart/2005/8/layout/chevron1"/>
    <dgm:cxn modelId="{2582AE23-B0A5-4AC5-9782-27C9D8EBCB3E}" type="presParOf" srcId="{2AD3C858-A144-4A6C-AB0A-8CB692258D3E}" destId="{982CE7C7-F8D9-46A6-8D79-DCF44D6CD211}" srcOrd="2" destOrd="0" presId="urn:microsoft.com/office/officeart/2005/8/layout/chevron1"/>
    <dgm:cxn modelId="{EA48C99C-8BB3-4E59-8FE1-030974DA7454}" type="presParOf" srcId="{2AD3C858-A144-4A6C-AB0A-8CB692258D3E}" destId="{316EFDE3-14E9-4BF2-AD47-213A0229FC35}" srcOrd="3" destOrd="0" presId="urn:microsoft.com/office/officeart/2005/8/layout/chevron1"/>
    <dgm:cxn modelId="{45D1BFFB-D9B9-4963-8B6E-119C1C33E652}" type="presParOf" srcId="{2AD3C858-A144-4A6C-AB0A-8CB692258D3E}" destId="{CAF21763-4811-410A-BE20-F68F604C74C3}" srcOrd="4" destOrd="0" presId="urn:microsoft.com/office/officeart/2005/8/layout/chevron1"/>
    <dgm:cxn modelId="{84427995-C83B-40DE-A7C4-E80AE7A93678}" type="presParOf" srcId="{2AD3C858-A144-4A6C-AB0A-8CB692258D3E}" destId="{219BF0ED-BD01-472E-98FC-0B721AC70834}" srcOrd="5" destOrd="0" presId="urn:microsoft.com/office/officeart/2005/8/layout/chevron1"/>
    <dgm:cxn modelId="{62E9E8E3-6DF3-4A56-94FA-0B07920CC199}" type="presParOf" srcId="{2AD3C858-A144-4A6C-AB0A-8CB692258D3E}" destId="{1D8D53BC-61B4-49E1-A78E-F469E0DCBDC5}" srcOrd="6" destOrd="0" presId="urn:microsoft.com/office/officeart/2005/8/layout/chevron1"/>
    <dgm:cxn modelId="{E07A9100-A1DD-4403-9094-D05EBF3101B2}" type="presParOf" srcId="{2AD3C858-A144-4A6C-AB0A-8CB692258D3E}" destId="{E399889C-E4CF-41F7-950A-2C24402261A8}" srcOrd="7" destOrd="0" presId="urn:microsoft.com/office/officeart/2005/8/layout/chevron1"/>
    <dgm:cxn modelId="{4AF895B1-DDB4-4D0F-BD8E-7A318BD6C72F}" type="presParOf" srcId="{2AD3C858-A144-4A6C-AB0A-8CB692258D3E}" destId="{9091E46F-8EF5-4ED7-A7D3-EE3A5372158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7C8F2-FBEB-43AD-8836-1155591D2204}">
      <dsp:nvSpPr>
        <dsp:cNvPr id="0" name=""/>
        <dsp:cNvSpPr/>
      </dsp:nvSpPr>
      <dsp:spPr>
        <a:xfrm>
          <a:off x="0" y="0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What is Online Controlled Experimentation?</a:t>
          </a:r>
          <a:endParaRPr lang="en-US" sz="1600" b="0" kern="1200" dirty="0">
            <a:latin typeface="+mj-lt"/>
          </a:endParaRPr>
        </a:p>
      </dsp:txBody>
      <dsp:txXfrm>
        <a:off x="14081" y="14081"/>
        <a:ext cx="5839237" cy="260281"/>
      </dsp:txXfrm>
    </dsp:sp>
    <dsp:sp modelId="{66351BAE-FC36-47A9-98F2-5498B2DBFE0D}">
      <dsp:nvSpPr>
        <dsp:cNvPr id="0" name=""/>
        <dsp:cNvSpPr/>
      </dsp:nvSpPr>
      <dsp:spPr>
        <a:xfrm>
          <a:off x="0" y="304017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Employing Online Experimentation</a:t>
          </a:r>
          <a:endParaRPr lang="en-US" sz="1600" b="0" kern="1200" dirty="0">
            <a:latin typeface="+mj-lt"/>
          </a:endParaRPr>
        </a:p>
      </dsp:txBody>
      <dsp:txXfrm>
        <a:off x="14081" y="318098"/>
        <a:ext cx="5839237" cy="260281"/>
      </dsp:txXfrm>
    </dsp:sp>
    <dsp:sp modelId="{7012109B-4AD4-4E31-BA9C-A93BDAEBBD6B}">
      <dsp:nvSpPr>
        <dsp:cNvPr id="0" name=""/>
        <dsp:cNvSpPr/>
      </dsp:nvSpPr>
      <dsp:spPr>
        <a:xfrm>
          <a:off x="0" y="598371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Data</a:t>
          </a:r>
          <a:r>
            <a:rPr lang="en-US" sz="1600" b="0" kern="1200" dirty="0" smtClean="0"/>
            <a:t> </a:t>
          </a:r>
          <a:r>
            <a:rPr lang="en-US" sz="1600" b="0" kern="1200" dirty="0" smtClean="0">
              <a:latin typeface="+mj-lt"/>
            </a:rPr>
            <a:t>Driven</a:t>
          </a:r>
          <a:r>
            <a:rPr lang="en-US" sz="1600" b="0" kern="1200" dirty="0" smtClean="0"/>
            <a:t> </a:t>
          </a:r>
          <a:r>
            <a:rPr lang="en-US" sz="1600" b="0" kern="1200" dirty="0" smtClean="0">
              <a:latin typeface="+mj-lt"/>
            </a:rPr>
            <a:t>Decision</a:t>
          </a:r>
          <a:r>
            <a:rPr lang="en-US" sz="1600" b="0" kern="1200" dirty="0" smtClean="0"/>
            <a:t> </a:t>
          </a:r>
          <a:r>
            <a:rPr lang="en-US" sz="1600" b="0" kern="1200" dirty="0" smtClean="0">
              <a:latin typeface="+mj-lt"/>
            </a:rPr>
            <a:t>Making</a:t>
          </a:r>
          <a:endParaRPr lang="en-US" sz="1600" b="0" kern="1200" dirty="0">
            <a:latin typeface="+mj-lt"/>
          </a:endParaRPr>
        </a:p>
      </dsp:txBody>
      <dsp:txXfrm>
        <a:off x="14081" y="612452"/>
        <a:ext cx="5839237" cy="260281"/>
      </dsp:txXfrm>
    </dsp:sp>
    <dsp:sp modelId="{DF10721D-48C8-4840-A9B8-629FE8CF8F28}">
      <dsp:nvSpPr>
        <dsp:cNvPr id="0" name=""/>
        <dsp:cNvSpPr/>
      </dsp:nvSpPr>
      <dsp:spPr>
        <a:xfrm>
          <a:off x="0" y="896940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How does this apply to SQA?</a:t>
          </a:r>
          <a:endParaRPr lang="en-US" sz="1600" b="0" kern="1200" dirty="0">
            <a:latin typeface="+mj-lt"/>
          </a:endParaRPr>
        </a:p>
      </dsp:txBody>
      <dsp:txXfrm>
        <a:off x="14081" y="911021"/>
        <a:ext cx="5839237" cy="260281"/>
      </dsp:txXfrm>
    </dsp:sp>
    <dsp:sp modelId="{A7232C0C-1EBD-4195-9594-4E6F7245DB5B}">
      <dsp:nvSpPr>
        <dsp:cNvPr id="0" name=""/>
        <dsp:cNvSpPr/>
      </dsp:nvSpPr>
      <dsp:spPr>
        <a:xfrm>
          <a:off x="0" y="1195509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	Rapid Prototyping</a:t>
          </a:r>
          <a:endParaRPr lang="en-US" sz="1600" b="0" kern="1200" dirty="0">
            <a:latin typeface="+mj-lt"/>
          </a:endParaRPr>
        </a:p>
      </dsp:txBody>
      <dsp:txXfrm>
        <a:off x="14081" y="1209590"/>
        <a:ext cx="5839237" cy="260281"/>
      </dsp:txXfrm>
    </dsp:sp>
    <dsp:sp modelId="{E0E30E7E-4120-4352-9621-172387FD921B}">
      <dsp:nvSpPr>
        <dsp:cNvPr id="0" name=""/>
        <dsp:cNvSpPr/>
      </dsp:nvSpPr>
      <dsp:spPr>
        <a:xfrm>
          <a:off x="0" y="1494078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	Exposure Control</a:t>
          </a:r>
          <a:endParaRPr lang="en-US" sz="1600" b="0" kern="1200" dirty="0">
            <a:latin typeface="+mj-lt"/>
          </a:endParaRPr>
        </a:p>
      </dsp:txBody>
      <dsp:txXfrm>
        <a:off x="14081" y="1508159"/>
        <a:ext cx="5839237" cy="260281"/>
      </dsp:txXfrm>
    </dsp:sp>
    <dsp:sp modelId="{ADCB0B21-DAA9-489A-94E0-EE149C5BB10D}">
      <dsp:nvSpPr>
        <dsp:cNvPr id="0" name=""/>
        <dsp:cNvSpPr/>
      </dsp:nvSpPr>
      <dsp:spPr>
        <a:xfrm>
          <a:off x="0" y="1792646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	Monitoring &amp; Measurement</a:t>
          </a:r>
          <a:endParaRPr lang="en-US" sz="1600" b="0" kern="1200" dirty="0">
            <a:latin typeface="+mj-lt"/>
          </a:endParaRPr>
        </a:p>
      </dsp:txBody>
      <dsp:txXfrm>
        <a:off x="14081" y="1806727"/>
        <a:ext cx="5839237" cy="260281"/>
      </dsp:txXfrm>
    </dsp:sp>
    <dsp:sp modelId="{0AC34F44-9744-4DB3-8BB7-ABF0800E327C}">
      <dsp:nvSpPr>
        <dsp:cNvPr id="0" name=""/>
        <dsp:cNvSpPr/>
      </dsp:nvSpPr>
      <dsp:spPr>
        <a:xfrm>
          <a:off x="0" y="2091215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	Testing in Production (</a:t>
          </a:r>
          <a:r>
            <a:rPr lang="en-US" sz="1600" b="0" kern="1200" dirty="0" err="1" smtClean="0">
              <a:latin typeface="+mj-lt"/>
            </a:rPr>
            <a:t>TiP</a:t>
          </a:r>
          <a:r>
            <a:rPr lang="en-US" sz="1600" b="0" kern="1200" dirty="0" smtClean="0">
              <a:latin typeface="+mj-lt"/>
            </a:rPr>
            <a:t>)</a:t>
          </a:r>
          <a:endParaRPr lang="en-US" sz="1600" b="0" kern="1200" dirty="0">
            <a:latin typeface="+mj-lt"/>
          </a:endParaRPr>
        </a:p>
      </dsp:txBody>
      <dsp:txXfrm>
        <a:off x="14081" y="2105296"/>
        <a:ext cx="5839237" cy="260281"/>
      </dsp:txXfrm>
    </dsp:sp>
    <dsp:sp modelId="{9831C4B4-3C2D-4375-A2BC-B1CC4A27E7E8}">
      <dsp:nvSpPr>
        <dsp:cNvPr id="0" name=""/>
        <dsp:cNvSpPr/>
      </dsp:nvSpPr>
      <dsp:spPr>
        <a:xfrm>
          <a:off x="0" y="2389784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	Services </a:t>
          </a:r>
          <a:r>
            <a:rPr lang="en-US" sz="1600" b="0" kern="1200" dirty="0" err="1" smtClean="0">
              <a:latin typeface="+mj-lt"/>
            </a:rPr>
            <a:t>TiP</a:t>
          </a:r>
          <a:r>
            <a:rPr lang="en-US" sz="1600" b="0" kern="1200" dirty="0" smtClean="0">
              <a:latin typeface="+mj-lt"/>
            </a:rPr>
            <a:t> with Online Experimentation</a:t>
          </a:r>
          <a:endParaRPr lang="en-US" sz="1600" b="0" kern="1200" dirty="0">
            <a:latin typeface="+mj-lt"/>
          </a:endParaRPr>
        </a:p>
      </dsp:txBody>
      <dsp:txXfrm>
        <a:off x="14081" y="2403865"/>
        <a:ext cx="5839237" cy="260281"/>
      </dsp:txXfrm>
    </dsp:sp>
    <dsp:sp modelId="{851FD832-B328-4352-9531-E6F2605A785F}">
      <dsp:nvSpPr>
        <dsp:cNvPr id="0" name=""/>
        <dsp:cNvSpPr/>
      </dsp:nvSpPr>
      <dsp:spPr>
        <a:xfrm>
          <a:off x="0" y="2688353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	Services </a:t>
          </a:r>
          <a:r>
            <a:rPr lang="en-US" sz="1600" b="0" kern="1200" dirty="0" err="1" smtClean="0">
              <a:latin typeface="+mj-lt"/>
            </a:rPr>
            <a:t>TiP</a:t>
          </a:r>
          <a:r>
            <a:rPr lang="en-US" sz="1600" b="0" kern="1200" dirty="0" smtClean="0">
              <a:latin typeface="+mj-lt"/>
            </a:rPr>
            <a:t> with Shadowing</a:t>
          </a:r>
          <a:endParaRPr lang="en-US" sz="1600" b="0" kern="1200" dirty="0">
            <a:latin typeface="+mj-lt"/>
          </a:endParaRPr>
        </a:p>
      </dsp:txBody>
      <dsp:txXfrm>
        <a:off x="14081" y="2702434"/>
        <a:ext cx="5839237" cy="260281"/>
      </dsp:txXfrm>
    </dsp:sp>
    <dsp:sp modelId="{CC8C6F0B-3634-4E71-B443-2EAC0DE27BBA}">
      <dsp:nvSpPr>
        <dsp:cNvPr id="0" name=""/>
        <dsp:cNvSpPr/>
      </dsp:nvSpPr>
      <dsp:spPr>
        <a:xfrm>
          <a:off x="0" y="2988156"/>
          <a:ext cx="5867399" cy="288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	Complex Measurements</a:t>
          </a:r>
          <a:endParaRPr lang="en-US" sz="1600" b="0" kern="1200" dirty="0">
            <a:latin typeface="+mj-lt"/>
          </a:endParaRPr>
        </a:p>
      </dsp:txBody>
      <dsp:txXfrm>
        <a:off x="14081" y="3002237"/>
        <a:ext cx="5839237" cy="2602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D69AA-56C4-4FCA-8592-D4A02F2CA8B1}">
      <dsp:nvSpPr>
        <dsp:cNvPr id="0" name=""/>
        <dsp:cNvSpPr/>
      </dsp:nvSpPr>
      <dsp:spPr>
        <a:xfrm>
          <a:off x="0" y="0"/>
          <a:ext cx="8223588" cy="761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Testing in Production (</a:t>
          </a:r>
          <a:r>
            <a:rPr lang="en-US" sz="3100" kern="1200" dirty="0" err="1" smtClean="0"/>
            <a:t>TiP</a:t>
          </a:r>
          <a:r>
            <a:rPr lang="en-US" sz="3100" kern="1200" dirty="0" smtClean="0"/>
            <a:t>)</a:t>
          </a:r>
          <a:endParaRPr lang="en-US" sz="3100" kern="1200" dirty="0"/>
        </a:p>
      </dsp:txBody>
      <dsp:txXfrm>
        <a:off x="22304" y="22304"/>
        <a:ext cx="8178980" cy="716904"/>
      </dsp:txXfrm>
    </dsp:sp>
    <dsp:sp modelId="{6C8F3E67-284C-4145-9D5B-E9D1639BA116}">
      <dsp:nvSpPr>
        <dsp:cNvPr id="0" name=""/>
        <dsp:cNvSpPr/>
      </dsp:nvSpPr>
      <dsp:spPr>
        <a:xfrm>
          <a:off x="11032" y="864932"/>
          <a:ext cx="6062256" cy="761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Experimentation Platform</a:t>
          </a:r>
          <a:endParaRPr lang="en-US" sz="1800" kern="1200" dirty="0"/>
        </a:p>
      </dsp:txBody>
      <dsp:txXfrm>
        <a:off x="33336" y="887236"/>
        <a:ext cx="6017648" cy="716904"/>
      </dsp:txXfrm>
    </dsp:sp>
    <dsp:sp modelId="{7110BCE6-83FF-4F0C-B583-45D9686BAAF7}">
      <dsp:nvSpPr>
        <dsp:cNvPr id="0" name=""/>
        <dsp:cNvSpPr/>
      </dsp:nvSpPr>
      <dsp:spPr>
        <a:xfrm>
          <a:off x="25804" y="1729845"/>
          <a:ext cx="3980448" cy="761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Exposure Control</a:t>
          </a:r>
          <a:endParaRPr lang="en-US" sz="1800" kern="1200" dirty="0"/>
        </a:p>
      </dsp:txBody>
      <dsp:txXfrm>
        <a:off x="48108" y="1752149"/>
        <a:ext cx="3935840" cy="716904"/>
      </dsp:txXfrm>
    </dsp:sp>
    <dsp:sp modelId="{526F9557-BF6A-4370-ADD3-90780E1EF5DC}">
      <dsp:nvSpPr>
        <dsp:cNvPr id="0" name=""/>
        <dsp:cNvSpPr/>
      </dsp:nvSpPr>
      <dsp:spPr>
        <a:xfrm>
          <a:off x="25804" y="2594758"/>
          <a:ext cx="1969543" cy="761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Diversity</a:t>
          </a:r>
          <a:endParaRPr lang="en-US" sz="1800" kern="1200" dirty="0"/>
        </a:p>
      </dsp:txBody>
      <dsp:txXfrm>
        <a:off x="48108" y="2617062"/>
        <a:ext cx="1924935" cy="716904"/>
      </dsp:txXfrm>
    </dsp:sp>
    <dsp:sp modelId="{66FCE47F-1950-4346-B026-1206747113D1}">
      <dsp:nvSpPr>
        <dsp:cNvPr id="0" name=""/>
        <dsp:cNvSpPr/>
      </dsp:nvSpPr>
      <dsp:spPr>
        <a:xfrm>
          <a:off x="2036708" y="2594758"/>
          <a:ext cx="1969543" cy="761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Scale</a:t>
          </a:r>
          <a:endParaRPr lang="en-US" sz="1800" kern="1200" dirty="0"/>
        </a:p>
      </dsp:txBody>
      <dsp:txXfrm>
        <a:off x="2059012" y="2617062"/>
        <a:ext cx="1924935" cy="716904"/>
      </dsp:txXfrm>
    </dsp:sp>
    <dsp:sp modelId="{86D302BD-C151-454D-8913-418E9777A758}">
      <dsp:nvSpPr>
        <dsp:cNvPr id="0" name=""/>
        <dsp:cNvSpPr/>
      </dsp:nvSpPr>
      <dsp:spPr>
        <a:xfrm>
          <a:off x="4088973" y="1729845"/>
          <a:ext cx="1969543" cy="166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Measurement</a:t>
          </a:r>
          <a:endParaRPr lang="en-US" sz="1800" kern="1200" dirty="0"/>
        </a:p>
      </dsp:txBody>
      <dsp:txXfrm>
        <a:off x="4137658" y="1778530"/>
        <a:ext cx="1872173" cy="1564874"/>
      </dsp:txXfrm>
    </dsp:sp>
    <dsp:sp modelId="{4F830A65-6536-4CB1-A578-F4B554D5AB3D}">
      <dsp:nvSpPr>
        <dsp:cNvPr id="0" name=""/>
        <dsp:cNvSpPr/>
      </dsp:nvSpPr>
      <dsp:spPr>
        <a:xfrm>
          <a:off x="6239378" y="864932"/>
          <a:ext cx="1979189" cy="761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Traditional Monitoring</a:t>
          </a:r>
          <a:endParaRPr lang="en-US" sz="1800" kern="1200" dirty="0"/>
        </a:p>
      </dsp:txBody>
      <dsp:txXfrm>
        <a:off x="6261682" y="887236"/>
        <a:ext cx="1934581" cy="716904"/>
      </dsp:txXfrm>
    </dsp:sp>
    <dsp:sp modelId="{338AC31E-8967-44A4-A1BF-D1B1E0245371}">
      <dsp:nvSpPr>
        <dsp:cNvPr id="0" name=""/>
        <dsp:cNvSpPr/>
      </dsp:nvSpPr>
      <dsp:spPr>
        <a:xfrm>
          <a:off x="6243238" y="1729845"/>
          <a:ext cx="1971469" cy="16642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Measurement</a:t>
          </a:r>
          <a:endParaRPr lang="en-US" sz="1800" kern="1200" dirty="0"/>
        </a:p>
      </dsp:txBody>
      <dsp:txXfrm>
        <a:off x="6291981" y="1778588"/>
        <a:ext cx="1873983" cy="1566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B632F-380F-4E61-8892-161A8EF129FF}">
      <dsp:nvSpPr>
        <dsp:cNvPr id="0" name=""/>
        <dsp:cNvSpPr/>
      </dsp:nvSpPr>
      <dsp:spPr>
        <a:xfrm>
          <a:off x="0" y="512634"/>
          <a:ext cx="15049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System</a:t>
          </a:r>
          <a:endParaRPr lang="en-US" sz="2000" kern="1200" dirty="0"/>
        </a:p>
      </dsp:txBody>
      <dsp:txXfrm>
        <a:off x="0" y="512634"/>
        <a:ext cx="1504950" cy="1287000"/>
      </dsp:txXfrm>
    </dsp:sp>
    <dsp:sp modelId="{C888E97A-9915-40ED-8A2D-C3E906317410}">
      <dsp:nvSpPr>
        <dsp:cNvPr id="0" name=""/>
        <dsp:cNvSpPr/>
      </dsp:nvSpPr>
      <dsp:spPr>
        <a:xfrm>
          <a:off x="1504949" y="512634"/>
          <a:ext cx="300990" cy="1287000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2E90B-648A-40A8-9EED-F4B1E8707E79}">
      <dsp:nvSpPr>
        <dsp:cNvPr id="0" name=""/>
        <dsp:cNvSpPr/>
      </dsp:nvSpPr>
      <dsp:spPr>
        <a:xfrm>
          <a:off x="1926335" y="512634"/>
          <a:ext cx="4093464" cy="1287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+mj-lt"/>
              <a:ea typeface="+mn-ea"/>
              <a:cs typeface="+mn-cs"/>
            </a:rPr>
            <a:t>Website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+mj-lt"/>
            </a:rPr>
            <a:t>Service</a:t>
          </a:r>
          <a:endParaRPr lang="en-US" sz="2400" kern="1200" dirty="0"/>
        </a:p>
      </dsp:txBody>
      <dsp:txXfrm>
        <a:off x="1926335" y="512634"/>
        <a:ext cx="4093464" cy="1287000"/>
      </dsp:txXfrm>
    </dsp:sp>
    <dsp:sp modelId="{C5944815-E99A-445E-8388-6DF97C04BD14}">
      <dsp:nvSpPr>
        <dsp:cNvPr id="0" name=""/>
        <dsp:cNvSpPr/>
      </dsp:nvSpPr>
      <dsp:spPr>
        <a:xfrm>
          <a:off x="0" y="2174400"/>
          <a:ext cx="15049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ea typeface="+mn-ea"/>
              <a:cs typeface="+mn-cs"/>
            </a:rPr>
            <a:t>Feature</a:t>
          </a:r>
          <a:r>
            <a:rPr lang="en-US" sz="2000" kern="1200" dirty="0" smtClean="0">
              <a:latin typeface="+mj-lt"/>
            </a:rPr>
            <a:t> X</a:t>
          </a:r>
          <a:endParaRPr lang="en-US" sz="2000" kern="1200" dirty="0"/>
        </a:p>
      </dsp:txBody>
      <dsp:txXfrm>
        <a:off x="0" y="2174400"/>
        <a:ext cx="1504950" cy="1287000"/>
      </dsp:txXfrm>
    </dsp:sp>
    <dsp:sp modelId="{BAFF0FD0-0D40-40EC-AF5B-A66BCF1308C8}">
      <dsp:nvSpPr>
        <dsp:cNvPr id="0" name=""/>
        <dsp:cNvSpPr/>
      </dsp:nvSpPr>
      <dsp:spPr>
        <a:xfrm>
          <a:off x="1504949" y="2033634"/>
          <a:ext cx="300990" cy="1568531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0B1F9-6895-472B-AA7E-A7FE494C61DD}">
      <dsp:nvSpPr>
        <dsp:cNvPr id="0" name=""/>
        <dsp:cNvSpPr/>
      </dsp:nvSpPr>
      <dsp:spPr>
        <a:xfrm>
          <a:off x="1926335" y="2033634"/>
          <a:ext cx="4093464" cy="1568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Different UX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j-lt"/>
            </a:rPr>
            <a:t>Different functionality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+mj-lt"/>
            </a:rPr>
            <a:t>Vcurr</a:t>
          </a:r>
          <a:r>
            <a:rPr lang="en-US" sz="2000" kern="1200" dirty="0" smtClean="0">
              <a:latin typeface="+mj-lt"/>
            </a:rPr>
            <a:t>/</a:t>
          </a:r>
          <a:r>
            <a:rPr lang="en-US" sz="2000" kern="1200" dirty="0" err="1" smtClean="0">
              <a:latin typeface="+mj-lt"/>
            </a:rPr>
            <a:t>Vnext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+mj-lt"/>
            </a:rPr>
            <a:t>Platform </a:t>
          </a:r>
          <a:r>
            <a:rPr lang="en-US" sz="2000" kern="1200" dirty="0" smtClean="0">
              <a:latin typeface="+mj-lt"/>
            </a:rPr>
            <a:t>Change/Upgrade</a:t>
          </a:r>
          <a:endParaRPr lang="en-US" sz="2000" kern="1200" dirty="0"/>
        </a:p>
      </dsp:txBody>
      <dsp:txXfrm>
        <a:off x="1926335" y="2033634"/>
        <a:ext cx="4093464" cy="1568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08479-3529-4F80-B18B-8561C1155E82}">
      <dsp:nvSpPr>
        <dsp:cNvPr id="0" name=""/>
        <dsp:cNvSpPr/>
      </dsp:nvSpPr>
      <dsp:spPr>
        <a:xfrm>
          <a:off x="0" y="33983"/>
          <a:ext cx="332141" cy="3321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</a:t>
          </a:r>
          <a:endParaRPr lang="en-US" sz="1500" kern="1200" dirty="0"/>
        </a:p>
      </dsp:txBody>
      <dsp:txXfrm>
        <a:off x="48641" y="82624"/>
        <a:ext cx="234859" cy="234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08479-3529-4F80-B18B-8561C1155E82}">
      <dsp:nvSpPr>
        <dsp:cNvPr id="0" name=""/>
        <dsp:cNvSpPr/>
      </dsp:nvSpPr>
      <dsp:spPr>
        <a:xfrm>
          <a:off x="0" y="33983"/>
          <a:ext cx="332141" cy="3321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</a:t>
          </a:r>
          <a:endParaRPr lang="en-US" sz="1500" kern="1200" dirty="0"/>
        </a:p>
      </dsp:txBody>
      <dsp:txXfrm>
        <a:off x="48641" y="82624"/>
        <a:ext cx="234859" cy="234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BB00C-A527-41D9-A3A8-A25846A8C5EC}">
      <dsp:nvSpPr>
        <dsp:cNvPr id="0" name=""/>
        <dsp:cNvSpPr/>
      </dsp:nvSpPr>
      <dsp:spPr>
        <a:xfrm>
          <a:off x="3499" y="5625"/>
          <a:ext cx="2036973" cy="8147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Big Scary New Code</a:t>
          </a:r>
          <a:endParaRPr lang="en-US" sz="1600" kern="1200" dirty="0"/>
        </a:p>
      </dsp:txBody>
      <dsp:txXfrm>
        <a:off x="410894" y="5625"/>
        <a:ext cx="1222184" cy="814789"/>
      </dsp:txXfrm>
    </dsp:sp>
    <dsp:sp modelId="{3A415CF8-8AB1-469A-BB60-1C2680DB2762}">
      <dsp:nvSpPr>
        <dsp:cNvPr id="0" name=""/>
        <dsp:cNvSpPr/>
      </dsp:nvSpPr>
      <dsp:spPr>
        <a:xfrm>
          <a:off x="1836775" y="5625"/>
          <a:ext cx="2036973" cy="8147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BUFT</a:t>
          </a:r>
          <a:endParaRPr lang="en-US" sz="1600" kern="1200" dirty="0"/>
        </a:p>
      </dsp:txBody>
      <dsp:txXfrm>
        <a:off x="2244170" y="5625"/>
        <a:ext cx="1222184" cy="814789"/>
      </dsp:txXfrm>
    </dsp:sp>
    <dsp:sp modelId="{25731030-7528-47DE-87FA-7DC7E69C8A4F}">
      <dsp:nvSpPr>
        <dsp:cNvPr id="0" name=""/>
        <dsp:cNvSpPr/>
      </dsp:nvSpPr>
      <dsp:spPr>
        <a:xfrm>
          <a:off x="3670051" y="5625"/>
          <a:ext cx="2036973" cy="8147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Release “Safe” for Everyone</a:t>
          </a:r>
          <a:endParaRPr lang="en-US" sz="1600" kern="1200" dirty="0"/>
        </a:p>
      </dsp:txBody>
      <dsp:txXfrm>
        <a:off x="4077446" y="5625"/>
        <a:ext cx="1222184" cy="814789"/>
      </dsp:txXfrm>
    </dsp:sp>
    <dsp:sp modelId="{14409BD4-85D4-4F55-9015-3A5B3863A479}">
      <dsp:nvSpPr>
        <dsp:cNvPr id="0" name=""/>
        <dsp:cNvSpPr/>
      </dsp:nvSpPr>
      <dsp:spPr>
        <a:xfrm>
          <a:off x="5503327" y="5625"/>
          <a:ext cx="2036973" cy="8147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oops a bug… Scramble!</a:t>
          </a:r>
          <a:endParaRPr lang="en-US" sz="1600" kern="1200" dirty="0"/>
        </a:p>
      </dsp:txBody>
      <dsp:txXfrm>
        <a:off x="5910722" y="5625"/>
        <a:ext cx="1222184" cy="8147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7F245-4368-4A63-A858-F6B0481C7773}">
      <dsp:nvSpPr>
        <dsp:cNvPr id="0" name=""/>
        <dsp:cNvSpPr/>
      </dsp:nvSpPr>
      <dsp:spPr>
        <a:xfrm>
          <a:off x="2064" y="168868"/>
          <a:ext cx="1837841" cy="7351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Big Scary New Code</a:t>
          </a:r>
          <a:endParaRPr lang="en-US" sz="1500" kern="1200" dirty="0"/>
        </a:p>
      </dsp:txBody>
      <dsp:txXfrm>
        <a:off x="369632" y="168868"/>
        <a:ext cx="1102705" cy="735136"/>
      </dsp:txXfrm>
    </dsp:sp>
    <dsp:sp modelId="{A4C9F42E-99FD-45C9-94B8-AA397C2BF6C5}">
      <dsp:nvSpPr>
        <dsp:cNvPr id="0" name=""/>
        <dsp:cNvSpPr/>
      </dsp:nvSpPr>
      <dsp:spPr>
        <a:xfrm>
          <a:off x="1676400" y="177579"/>
          <a:ext cx="1837841" cy="7351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Small UFT</a:t>
          </a:r>
          <a:endParaRPr lang="en-US" sz="1500" kern="1200" dirty="0"/>
        </a:p>
      </dsp:txBody>
      <dsp:txXfrm>
        <a:off x="2043968" y="177579"/>
        <a:ext cx="1102705" cy="735136"/>
      </dsp:txXfrm>
    </dsp:sp>
    <dsp:sp modelId="{03DABF1F-CCB9-468D-8D84-AF4C5AD66AFF}">
      <dsp:nvSpPr>
        <dsp:cNvPr id="0" name=""/>
        <dsp:cNvSpPr/>
      </dsp:nvSpPr>
      <dsp:spPr>
        <a:xfrm>
          <a:off x="3310179" y="168868"/>
          <a:ext cx="1837841" cy="7351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Release to segment of users</a:t>
          </a:r>
          <a:endParaRPr lang="en-US" sz="1500" kern="1200" dirty="0"/>
        </a:p>
      </dsp:txBody>
      <dsp:txXfrm>
        <a:off x="3677747" y="168868"/>
        <a:ext cx="1102705" cy="735136"/>
      </dsp:txXfrm>
    </dsp:sp>
    <dsp:sp modelId="{F6007048-F3D6-43C4-BD91-069A315B898D}">
      <dsp:nvSpPr>
        <dsp:cNvPr id="0" name=""/>
        <dsp:cNvSpPr/>
      </dsp:nvSpPr>
      <dsp:spPr>
        <a:xfrm>
          <a:off x="4964236" y="168868"/>
          <a:ext cx="1837841" cy="7351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Bad Idea</a:t>
          </a:r>
        </a:p>
      </dsp:txBody>
      <dsp:txXfrm>
        <a:off x="5331804" y="168868"/>
        <a:ext cx="1102705" cy="735136"/>
      </dsp:txXfrm>
    </dsp:sp>
    <dsp:sp modelId="{199D500F-526F-4A3E-BBF3-C42CC97B7A3E}">
      <dsp:nvSpPr>
        <dsp:cNvPr id="0" name=""/>
        <dsp:cNvSpPr/>
      </dsp:nvSpPr>
      <dsp:spPr>
        <a:xfrm>
          <a:off x="6618293" y="168868"/>
          <a:ext cx="1837841" cy="7351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Move on to a new idea</a:t>
          </a:r>
        </a:p>
      </dsp:txBody>
      <dsp:txXfrm>
        <a:off x="6985861" y="168868"/>
        <a:ext cx="1102705" cy="735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7F245-4368-4A63-A858-F6B0481C7773}">
      <dsp:nvSpPr>
        <dsp:cNvPr id="0" name=""/>
        <dsp:cNvSpPr/>
      </dsp:nvSpPr>
      <dsp:spPr>
        <a:xfrm>
          <a:off x="2064" y="318231"/>
          <a:ext cx="1837841" cy="7351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Big Scary New Code</a:t>
          </a:r>
          <a:endParaRPr lang="en-US" sz="1500" kern="1200" dirty="0"/>
        </a:p>
      </dsp:txBody>
      <dsp:txXfrm>
        <a:off x="369632" y="318231"/>
        <a:ext cx="1102705" cy="735136"/>
      </dsp:txXfrm>
    </dsp:sp>
    <dsp:sp modelId="{A4C9F42E-99FD-45C9-94B8-AA397C2BF6C5}">
      <dsp:nvSpPr>
        <dsp:cNvPr id="0" name=""/>
        <dsp:cNvSpPr/>
      </dsp:nvSpPr>
      <dsp:spPr>
        <a:xfrm>
          <a:off x="1656122" y="318231"/>
          <a:ext cx="1837841" cy="7351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Small UFT</a:t>
          </a:r>
          <a:endParaRPr lang="en-US" sz="1500" kern="1200" dirty="0"/>
        </a:p>
      </dsp:txBody>
      <dsp:txXfrm>
        <a:off x="2023690" y="318231"/>
        <a:ext cx="1102705" cy="735136"/>
      </dsp:txXfrm>
    </dsp:sp>
    <dsp:sp modelId="{03DABF1F-CCB9-468D-8D84-AF4C5AD66AFF}">
      <dsp:nvSpPr>
        <dsp:cNvPr id="0" name=""/>
        <dsp:cNvSpPr/>
      </dsp:nvSpPr>
      <dsp:spPr>
        <a:xfrm>
          <a:off x="3310179" y="318231"/>
          <a:ext cx="1837841" cy="7351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Release </a:t>
          </a:r>
          <a:r>
            <a:rPr lang="en-US" sz="1500" kern="1200" smtClean="0"/>
            <a:t>to segment of </a:t>
          </a:r>
          <a:r>
            <a:rPr lang="en-US" sz="1500" kern="1200" dirty="0" smtClean="0"/>
            <a:t>users</a:t>
          </a:r>
          <a:endParaRPr lang="en-US" sz="1500" kern="1200" dirty="0"/>
        </a:p>
      </dsp:txBody>
      <dsp:txXfrm>
        <a:off x="3677747" y="318231"/>
        <a:ext cx="1102705" cy="735136"/>
      </dsp:txXfrm>
    </dsp:sp>
    <dsp:sp modelId="{F6007048-F3D6-43C4-BD91-069A315B898D}">
      <dsp:nvSpPr>
        <dsp:cNvPr id="0" name=""/>
        <dsp:cNvSpPr/>
      </dsp:nvSpPr>
      <dsp:spPr>
        <a:xfrm>
          <a:off x="4964236" y="318231"/>
          <a:ext cx="1837841" cy="7351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Monitor &amp; Fix</a:t>
          </a:r>
        </a:p>
      </dsp:txBody>
      <dsp:txXfrm>
        <a:off x="5331804" y="318231"/>
        <a:ext cx="1102705" cy="735136"/>
      </dsp:txXfrm>
    </dsp:sp>
    <dsp:sp modelId="{199D500F-526F-4A3E-BBF3-C42CC97B7A3E}">
      <dsp:nvSpPr>
        <dsp:cNvPr id="0" name=""/>
        <dsp:cNvSpPr/>
      </dsp:nvSpPr>
      <dsp:spPr>
        <a:xfrm>
          <a:off x="6618293" y="318231"/>
          <a:ext cx="1837841" cy="7351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Ramp to 100%</a:t>
          </a:r>
        </a:p>
      </dsp:txBody>
      <dsp:txXfrm>
        <a:off x="6985861" y="318231"/>
        <a:ext cx="1102705" cy="7351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8C56E-E989-4A73-8670-134610A52266}">
      <dsp:nvSpPr>
        <dsp:cNvPr id="0" name=""/>
        <dsp:cNvSpPr/>
      </dsp:nvSpPr>
      <dsp:spPr>
        <a:xfrm rot="16200000">
          <a:off x="938" y="954"/>
          <a:ext cx="1944365" cy="194436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/>
            </a:rPr>
            <a:t>BUFT</a:t>
          </a:r>
          <a:endParaRPr lang="en-US" sz="3200" kern="1200" dirty="0">
            <a:effectLst/>
          </a:endParaRPr>
        </a:p>
      </dsp:txBody>
      <dsp:txXfrm rot="5400000">
        <a:off x="341202" y="487045"/>
        <a:ext cx="1604101" cy="972183"/>
      </dsp:txXfrm>
    </dsp:sp>
    <dsp:sp modelId="{226D4B8D-5336-4577-932A-D2CE5BB70715}">
      <dsp:nvSpPr>
        <dsp:cNvPr id="0" name=""/>
        <dsp:cNvSpPr/>
      </dsp:nvSpPr>
      <dsp:spPr>
        <a:xfrm rot="5400000">
          <a:off x="2474296" y="954"/>
          <a:ext cx="1944365" cy="194436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/>
            </a:rPr>
            <a:t>TiP</a:t>
          </a:r>
          <a:endParaRPr lang="en-US" sz="3200" kern="1200" dirty="0">
            <a:effectLst/>
          </a:endParaRPr>
        </a:p>
      </dsp:txBody>
      <dsp:txXfrm rot="-5400000">
        <a:off x="2474296" y="487045"/>
        <a:ext cx="1604101" cy="9721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697C4-859A-4C7C-84CA-01E24D4D93BB}">
      <dsp:nvSpPr>
        <dsp:cNvPr id="0" name=""/>
        <dsp:cNvSpPr/>
      </dsp:nvSpPr>
      <dsp:spPr>
        <a:xfrm>
          <a:off x="1488" y="255785"/>
          <a:ext cx="1324570" cy="529828"/>
        </a:xfrm>
        <a:prstGeom prst="chevron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Fail</a:t>
          </a:r>
          <a:endParaRPr lang="en-US" sz="2600" kern="1200" dirty="0"/>
        </a:p>
      </dsp:txBody>
      <dsp:txXfrm>
        <a:off x="266402" y="255785"/>
        <a:ext cx="794742" cy="529828"/>
      </dsp:txXfrm>
    </dsp:sp>
    <dsp:sp modelId="{982CE7C7-F8D9-46A6-8D79-DCF44D6CD211}">
      <dsp:nvSpPr>
        <dsp:cNvPr id="0" name=""/>
        <dsp:cNvSpPr/>
      </dsp:nvSpPr>
      <dsp:spPr>
        <a:xfrm>
          <a:off x="1193601" y="255785"/>
          <a:ext cx="1324570" cy="529828"/>
        </a:xfrm>
        <a:prstGeom prst="chevron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Fail</a:t>
          </a:r>
          <a:endParaRPr lang="en-US" sz="2600" kern="1200" dirty="0"/>
        </a:p>
      </dsp:txBody>
      <dsp:txXfrm>
        <a:off x="1458515" y="255785"/>
        <a:ext cx="794742" cy="529828"/>
      </dsp:txXfrm>
    </dsp:sp>
    <dsp:sp modelId="{CAF21763-4811-410A-BE20-F68F604C74C3}">
      <dsp:nvSpPr>
        <dsp:cNvPr id="0" name=""/>
        <dsp:cNvSpPr/>
      </dsp:nvSpPr>
      <dsp:spPr>
        <a:xfrm>
          <a:off x="2385714" y="255785"/>
          <a:ext cx="1324570" cy="529828"/>
        </a:xfrm>
        <a:prstGeom prst="chevron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Fail</a:t>
          </a:r>
          <a:endParaRPr lang="en-US" sz="2600" kern="1200" dirty="0"/>
        </a:p>
      </dsp:txBody>
      <dsp:txXfrm>
        <a:off x="2650628" y="255785"/>
        <a:ext cx="794742" cy="529828"/>
      </dsp:txXfrm>
    </dsp:sp>
    <dsp:sp modelId="{1D8D53BC-61B4-49E1-A78E-F469E0DCBDC5}">
      <dsp:nvSpPr>
        <dsp:cNvPr id="0" name=""/>
        <dsp:cNvSpPr/>
      </dsp:nvSpPr>
      <dsp:spPr>
        <a:xfrm>
          <a:off x="3577828" y="255785"/>
          <a:ext cx="1324570" cy="529828"/>
        </a:xfrm>
        <a:prstGeom prst="chevron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Fail</a:t>
          </a:r>
          <a:endParaRPr lang="en-US" sz="2600" kern="1200" dirty="0"/>
        </a:p>
      </dsp:txBody>
      <dsp:txXfrm>
        <a:off x="3842742" y="255785"/>
        <a:ext cx="794742" cy="529828"/>
      </dsp:txXfrm>
    </dsp:sp>
    <dsp:sp modelId="{9091E46F-8EF5-4ED7-A7D3-EE3A5372158E}">
      <dsp:nvSpPr>
        <dsp:cNvPr id="0" name=""/>
        <dsp:cNvSpPr/>
      </dsp:nvSpPr>
      <dsp:spPr>
        <a:xfrm>
          <a:off x="4769941" y="255785"/>
          <a:ext cx="1324570" cy="529828"/>
        </a:xfrm>
        <a:prstGeom prst="chevron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Pass</a:t>
          </a:r>
          <a:endParaRPr lang="en-US" sz="2600" kern="1200" dirty="0"/>
        </a:p>
      </dsp:txBody>
      <dsp:txXfrm>
        <a:off x="5034855" y="255785"/>
        <a:ext cx="794742" cy="529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FE52-3211-4A09-A967-AAEA3C12F7AB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634CD-A6C6-495F-A744-B1B04329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if you are reading these</a:t>
            </a:r>
            <a:r>
              <a:rPr lang="en-US" baseline="0" dirty="0" smtClean="0"/>
              <a:t> slides, they are meant to be reviewed with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active (Slide Show view should work nicely)</a:t>
            </a:r>
            <a:endParaRPr lang="en-US" dirty="0" smtClean="0"/>
          </a:p>
          <a:p>
            <a:r>
              <a:rPr lang="en-US" dirty="0" smtClean="0"/>
              <a:t>Rev History</a:t>
            </a:r>
          </a:p>
          <a:p>
            <a:pPr marL="228600" indent="-228600">
              <a:buAutoNum type="arabicPeriod"/>
            </a:pPr>
            <a:r>
              <a:rPr lang="en-US" dirty="0" smtClean="0"/>
              <a:t>2010</a:t>
            </a:r>
            <a:r>
              <a:rPr lang="en-US" baseline="0" dirty="0" smtClean="0"/>
              <a:t> Mar 29 – Original – as submitted for BSC CD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2010 Mar 30 – Fix Typos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2010 Mar 31 – Add Xbox marketplace example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2010 April – Added HOPS example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2010 April – incorporated feedback from Ronny Kohavi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2010 May 16 – Added section heading slides.  Cleaned up Google Talk slide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2010 June 6 – Added ExP UI shots – “Analyze and Compare”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2010 June 8 – Added RO slide and “nuts &amp; bolts” intro slide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2010 June 9 – minor tweaks, as presented at BSC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 2010 June 25 – no change in content, but made deck more readable without animation</a:t>
            </a: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address definition of service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3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is data driven…drive lead</a:t>
            </a:r>
            <a:r>
              <a:rPr lang="en-US" baseline="0" dirty="0" smtClean="0"/>
              <a:t> designer to leave</a:t>
            </a:r>
            <a:endParaRPr lang="en-US" dirty="0" smtClean="0"/>
          </a:p>
          <a:p>
            <a:r>
              <a:rPr lang="en-US" dirty="0" smtClean="0"/>
              <a:t>Bowman went</a:t>
            </a:r>
            <a:r>
              <a:rPr lang="en-US" baseline="0" dirty="0" smtClean="0"/>
              <a:t> to Twitter – talk about data driven culture later</a:t>
            </a:r>
            <a:endParaRPr lang="en-US" dirty="0" smtClean="0"/>
          </a:p>
          <a:p>
            <a:r>
              <a:rPr lang="en-US" dirty="0" smtClean="0"/>
              <a:t>Internal:</a:t>
            </a:r>
            <a:r>
              <a:rPr lang="en-US" baseline="0" dirty="0" smtClean="0"/>
              <a:t> ones I know of. Also eBay</a:t>
            </a:r>
          </a:p>
          <a:p>
            <a:r>
              <a:rPr lang="en-US" baseline="0" dirty="0" smtClean="0"/>
              <a:t>Google: simple and popular</a:t>
            </a:r>
          </a:p>
          <a:p>
            <a:r>
              <a:rPr lang="en-US" baseline="0" dirty="0" err="1" smtClean="0"/>
              <a:t>Webtrends</a:t>
            </a:r>
            <a:r>
              <a:rPr lang="en-US" baseline="0" dirty="0" smtClean="0"/>
              <a:t> acquired </a:t>
            </a:r>
            <a:r>
              <a:rPr lang="en-US" baseline="0" dirty="0" err="1" smtClean="0"/>
              <a:t>Widemile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1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</a:t>
            </a:r>
            <a:r>
              <a:rPr lang="en-US" baseline="0" dirty="0" smtClean="0"/>
              <a:t> ExP – public platforms more complex</a:t>
            </a:r>
            <a:endParaRPr lang="en-US" dirty="0" smtClean="0"/>
          </a:p>
          <a:p>
            <a:r>
              <a:rPr lang="en-US" dirty="0" smtClean="0"/>
              <a:t>Switch as </a:t>
            </a:r>
            <a:r>
              <a:rPr lang="en-US" baseline="0" dirty="0" smtClean="0"/>
              <a:t> separate service -&gt; Latency/Error</a:t>
            </a:r>
          </a:p>
          <a:p>
            <a:r>
              <a:rPr lang="en-US" baseline="0" dirty="0" smtClean="0"/>
              <a:t>VIP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Redirect causes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</a:t>
            </a:r>
            <a:r>
              <a:rPr lang="en-US" baseline="0" dirty="0" smtClean="0"/>
              <a:t> ExP – public platforms more complex</a:t>
            </a:r>
            <a:endParaRPr lang="en-US" dirty="0" smtClean="0"/>
          </a:p>
          <a:p>
            <a:r>
              <a:rPr lang="en-US" dirty="0" smtClean="0"/>
              <a:t>Switch as </a:t>
            </a:r>
            <a:r>
              <a:rPr lang="en-US" baseline="0" dirty="0" smtClean="0"/>
              <a:t> separate service -&gt; Latency/Error</a:t>
            </a:r>
          </a:p>
          <a:p>
            <a:r>
              <a:rPr lang="en-US" baseline="0" dirty="0" smtClean="0"/>
              <a:t>VIP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8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in experiment is not 100% of MSN HP</a:t>
            </a:r>
            <a:r>
              <a:rPr lang="en-US" baseline="0" dirty="0" smtClean="0"/>
              <a:t>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1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in experiment is not 100% of MSN HP</a:t>
            </a:r>
            <a:r>
              <a:rPr lang="en-US" baseline="0" dirty="0" smtClean="0"/>
              <a:t>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1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Website/UX</a:t>
            </a:r>
          </a:p>
          <a:p>
            <a:r>
              <a:rPr lang="en-US" dirty="0" smtClean="0"/>
              <a:t>The Experiment was </a:t>
            </a:r>
            <a:r>
              <a:rPr lang="en-US" smtClean="0"/>
              <a:t>a </a:t>
            </a:r>
            <a:r>
              <a:rPr lang="en-US" b="1" smtClean="0"/>
              <a:t>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What does a Hippo have to do with data-driven decision making?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5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no correlation between what people in</a:t>
            </a:r>
            <a:r>
              <a:rPr lang="en-US" baseline="0" dirty="0" smtClean="0"/>
              <a:t> </a:t>
            </a:r>
            <a:r>
              <a:rPr lang="en-US" dirty="0" smtClean="0"/>
              <a:t>the organization think will work and what</a:t>
            </a:r>
            <a:r>
              <a:rPr lang="en-US" baseline="0" dirty="0" smtClean="0"/>
              <a:t> </a:t>
            </a:r>
            <a:r>
              <a:rPr lang="en-US" dirty="0" smtClean="0"/>
              <a:t>actually does work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Help </a:t>
            </a:r>
            <a:r>
              <a:rPr lang="en-US" dirty="0" err="1" smtClean="0"/>
              <a:t>HiPPO</a:t>
            </a:r>
            <a:r>
              <a:rPr lang="en-US" dirty="0" smtClean="0"/>
              <a:t> make data-driven decisions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Don’t let </a:t>
            </a:r>
            <a:r>
              <a:rPr lang="en-US" dirty="0" err="1" smtClean="0"/>
              <a:t>HiPPOs</a:t>
            </a:r>
            <a:r>
              <a:rPr lang="en-US" baseline="0" dirty="0" smtClean="0"/>
              <a:t> kill innovative ideas - Experiment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experimentation</a:t>
            </a:r>
          </a:p>
          <a:p>
            <a:r>
              <a:rPr lang="en-US" baseline="0" dirty="0" smtClean="0"/>
              <a:t>about Websites and UX</a:t>
            </a:r>
          </a:p>
          <a:p>
            <a:r>
              <a:rPr lang="en-US" baseline="0" dirty="0" smtClean="0"/>
              <a:t>transition to SQA</a:t>
            </a:r>
          </a:p>
          <a:p>
            <a:r>
              <a:rPr lang="en-US" baseline="0" dirty="0" err="1" smtClean="0"/>
              <a:t>TiP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7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Culture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65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Website/UX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Jan 2010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Subscriptions for all three types of Gold memberships (3 months, 12 months and month to month) saw a significant increase for Treatment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Signups for Silver decreased (but not as much as gold increase)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Treatment increased</a:t>
            </a:r>
            <a:r>
              <a:rPr lang="en-US" baseline="0" dirty="0" smtClean="0"/>
              <a:t> purchases of content promoted,</a:t>
            </a:r>
          </a:p>
          <a:p>
            <a:r>
              <a:rPr lang="en-US" baseline="0" dirty="0" smtClean="0"/>
              <a:t>but cannibalized others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promoting products whose expected value is high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personalization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promoted Xbox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4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Website/UX</a:t>
            </a:r>
          </a:p>
          <a:p>
            <a:r>
              <a:rPr lang="en-US" dirty="0" smtClean="0"/>
              <a:t>July 2009</a:t>
            </a:r>
          </a:p>
          <a:p>
            <a:r>
              <a:rPr lang="en-US" dirty="0" smtClean="0"/>
              <a:t>Defer Tax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Web/UX easiest to</a:t>
            </a:r>
            <a:r>
              <a:rPr lang="en-US" baseline="0" dirty="0" smtClean="0"/>
              <a:t> visualize,  most common</a:t>
            </a:r>
          </a:p>
          <a:p>
            <a:r>
              <a:rPr lang="en-US" baseline="0" dirty="0" smtClean="0"/>
              <a:t>U-turn: rest of this talk focuses on SQA Testing as we more commonly know it.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8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circled= enabled</a:t>
            </a:r>
            <a:r>
              <a:rPr lang="en-US" baseline="0" dirty="0" smtClean="0"/>
              <a:t> by ExP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9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line may have iterations</a:t>
            </a:r>
          </a:p>
          <a:p>
            <a:r>
              <a:rPr lang="en-US" dirty="0" smtClean="0"/>
              <a:t>1. Bug affects all</a:t>
            </a:r>
            <a:r>
              <a:rPr lang="en-US" baseline="0" dirty="0" smtClean="0"/>
              <a:t> users.  Product may be wrong</a:t>
            </a:r>
            <a:endParaRPr lang="en-US" dirty="0" smtClean="0"/>
          </a:p>
          <a:p>
            <a:r>
              <a:rPr lang="en-US" dirty="0" smtClean="0"/>
              <a:t>2. It</a:t>
            </a:r>
            <a:r>
              <a:rPr lang="en-US" baseline="0" dirty="0" smtClean="0"/>
              <a:t> works case</a:t>
            </a:r>
          </a:p>
          <a:p>
            <a:r>
              <a:rPr lang="en-US" baseline="0" dirty="0" smtClean="0"/>
              <a:t>3. It does NOT work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 - Control not just display of web page, but execution of entire service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7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Dangerous New b/c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tested code is "untested" w/r/t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33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100 million registered users, 6 million unique monthly visitors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1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For Perspective and context of this talk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 Driven Test and Design – more later (</a:t>
            </a:r>
            <a:r>
              <a:rPr lang="en-US" dirty="0" err="1" smtClean="0"/>
              <a:t>HiPPO</a:t>
            </a:r>
            <a:r>
              <a:rPr lang="en-US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Many examples from</a:t>
            </a:r>
            <a:r>
              <a:rPr lang="en-US" baseline="0" dirty="0" smtClean="0"/>
              <a:t> outside MSFT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41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sticky: once on new code should never go back to old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88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Web Client Side: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Resize, Scroll</a:t>
            </a:r>
            <a:endParaRPr lang="en-US" dirty="0" smtClean="0"/>
          </a:p>
          <a:p>
            <a:r>
              <a:rPr lang="en-US" dirty="0" smtClean="0"/>
              <a:t>Other Web Server Side: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PageResponse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PageError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Requests: user engagement, or service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8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r>
              <a:rPr lang="en-US" dirty="0" smtClean="0">
                <a:sym typeface="Wingdings" pitchFamily="2" charset="2"/>
              </a:rPr>
              <a:t> Metrics</a:t>
            </a:r>
            <a:endParaRPr lang="en-US" dirty="0" smtClean="0"/>
          </a:p>
          <a:p>
            <a:r>
              <a:rPr lang="en-US" dirty="0" smtClean="0"/>
              <a:t>Xbox</a:t>
            </a:r>
            <a:r>
              <a:rPr lang="en-US" baseline="0" dirty="0" smtClean="0"/>
              <a:t> Gold is a conversion metric</a:t>
            </a:r>
          </a:p>
          <a:p>
            <a:r>
              <a:rPr lang="en-US" baseline="0" dirty="0" smtClean="0"/>
              <a:t>ExP (and other proprietary systems) can have rich observations and metrics</a:t>
            </a:r>
          </a:p>
          <a:p>
            <a:r>
              <a:rPr lang="en-US" baseline="0" dirty="0" smtClean="0"/>
              <a:t>Google is limited, but simple and free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60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TiP</a:t>
            </a:r>
            <a:r>
              <a:rPr lang="en-US" dirty="0" smtClean="0"/>
              <a:t> is MORE expansive than this</a:t>
            </a:r>
          </a:p>
          <a:p>
            <a:endParaRPr lang="en-US" dirty="0" smtClean="0"/>
          </a:p>
          <a:p>
            <a:r>
              <a:rPr lang="en-US" dirty="0" smtClean="0"/>
              <a:t>Not Fire Team, but balance BUFT/</a:t>
            </a:r>
            <a:r>
              <a:rPr lang="en-US" dirty="0" err="1" smtClean="0"/>
              <a:t>TiP</a:t>
            </a:r>
            <a:r>
              <a:rPr lang="en-US" dirty="0" smtClean="0"/>
              <a:t>: Hopefully</a:t>
            </a:r>
            <a:r>
              <a:rPr lang="en-US" baseline="0" dirty="0" smtClean="0"/>
              <a:t> previous slides illustrate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1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Testing?  Not here, not now (I believe it’s about evaluating risk)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3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Responsive</a:t>
            </a:r>
            <a:r>
              <a:rPr lang="en-US" baseline="0" dirty="0" smtClean="0"/>
              <a:t> = </a:t>
            </a:r>
            <a:r>
              <a:rPr lang="en-US" dirty="0" smtClean="0"/>
              <a:t>deploy, detect, patch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2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Amazon, Wizards of the Coast, MSFT Health Vault</a:t>
            </a:r>
          </a:p>
          <a:p>
            <a:r>
              <a:rPr lang="en-US" dirty="0" err="1" smtClean="0"/>
              <a:t>TiP</a:t>
            </a:r>
            <a:r>
              <a:rPr lang="en-US" dirty="0" smtClean="0"/>
              <a:t> done badly – user visible,</a:t>
            </a:r>
            <a:r>
              <a:rPr lang="en-US" baseline="0" dirty="0" smtClean="0"/>
              <a:t> possibly impacting (buy an ASIN)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32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Amazon, Wizards of the Coast, MSFT Health Vault</a:t>
            </a:r>
          </a:p>
          <a:p>
            <a:r>
              <a:rPr lang="en-US" dirty="0" err="1" smtClean="0"/>
              <a:t>TiP</a:t>
            </a:r>
            <a:r>
              <a:rPr lang="en-US" dirty="0" smtClean="0"/>
              <a:t> done badly – user visible,</a:t>
            </a:r>
            <a:r>
              <a:rPr lang="en-US" baseline="0" dirty="0" smtClean="0"/>
              <a:t> possibly impacting (buy an ASIN)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325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TEXT before DIAGRAM</a:t>
            </a:r>
            <a:r>
              <a:rPr lang="en-US" baseline="0" dirty="0" smtClean="0"/>
              <a:t> (gives context to explain diagram)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REAL Users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Can have multiple Treatments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Can divide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7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/>
            <a:r>
              <a:rPr lang="en-US" smtClean="0"/>
              <a:t>in US, Dec 2009</a:t>
            </a:r>
            <a:endParaRPr lang="en-US" dirty="0" smtClean="0"/>
          </a:p>
          <a:p>
            <a:pPr defTabSz="914350"/>
            <a:r>
              <a:rPr lang="en-US" dirty="0" smtClean="0"/>
              <a:t>HOPS = Headline Optimization Service</a:t>
            </a:r>
          </a:p>
          <a:p>
            <a:pPr defTabSz="914350"/>
            <a:r>
              <a:rPr lang="en-US" dirty="0"/>
              <a:t>HOPS automatically selected and ranked the headlines with highest number of clicks</a:t>
            </a:r>
            <a:endParaRPr lang="en-US" dirty="0" smtClean="0"/>
          </a:p>
          <a:p>
            <a:r>
              <a:rPr lang="en-US" dirty="0" smtClean="0"/>
              <a:t>Experiment was run before new MSN launch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46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in Brazil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HOPS = Headline Optimization Service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HOPS automatically selected and ranked the headlines with highest number of clicks</a:t>
            </a:r>
            <a:endParaRPr lang="en-US" dirty="0" smtClean="0"/>
          </a:p>
          <a:p>
            <a:r>
              <a:rPr lang="en-US" dirty="0" smtClean="0"/>
              <a:t>Experiment was run before new MSN launch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84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services tests are</a:t>
            </a:r>
            <a:r>
              <a:rPr lang="en-US" baseline="0" dirty="0" smtClean="0"/>
              <a:t> A/B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you hope to show no statistically significant difference, i.e., A=B</a:t>
            </a:r>
            <a:endParaRPr lang="en-US" dirty="0" smtClean="0"/>
          </a:p>
          <a:p>
            <a:r>
              <a:rPr lang="en-US" dirty="0" err="1" smtClean="0"/>
              <a:t>Dev’s</a:t>
            </a:r>
            <a:r>
              <a:rPr lang="en-US" dirty="0" smtClean="0"/>
              <a:t> did not produce bad quality – Production Systems</a:t>
            </a:r>
            <a:r>
              <a:rPr lang="en-US" baseline="0" dirty="0" smtClean="0"/>
              <a:t> need Production 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024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biased</a:t>
            </a:r>
            <a:r>
              <a:rPr lang="en-US" baseline="0" dirty="0" smtClean="0"/>
              <a:t> populations – OK for </a:t>
            </a:r>
            <a:r>
              <a:rPr lang="en-US" baseline="0" dirty="0" err="1" smtClean="0"/>
              <a:t>TiP</a:t>
            </a:r>
            <a:r>
              <a:rPr lang="en-US" baseline="0" dirty="0" smtClean="0"/>
              <a:t>, careful about your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13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Controlled as long as one service is not</a:t>
            </a:r>
            <a:r>
              <a:rPr lang="en-US" baseline="0" dirty="0" smtClean="0"/>
              <a:t> at a disadvantage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866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bugfixes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around exception handling, a change in the queuing algorithm, and some additional performance counters around queuing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stage should have been to randomly assign to one of the two ROs, but we never ran that experiment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34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Operator is wrong (rarely)</a:t>
            </a:r>
            <a:r>
              <a:rPr lang="en-US" baseline="0" dirty="0" smtClean="0"/>
              <a:t> throw out data.</a:t>
            </a:r>
          </a:p>
          <a:p>
            <a:r>
              <a:rPr lang="en-US" baseline="0" dirty="0" smtClean="0"/>
              <a:t>“</a:t>
            </a:r>
            <a:r>
              <a:rPr lang="en-US" dirty="0" smtClean="0"/>
              <a:t>no control” = no control over the laminar</a:t>
            </a:r>
            <a:r>
              <a:rPr lang="en-US" baseline="0" dirty="0" smtClean="0"/>
              <a:t>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833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Server failures,</a:t>
            </a:r>
            <a:r>
              <a:rPr lang="en-US" baseline="0" dirty="0" smtClean="0"/>
              <a:t> wrong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93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Server side is an approximation</a:t>
            </a:r>
            <a:r>
              <a:rPr lang="en-US" baseline="0" dirty="0" smtClean="0"/>
              <a:t> of client side observations sent. (assume same travel time to server)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Causation: Users of a certain browser may be more likely to have faster connections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Gomez/Keynote.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their last-mile projects, which use real users, start with a clean cache, so they don’t represent real experience, especially as pages evolve to show personalized information (e.g., Hotmail,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now shown on home page, but only if you previously logged in, setup connector,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8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Metric: we know a user clicked to get to the page.  Compare this to the Tracking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Opt-in: selection bias: get data only</a:t>
            </a:r>
            <a:r>
              <a:rPr lang="en-US" baseline="0" dirty="0" smtClean="0"/>
              <a:t> from users who are willing to participate</a:t>
            </a:r>
          </a:p>
          <a:p>
            <a:r>
              <a:rPr lang="en-US" baseline="0" dirty="0" smtClean="0"/>
              <a:t>Tries ALL the variants: in OCE we compare 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3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r>
              <a:rPr lang="en-US" baseline="0" dirty="0" smtClean="0"/>
              <a:t> B is better?  </a:t>
            </a:r>
            <a:r>
              <a:rPr lang="en-US" baseline="0" smtClean="0"/>
              <a:t>No it’s not.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0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r>
              <a:rPr lang="en-US" baseline="0" dirty="0" smtClean="0"/>
              <a:t> B is better?  </a:t>
            </a:r>
            <a:r>
              <a:rPr lang="en-US" baseline="0" smtClean="0"/>
              <a:t>No it’s not.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0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get it?  Here’s a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laughed, then you get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34CD-A6C6-495F-A744-B1B043295C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1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81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74406"/>
            <a:ext cx="2085975" cy="273844"/>
          </a:xfrm>
        </p:spPr>
        <p:txBody>
          <a:bodyPr/>
          <a:lstStyle/>
          <a:p>
            <a:fld id="{1CEF607B-A47E-422C-9BEF-122CCDB7C526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74406"/>
            <a:ext cx="284797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4774406"/>
            <a:ext cx="561975" cy="273844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7B613C-1AD7-49D3-885D-F654C5CDBAA6}" type="datetime1">
              <a:rPr lang="en-US" smtClean="0"/>
              <a:pPr/>
              <a:t>6/25/2010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xkcd.com/552/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xp-platform.com/bsc2010.asp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hyperlink" Target="http://www.xbox.com/en-US/live/joinlive.htm" TargetMode="External"/><Relationship Id="rId4" Type="http://schemas.openxmlformats.org/officeDocument/2006/relationships/image" Target="../media/image26.png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marketplace.xbox.com/en-U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hyperlink" Target="http://store.microsoft.com/home.aspx" TargetMode="External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32.png"/><Relationship Id="rId10" Type="http://schemas.microsoft.com/office/2007/relationships/diagramDrawing" Target="../diagrams/drawing4.xml"/><Relationship Id="rId4" Type="http://schemas.openxmlformats.org/officeDocument/2006/relationships/image" Target="../media/image31.png"/><Relationship Id="rId9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26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95.photobucket.com/albums/l140/highmaintainence_chic/digitalsnackbox/?action=view&amp;current=imvu-engel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seliot/" TargetMode="External"/><Relationship Id="rId2" Type="http://schemas.openxmlformats.org/officeDocument/2006/relationships/hyperlink" Target="mailto:seth.eliot@microsof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p-platform.com/" TargetMode="Externa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stopdesign.com/archive/2009/03/20/goodbye-google.html" TargetMode="External"/><Relationship Id="rId3" Type="http://schemas.openxmlformats.org/officeDocument/2006/relationships/hyperlink" Target="http://dx.doi.org/10.1038/20094" TargetMode="External"/><Relationship Id="rId7" Type="http://schemas.openxmlformats.org/officeDocument/2006/relationships/hyperlink" Target="http://www.ncbi.nlm.nih.gov/pubmed/10724157" TargetMode="External"/><Relationship Id="rId2" Type="http://schemas.openxmlformats.org/officeDocument/2006/relationships/hyperlink" Target="http://en.wikipedia.org/wiki/Digital_object_identif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38/35004661" TargetMode="External"/><Relationship Id="rId11" Type="http://schemas.openxmlformats.org/officeDocument/2006/relationships/hyperlink" Target="http://video.google.com/videoplay?docid=6202268628085731280" TargetMode="External"/><Relationship Id="rId5" Type="http://schemas.openxmlformats.org/officeDocument/2006/relationships/hyperlink" Target="http://www.ncbi.nlm.nih.gov/pubmed/10335839" TargetMode="External"/><Relationship Id="rId10" Type="http://schemas.openxmlformats.org/officeDocument/2006/relationships/hyperlink" Target="http://timothyfitz.wordpress.com/2009/02/10/continuous-deployment-at-imvu-doing-the-impossible-fifty-times-a-day/" TargetMode="External"/><Relationship Id="rId4" Type="http://schemas.openxmlformats.org/officeDocument/2006/relationships/hyperlink" Target="http://en.wikipedia.org/wiki/PubMed_Identifier" TargetMode="External"/><Relationship Id="rId9" Type="http://schemas.openxmlformats.org/officeDocument/2006/relationships/hyperlink" Target="http://glinden.blogspot.com/2006/04/early-amazon-shopping-cart.html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543800" cy="85963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Testing with Real </a:t>
            </a:r>
            <a:r>
              <a:rPr lang="en-US" sz="5400" dirty="0" smtClean="0"/>
              <a:t>Users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315200" cy="457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User </a:t>
            </a:r>
            <a:r>
              <a:rPr lang="en-US" sz="2600" dirty="0">
                <a:solidFill>
                  <a:schemeClr val="tx2"/>
                </a:solidFill>
              </a:rPr>
              <a:t>Interaction and </a:t>
            </a:r>
            <a:r>
              <a:rPr lang="en-US" sz="2600" dirty="0" smtClean="0">
                <a:solidFill>
                  <a:schemeClr val="tx2"/>
                </a:solidFill>
              </a:rPr>
              <a:t>Beyond, with Online Experimentation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314699"/>
            <a:ext cx="54200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Seth Eliot, Senior Test Manager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Experimentation Platform (ExP)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Better Software Conference - June 9, 2010</a:t>
            </a:r>
          </a:p>
        </p:txBody>
      </p:sp>
      <p:pic>
        <p:nvPicPr>
          <p:cNvPr id="1027" name="Picture 3" descr="C:\Users\seliot\Documents\QA\MSFT\ms-logo_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8150"/>
            <a:ext cx="1307088" cy="2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eliot\Documents\ExP\Logos\ExP_logo_noreflect_trans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63" y="771248"/>
            <a:ext cx="94476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Correlation Does not Imply Causation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51054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Higher </a:t>
            </a:r>
            <a:r>
              <a:rPr lang="en-US" dirty="0"/>
              <a:t>Kindle </a:t>
            </a:r>
            <a:r>
              <a:rPr lang="en-US" dirty="0" smtClean="0"/>
              <a:t>Sales correlate with deployment of B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Did Website B cause the sales increase?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173769"/>
              </p:ext>
            </p:extLst>
          </p:nvPr>
        </p:nvGraphicFramePr>
        <p:xfrm>
          <a:off x="5257800" y="819150"/>
          <a:ext cx="2971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38600" y="295275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 night-lights cause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near-sightedness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children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?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2595563"/>
            <a:ext cx="3048000" cy="2047875"/>
            <a:chOff x="381000" y="2595563"/>
            <a:chExt cx="3048000" cy="20478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595563"/>
              <a:ext cx="3048000" cy="2047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43940" y="2724150"/>
              <a:ext cx="1546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Quinn, </a:t>
              </a:r>
              <a:r>
                <a:rPr lang="en-US" sz="1200" dirty="0" smtClean="0">
                  <a:latin typeface="+mj-lt"/>
                </a:rPr>
                <a:t>et al, 1999</a:t>
              </a:r>
              <a:endParaRPr lang="en-US" sz="1200" dirty="0">
                <a:latin typeface="+mj-lt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38600" y="4095750"/>
            <a:ext cx="4828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Nope. Near-sighted parents do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[Zadnik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et al, 2000]</a:t>
            </a:r>
          </a:p>
        </p:txBody>
      </p:sp>
    </p:spTree>
    <p:extLst>
      <p:ext uri="{BB962C8B-B14F-4D97-AF65-F5344CB8AC3E}">
        <p14:creationId xmlns:p14="http://schemas.microsoft.com/office/powerpoint/2010/main" val="1743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rela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754" y="1717359"/>
            <a:ext cx="6383973" cy="25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2025" y="4781550"/>
            <a:ext cx="561975" cy="273844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272" y="540428"/>
            <a:ext cx="445293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1839" y="1294271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Correlation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80631" y="4344175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5"/>
              </a:rPr>
              <a:t>http://xkcd.com/552/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0" y="4427982"/>
            <a:ext cx="1219201" cy="292713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XKCD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Employing Online Experimentation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Where can Online Experimentation be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895350"/>
            <a:ext cx="6019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“….System with Feature X”</a:t>
            </a:r>
          </a:p>
          <a:p>
            <a:pPr marL="0" indent="0">
              <a:buNone/>
            </a:pPr>
            <a:r>
              <a:rPr lang="en-US" dirty="0" smtClean="0"/>
              <a:t>	can </a:t>
            </a:r>
            <a:r>
              <a:rPr lang="en-US" dirty="0"/>
              <a:t>be</a:t>
            </a:r>
          </a:p>
          <a:p>
            <a:pPr marL="0" indent="0">
              <a:buNone/>
            </a:pPr>
            <a:r>
              <a:rPr lang="en-US" dirty="0" smtClean="0"/>
              <a:t>	“….</a:t>
            </a:r>
            <a:r>
              <a:rPr lang="en-US" dirty="0"/>
              <a:t>Website with Different UX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Rectangle 512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35325" y="819150"/>
            <a:ext cx="2362200" cy="193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33860856"/>
              </p:ext>
            </p:extLst>
          </p:nvPr>
        </p:nvGraphicFramePr>
        <p:xfrm>
          <a:off x="2362200" y="971550"/>
          <a:ext cx="6019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9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Platform for Online Experimentation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86200" y="1486052"/>
            <a:ext cx="1307088" cy="942698"/>
            <a:chOff x="7239000" y="438150"/>
            <a:chExt cx="1307088" cy="942698"/>
          </a:xfrm>
        </p:grpSpPr>
        <p:pic>
          <p:nvPicPr>
            <p:cNvPr id="11" name="Picture 3" descr="C:\Users\seliot\Documents\QA\MSFT\ms-logo_b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38150"/>
              <a:ext cx="1307088" cy="21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seliot\Documents\ExP\Logos\ExP_logo_noreflect_trans_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163" y="771248"/>
              <a:ext cx="944761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1" y="3056640"/>
            <a:ext cx="2822149" cy="1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927144"/>
            <a:ext cx="1520018" cy="50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251" y="98220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Platforms used Internally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805754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“design philosophy was governed by data and data exclusively“ – Douglas Bowman, Visual Design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[</a:t>
            </a:r>
            <a:r>
              <a:rPr lang="en-US" sz="1200" dirty="0">
                <a:latin typeface="+mj-lt"/>
              </a:rPr>
              <a:t>Goodbye, Google, Mar </a:t>
            </a:r>
            <a:r>
              <a:rPr lang="en-US" sz="1200" dirty="0" smtClean="0">
                <a:latin typeface="+mj-lt"/>
              </a:rPr>
              <a:t>2009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]</a:t>
            </a:r>
            <a:endParaRPr lang="en-US" sz="12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251" y="2588193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Public Platforms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99" y="3181350"/>
            <a:ext cx="1228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47945"/>
            <a:ext cx="20764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http://nerdbusiness.com/articles/adobe-cs4-preview/Adobe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99" y="3711521"/>
            <a:ext cx="473725" cy="5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371600" y="249555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05" y="3650240"/>
            <a:ext cx="1519239" cy="49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6052"/>
            <a:ext cx="18573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504950"/>
          </a:xfrm>
        </p:spPr>
        <p:txBody>
          <a:bodyPr/>
          <a:lstStyle/>
          <a:p>
            <a:r>
              <a:rPr lang="en-US" sz="4000" dirty="0" smtClean="0"/>
              <a:t>Nuts and Bolts of Online Experimentation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048000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2800" b="1" dirty="0" smtClean="0"/>
              <a:t>Assign Treatment</a:t>
            </a:r>
          </a:p>
          <a:p>
            <a:pPr marL="457200" indent="-457200" algn="ctr">
              <a:buFont typeface="+mj-lt"/>
              <a:buAutoNum type="arabicPeriod"/>
            </a:pPr>
            <a:endParaRPr lang="en-US" sz="2800" b="1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2800" b="1" dirty="0" smtClean="0"/>
              <a:t>Record Observation(s)</a:t>
            </a:r>
          </a:p>
          <a:p>
            <a:pPr marL="457200" indent="-457200" algn="ctr">
              <a:buFont typeface="+mj-lt"/>
              <a:buAutoNum type="arabicPeriod"/>
            </a:pPr>
            <a:endParaRPr lang="en-US" sz="2800" b="1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2800" b="1" dirty="0" smtClean="0"/>
              <a:t>Analyze and Compare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2"/>
            <a:ext cx="8229600" cy="1371600"/>
          </a:xfrm>
        </p:spPr>
        <p:txBody>
          <a:bodyPr/>
          <a:lstStyle/>
          <a:p>
            <a:r>
              <a:rPr lang="en-US" sz="4000" dirty="0"/>
              <a:t>An Experiment Architecture: Assign </a:t>
            </a: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58017" y="1329372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Web Page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URL Does not 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Treatment Assignment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Using a Server Side Switch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6" name="Picture 5" descr="C:\Users\seliot\Documents\ExP\Logos\ExP_logo_noreflect_trans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581150"/>
            <a:ext cx="94476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4400" y="3069312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Instead of  a Web Page could be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Code Path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Service Selection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V-</a:t>
            </a:r>
            <a:r>
              <a:rPr lang="en-US" dirty="0" err="1" smtClean="0">
                <a:latin typeface="+mj-lt"/>
              </a:rPr>
              <a:t>curr</a:t>
            </a:r>
            <a:r>
              <a:rPr lang="en-US" dirty="0" smtClean="0">
                <a:latin typeface="+mj-lt"/>
              </a:rPr>
              <a:t> / V-next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38274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19150"/>
          </a:xfrm>
        </p:spPr>
        <p:txBody>
          <a:bodyPr/>
          <a:lstStyle/>
          <a:p>
            <a:r>
              <a:rPr lang="en-US" sz="4000" dirty="0" smtClean="0"/>
              <a:t>Another Experiment Architecture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280231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Web Page Only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e.g. Google Website Optimizer “A/B”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Switch is in their Data Center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6200" y="89535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Web Page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URL changes - Redirect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Treatment Assignment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Using a Client Side Switch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Page A contains </a:t>
            </a:r>
            <a:r>
              <a:rPr lang="en-US" dirty="0" smtClean="0">
                <a:latin typeface="+mj-lt"/>
              </a:rPr>
              <a:t>JavaScript</a:t>
            </a: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9149"/>
            <a:ext cx="3713163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2"/>
            <a:ext cx="8229600" cy="1371600"/>
          </a:xfrm>
        </p:spPr>
        <p:txBody>
          <a:bodyPr/>
          <a:lstStyle/>
          <a:p>
            <a:r>
              <a:rPr lang="en-US" sz="4000" dirty="0"/>
              <a:t>An Experiment Architecture: </a:t>
            </a:r>
            <a:r>
              <a:rPr lang="en-US" sz="4000" dirty="0" smtClean="0"/>
              <a:t>Record Observation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6" name="Picture 5" descr="C:\Users\seliot\Documents\ExP\Logos\ExP_logo_noreflect_trans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89" y="2630269"/>
            <a:ext cx="94476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150495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Server-side Observations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Client-side Observations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Require Instrumented Page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52090"/>
            <a:ext cx="5181600" cy="356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3790950"/>
            <a:ext cx="3122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 = Page Request</a:t>
            </a:r>
          </a:p>
          <a:p>
            <a:r>
              <a:rPr lang="en-US" dirty="0">
                <a:latin typeface="+mj-lt"/>
              </a:rPr>
              <a:t>UUID = Unique User ID</a:t>
            </a:r>
          </a:p>
          <a:p>
            <a:r>
              <a:rPr lang="en-US" dirty="0">
                <a:latin typeface="+mj-lt"/>
              </a:rPr>
              <a:t>RO = Record Observation</a:t>
            </a:r>
          </a:p>
        </p:txBody>
      </p:sp>
    </p:spTree>
    <p:extLst>
      <p:ext uri="{BB962C8B-B14F-4D97-AF65-F5344CB8AC3E}">
        <p14:creationId xmlns:p14="http://schemas.microsoft.com/office/powerpoint/2010/main" val="9893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&amp; Compare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5" descr="C:\Users\seliot\Documents\ExP\Logos\ExP_logo_noreflect_trans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94476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6600"/>
            <a:ext cx="6705600" cy="39549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643734"/>
              </p:ext>
            </p:extLst>
          </p:nvPr>
        </p:nvGraphicFramePr>
        <p:xfrm>
          <a:off x="1524000" y="819150"/>
          <a:ext cx="5867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17195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Latest version of this slide deck can be found at: </a:t>
            </a: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8"/>
              </a:rPr>
              <a:t>http://exp-platform.com/bsc2010.aspx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graphicEl>
                                              <a:dgm id="{66351BAE-FC36-47A9-98F2-5498B2DBF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6351BAE-FC36-47A9-98F2-5498B2DBF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6351BAE-FC36-47A9-98F2-5498B2DBF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66351BAE-FC36-47A9-98F2-5498B2DBF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7012109B-4AD4-4E31-BA9C-A93BDAEBB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7012109B-4AD4-4E31-BA9C-A93BDAEBB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7012109B-4AD4-4E31-BA9C-A93BDAEBB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7012109B-4AD4-4E31-BA9C-A93BDAEBB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A7232C0C-1EBD-4195-9594-4E6F7245D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A7232C0C-1EBD-4195-9594-4E6F7245D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A7232C0C-1EBD-4195-9594-4E6F7245D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A7232C0C-1EBD-4195-9594-4E6F7245D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E0E30E7E-4120-4352-9621-172387FD9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0E30E7E-4120-4352-9621-172387FD9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E0E30E7E-4120-4352-9621-172387FD9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E0E30E7E-4120-4352-9621-172387FD9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ADCB0B21-DAA9-489A-94E0-EE149C5B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ADCB0B21-DAA9-489A-94E0-EE149C5B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ADCB0B21-DAA9-489A-94E0-EE149C5B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ADCB0B21-DAA9-489A-94E0-EE149C5B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9831C4B4-3C2D-4375-A2BC-B1CC4A27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9831C4B4-3C2D-4375-A2BC-B1CC4A27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9831C4B4-3C2D-4375-A2BC-B1CC4A27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9831C4B4-3C2D-4375-A2BC-B1CC4A27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851FD832-B328-4352-9531-E6F2605A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851FD832-B328-4352-9531-E6F2605A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851FD832-B328-4352-9531-E6F2605A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851FD832-B328-4352-9531-E6F2605A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CC8C6F0B-3634-4E71-B443-2EAC0DE27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CC8C6F0B-3634-4E71-B443-2EAC0DE27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CC8C6F0B-3634-4E71-B443-2EAC0DE27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CC8C6F0B-3634-4E71-B443-2EAC0DE27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&amp; Compare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5" descr="C:\Users\seliot\Documents\ExP\Logos\ExP_logo_noreflect_trans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94476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823384"/>
            <a:ext cx="4857749" cy="395816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Decision Making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Example: Amazon Shopping Cart Recs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42950"/>
            <a:ext cx="8229600" cy="2286000"/>
          </a:xfrm>
        </p:spPr>
        <p:txBody>
          <a:bodyPr>
            <a:normAutofit/>
          </a:bodyPr>
          <a:lstStyle/>
          <a:p>
            <a:r>
              <a:rPr lang="en-US" smtClean="0"/>
              <a:t>Amazon.com engineer had </a:t>
            </a:r>
            <a:r>
              <a:rPr lang="en-US" dirty="0"/>
              <a:t>the idea of showing recommendations based on cart </a:t>
            </a:r>
            <a:r>
              <a:rPr lang="en-US" dirty="0" smtClean="0"/>
              <a:t>items </a:t>
            </a:r>
            <a:r>
              <a:rPr lang="en-US" sz="1200" dirty="0" smtClean="0"/>
              <a:t>[Greg </a:t>
            </a:r>
            <a:r>
              <a:rPr lang="en-US" sz="1200" dirty="0"/>
              <a:t>Linden, Apr </a:t>
            </a:r>
            <a:r>
              <a:rPr lang="en-US" sz="1200" dirty="0" smtClean="0"/>
              <a:t>2006]</a:t>
            </a:r>
            <a:endParaRPr lang="en-US" sz="1200" dirty="0"/>
          </a:p>
          <a:p>
            <a:pPr lvl="1"/>
            <a:r>
              <a:rPr lang="en-US" dirty="0" smtClean="0"/>
              <a:t>Pro</a:t>
            </a:r>
            <a:r>
              <a:rPr lang="en-US" dirty="0"/>
              <a:t>: cross-sell more items (increase average basket size)</a:t>
            </a:r>
          </a:p>
          <a:p>
            <a:pPr lvl="1"/>
            <a:r>
              <a:rPr lang="en-US" dirty="0"/>
              <a:t>Con: distract people from checking out (reduce conversion)</a:t>
            </a:r>
          </a:p>
          <a:p>
            <a:r>
              <a:rPr lang="en-US" dirty="0" smtClean="0"/>
              <a:t>A </a:t>
            </a:r>
            <a:r>
              <a:rPr lang="en-US" dirty="0"/>
              <a:t>marketing senior vice-president was dead set against it</a:t>
            </a:r>
            <a:r>
              <a:rPr lang="en-US" dirty="0" smtClean="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28950"/>
            <a:ext cx="7391400" cy="193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6324600" y="3028950"/>
            <a:ext cx="1828800" cy="1981200"/>
          </a:xfrm>
          <a:prstGeom prst="donut">
            <a:avLst>
              <a:gd name="adj" fmla="val 11069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" y="302895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Ran an Experiment…</a:t>
            </a:r>
          </a:p>
        </p:txBody>
      </p:sp>
    </p:spTree>
    <p:extLst>
      <p:ext uri="{BB962C8B-B14F-4D97-AF65-F5344CB8AC3E}">
        <p14:creationId xmlns:p14="http://schemas.microsoft.com/office/powerpoint/2010/main" val="24548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</a:t>
            </a:r>
            <a:r>
              <a:rPr lang="en-US" dirty="0" err="1" smtClean="0"/>
              <a:t>HiPPO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1447800"/>
          </a:xfrm>
        </p:spPr>
        <p:txBody>
          <a:bodyPr/>
          <a:lstStyle/>
          <a:p>
            <a:r>
              <a:rPr lang="en-US" dirty="0"/>
              <a:t>A marketing senior vice-president was dead set against it</a:t>
            </a:r>
            <a:r>
              <a:rPr lang="en-US" dirty="0" smtClean="0"/>
              <a:t>.</a:t>
            </a:r>
          </a:p>
          <a:p>
            <a:r>
              <a:rPr lang="en-US" dirty="0"/>
              <a:t>Highest Paid Person’s </a:t>
            </a:r>
            <a:r>
              <a:rPr lang="en-US" dirty="0" smtClean="0"/>
              <a:t>Opinion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9535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Hi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ghest 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aid 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erson’s 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pinion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4286" y="1938200"/>
            <a:ext cx="8225171" cy="2767149"/>
            <a:chOff x="544286" y="1938200"/>
            <a:chExt cx="8225171" cy="2767149"/>
          </a:xfrm>
        </p:grpSpPr>
        <p:sp>
          <p:nvSpPr>
            <p:cNvPr id="7" name="TextBox 6"/>
            <p:cNvSpPr txBox="1"/>
            <p:nvPr/>
          </p:nvSpPr>
          <p:spPr>
            <a:xfrm>
              <a:off x="544286" y="1962150"/>
              <a:ext cx="746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“A scientific man ought to have no wishes, no affections, - a mere heart of stone.” - Charles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Darwin</a:t>
              </a:r>
            </a:p>
          </p:txBody>
        </p:sp>
        <p:pic>
          <p:nvPicPr>
            <p:cNvPr id="9" name="Picture 8" descr="hipp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1938200"/>
              <a:ext cx="3283057" cy="2767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3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6164E-7 L -3.33333E-6 -0.147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Trumps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895350"/>
            <a:ext cx="746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Based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 experiments with ExP at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Microsoft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intuition 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poor: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2/3rd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 ideas do not improve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metric(s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they were designed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improve</a:t>
            </a:r>
          </a:p>
          <a:p>
            <a:pPr algn="r"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“It's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amazing what you can see when you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look“ Yogi Berra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89531"/>
              </p:ext>
            </p:extLst>
          </p:nvPr>
        </p:nvGraphicFramePr>
        <p:xfrm>
          <a:off x="990600" y="1546423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1/3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1/3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1/3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Positive Ideas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No Statistical Difference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Negative</a:t>
                      </a:r>
                      <a:r>
                        <a:rPr lang="en-US" baseline="0" dirty="0" smtClean="0">
                          <a:latin typeface="+mj-lt"/>
                        </a:rPr>
                        <a:t> Ideas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Way of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Avoid the temptation to try and build optimal features through extensive planning without early </a:t>
            </a:r>
            <a:r>
              <a:rPr lang="en-US" dirty="0" smtClean="0"/>
              <a:t>testing.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Try radical ideas.  You may be surprised, especially if </a:t>
            </a:r>
            <a:r>
              <a:rPr lang="en-US" dirty="0" smtClean="0"/>
              <a:t>“cheap”</a:t>
            </a:r>
          </a:p>
          <a:p>
            <a:pPr marL="857250" lvl="2" indent="0">
              <a:buNone/>
            </a:pPr>
            <a:r>
              <a:rPr lang="en-US" sz="2000" dirty="0" smtClean="0"/>
              <a:t>i.e</a:t>
            </a:r>
            <a:r>
              <a:rPr lang="en-US" sz="2000" dirty="0"/>
              <a:t>. </a:t>
            </a:r>
            <a:r>
              <a:rPr lang="en-US" sz="2000" dirty="0" smtClean="0"/>
              <a:t>Amazon.com shopping cart recs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Example: Microsoft Xbox Live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99279"/>
            <a:ext cx="8229600" cy="525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Goal: Sign More People up for Gold Subscriptions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76350"/>
            <a:ext cx="2438400" cy="373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276350"/>
            <a:ext cx="2489934" cy="322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89621068"/>
              </p:ext>
            </p:extLst>
          </p:nvPr>
        </p:nvGraphicFramePr>
        <p:xfrm>
          <a:off x="2756040" y="1276350"/>
          <a:ext cx="332142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>
            <a:off x="5693229" y="1888671"/>
            <a:ext cx="327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Which has higher Gold Sign-up…???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Control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Treatment</a:t>
            </a: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either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3232" y="1276350"/>
            <a:ext cx="332141" cy="332141"/>
            <a:chOff x="0" y="33984"/>
            <a:chExt cx="332141" cy="332141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0" y="33984"/>
              <a:ext cx="332141" cy="332141"/>
            </a:xfrm>
            <a:prstGeom prst="ellipse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48641" y="82625"/>
              <a:ext cx="234859" cy="234859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</a:t>
              </a:r>
              <a:endParaRPr lang="en-US" sz="15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63381" y="1331492"/>
            <a:ext cx="3579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  <a:hlinkClick r:id="rId10"/>
              </a:rPr>
              <a:t>http://</a:t>
            </a:r>
            <a:r>
              <a:rPr lang="en-US" sz="1200" dirty="0" smtClean="0">
                <a:latin typeface="+mj-lt"/>
                <a:hlinkClick r:id="rId10"/>
              </a:rPr>
              <a:t>www.xbox.com/en-US/live/joinlive.htm</a:t>
            </a:r>
            <a:r>
              <a:rPr lang="en-US" sz="1200" dirty="0" smtClean="0">
                <a:latin typeface="+mj-lt"/>
              </a:rPr>
              <a:t> </a:t>
            </a:r>
            <a:endParaRPr lang="en-US" sz="12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3229" y="1888671"/>
            <a:ext cx="327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Which has higher Gold Sign-up…???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457200" indent="-457200">
              <a:buAutoNum type="alphaUcPeriod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Treatment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– up 29.9%</a:t>
            </a: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N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either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23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Xbox Ideas being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Comparison between FREE + Gold features is below fold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to Action</a:t>
            </a:r>
          </a:p>
          <a:p>
            <a:pPr lvl="1"/>
            <a:r>
              <a:rPr lang="en-US" dirty="0" smtClean="0"/>
              <a:t>Weak call to action – clicking a graphic is not standard for web</a:t>
            </a:r>
          </a:p>
          <a:p>
            <a:r>
              <a:rPr lang="en-US" dirty="0" smtClean="0"/>
              <a:t>Xbox LIVE Messaging</a:t>
            </a:r>
          </a:p>
          <a:p>
            <a:pPr lvl="1"/>
            <a:r>
              <a:rPr lang="en-US" dirty="0" smtClean="0"/>
              <a:t>Paragraphs are tough to read, too long</a:t>
            </a:r>
          </a:p>
          <a:p>
            <a:pPr lvl="1"/>
            <a:r>
              <a:rPr lang="en-US" dirty="0" smtClean="0"/>
              <a:t>Missing “Online Gaming” as key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7030A0"/>
                </a:solidFill>
              </a:rPr>
              <a:t>Example: Microsoft Xbox Marketplace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Goal: Increase </a:t>
            </a:r>
            <a:r>
              <a:rPr lang="en-US" dirty="0"/>
              <a:t>Total Points Spent per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7583"/>
            <a:ext cx="5715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1366450"/>
            <a:ext cx="29562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  <a:hlinkClick r:id="rId4"/>
              </a:rPr>
              <a:t>http://</a:t>
            </a:r>
            <a:r>
              <a:rPr lang="en-US" sz="1200" dirty="0" smtClean="0">
                <a:latin typeface="+mj-lt"/>
                <a:hlinkClick r:id="rId4"/>
              </a:rPr>
              <a:t>marketplace.xbox.com/en-US</a:t>
            </a:r>
            <a:r>
              <a:rPr lang="en-US" sz="1200" dirty="0" smtClean="0">
                <a:latin typeface="+mj-lt"/>
              </a:rPr>
              <a:t> </a:t>
            </a:r>
            <a:endParaRPr lang="en-US" sz="1200" dirty="0">
              <a:latin typeface="+mj-lt"/>
            </a:endParaRPr>
          </a:p>
        </p:txBody>
      </p:sp>
      <p:sp>
        <p:nvSpPr>
          <p:cNvPr id="10" name="Before"/>
          <p:cNvSpPr/>
          <p:nvPr/>
        </p:nvSpPr>
        <p:spPr>
          <a:xfrm>
            <a:off x="6050126" y="1757055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Which has higher Points Spent…???</a:t>
            </a: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Control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T1: Game Add-Ons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T2: Game Demo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T3: Avatar Gear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None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After"/>
          <p:cNvSpPr/>
          <p:nvPr/>
        </p:nvSpPr>
        <p:spPr>
          <a:xfrm>
            <a:off x="6050126" y="1757055"/>
            <a:ext cx="304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Which has higher Points Spent…???</a:t>
            </a: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Control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T1: Game Add-Ons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T2: Game Demo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T3: Avatar Gear</a:t>
            </a:r>
          </a:p>
          <a:p>
            <a:pPr marL="457200" indent="-457200">
              <a:buAutoNum type="alphaUcPeriod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None</a:t>
            </a:r>
          </a:p>
          <a:p>
            <a:pPr marL="457200" indent="-457200">
              <a:buAutoNum type="alphaUcPeriod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Promoted content up,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at expense of others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3232" y="1276350"/>
            <a:ext cx="332141" cy="332141"/>
            <a:chOff x="0" y="33984"/>
            <a:chExt cx="332141" cy="332141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0" y="33984"/>
              <a:ext cx="332141" cy="332141"/>
            </a:xfrm>
            <a:prstGeom prst="ellipse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48641" y="82625"/>
              <a:ext cx="234859" cy="234859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</a:t>
              </a:r>
              <a:endParaRPr lang="en-US" sz="1500" kern="1200" dirty="0"/>
            </a:p>
          </p:txBody>
        </p:sp>
      </p:grpSp>
      <p:grpSp>
        <p:nvGrpSpPr>
          <p:cNvPr id="8" name="C"/>
          <p:cNvGrpSpPr/>
          <p:nvPr/>
        </p:nvGrpSpPr>
        <p:grpSpPr>
          <a:xfrm>
            <a:off x="76200" y="2952750"/>
            <a:ext cx="5497551" cy="2064891"/>
            <a:chOff x="76200" y="2952750"/>
            <a:chExt cx="5497551" cy="20648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2952750"/>
              <a:ext cx="5497551" cy="2064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10239" y="2955349"/>
              <a:ext cx="332141" cy="332141"/>
              <a:chOff x="0" y="33984"/>
              <a:chExt cx="332141" cy="33214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9" name="Oval 18"/>
              <p:cNvSpPr/>
              <p:nvPr/>
            </p:nvSpPr>
            <p:spPr>
              <a:xfrm>
                <a:off x="0" y="33984"/>
                <a:ext cx="332141" cy="332141"/>
              </a:xfrm>
              <a:prstGeom prst="ellipse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0" name="Oval 4"/>
              <p:cNvSpPr/>
              <p:nvPr/>
            </p:nvSpPr>
            <p:spPr>
              <a:xfrm>
                <a:off x="48641" y="82625"/>
                <a:ext cx="234859" cy="234859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dirty="0" smtClean="0"/>
                  <a:t>C</a:t>
                </a:r>
                <a:endParaRPr lang="en-US" sz="1500" kern="1200" dirty="0"/>
              </a:p>
            </p:txBody>
          </p:sp>
        </p:grpSp>
      </p:grpSp>
      <p:grpSp>
        <p:nvGrpSpPr>
          <p:cNvPr id="21" name="B"/>
          <p:cNvGrpSpPr/>
          <p:nvPr/>
        </p:nvGrpSpPr>
        <p:grpSpPr>
          <a:xfrm>
            <a:off x="76200" y="2922823"/>
            <a:ext cx="5781675" cy="2220677"/>
            <a:chOff x="1681162" y="1696638"/>
            <a:chExt cx="5781675" cy="2220677"/>
          </a:xfrm>
        </p:grpSpPr>
        <p:pic>
          <p:nvPicPr>
            <p:cNvPr id="22" name="Picture 21"/>
            <p:cNvPicPr/>
            <p:nvPr/>
          </p:nvPicPr>
          <p:blipFill rotWithShape="1">
            <a:blip r:embed="rId6" cstate="print"/>
            <a:srcRect t="19289"/>
            <a:stretch/>
          </p:blipFill>
          <p:spPr bwMode="auto">
            <a:xfrm>
              <a:off x="1681162" y="1745279"/>
              <a:ext cx="5781675" cy="2172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1681162" y="1696638"/>
              <a:ext cx="332141" cy="332141"/>
              <a:chOff x="0" y="33984"/>
              <a:chExt cx="332141" cy="33214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24" name="Oval 23"/>
              <p:cNvSpPr/>
              <p:nvPr/>
            </p:nvSpPr>
            <p:spPr>
              <a:xfrm>
                <a:off x="0" y="33984"/>
                <a:ext cx="332141" cy="332141"/>
              </a:xfrm>
              <a:prstGeom prst="ellipse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5" name="Oval 4"/>
              <p:cNvSpPr/>
              <p:nvPr/>
            </p:nvSpPr>
            <p:spPr>
              <a:xfrm>
                <a:off x="48641" y="82625"/>
                <a:ext cx="234859" cy="234859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dirty="0"/>
                  <a:t>B</a:t>
                </a:r>
                <a:endParaRPr lang="en-US" sz="1500" kern="1200" dirty="0"/>
              </a:p>
            </p:txBody>
          </p:sp>
        </p:grpSp>
      </p:grpSp>
      <p:grpSp>
        <p:nvGrpSpPr>
          <p:cNvPr id="26" name="D"/>
          <p:cNvGrpSpPr/>
          <p:nvPr/>
        </p:nvGrpSpPr>
        <p:grpSpPr>
          <a:xfrm>
            <a:off x="158880" y="2973567"/>
            <a:ext cx="5781675" cy="2206509"/>
            <a:chOff x="110239" y="4705350"/>
            <a:chExt cx="5781675" cy="220650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51" y="4705350"/>
              <a:ext cx="5775863" cy="2206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110239" y="4705350"/>
              <a:ext cx="332141" cy="332141"/>
              <a:chOff x="0" y="33984"/>
              <a:chExt cx="332141" cy="33214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29" name="Oval 28"/>
              <p:cNvSpPr/>
              <p:nvPr/>
            </p:nvSpPr>
            <p:spPr>
              <a:xfrm>
                <a:off x="0" y="33984"/>
                <a:ext cx="332141" cy="332141"/>
              </a:xfrm>
              <a:prstGeom prst="ellipse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0" name="Oval 4"/>
              <p:cNvSpPr/>
              <p:nvPr/>
            </p:nvSpPr>
            <p:spPr>
              <a:xfrm>
                <a:off x="48641" y="82625"/>
                <a:ext cx="234859" cy="234859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/>
                  <a:t>D</a:t>
                </a:r>
                <a:endParaRPr lang="en-US" sz="15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26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Example: Microsoft Store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Goal: Increase Average Revenue per User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38277" y="1428750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http://store.microsoft.com/home.aspx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36" y="1314675"/>
            <a:ext cx="2377241" cy="293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4675"/>
            <a:ext cx="2362200" cy="364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44626040"/>
              </p:ext>
            </p:extLst>
          </p:nvPr>
        </p:nvGraphicFramePr>
        <p:xfrm>
          <a:off x="2494965" y="1310178"/>
          <a:ext cx="332142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13232" y="1315117"/>
            <a:ext cx="332141" cy="332141"/>
            <a:chOff x="0" y="33984"/>
            <a:chExt cx="332141" cy="332141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0" y="33984"/>
              <a:ext cx="332141" cy="332141"/>
            </a:xfrm>
            <a:prstGeom prst="ellipse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8641" y="82625"/>
              <a:ext cx="234859" cy="234859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</a:t>
              </a:r>
              <a:endParaRPr lang="en-US" sz="15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0" y="196215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Which increased revenue…?</a:t>
            </a:r>
          </a:p>
          <a:p>
            <a:pPr marL="342900" indent="-342900">
              <a:buAutoNum type="alphaU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Control</a:t>
            </a:r>
          </a:p>
          <a:p>
            <a:pPr marL="342900" indent="-342900">
              <a:buAutoNum type="alphaU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Treatment</a:t>
            </a:r>
          </a:p>
          <a:p>
            <a:pPr marL="342900" indent="-342900">
              <a:buAutoNum type="alphaU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Neither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1962150"/>
            <a:ext cx="3389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Which increased revenue…?</a:t>
            </a:r>
          </a:p>
          <a:p>
            <a:pPr marL="342900" indent="-342900">
              <a:buAutoNum type="alphaU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342900" indent="-342900">
              <a:buAutoNum type="alphaUcPeriod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Treatment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– up 3.3%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AutoNum type="alphaU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Neither</a:t>
            </a:r>
          </a:p>
        </p:txBody>
      </p:sp>
    </p:spTree>
    <p:extLst>
      <p:ext uri="{BB962C8B-B14F-4D97-AF65-F5344CB8AC3E}">
        <p14:creationId xmlns:p14="http://schemas.microsoft.com/office/powerpoint/2010/main" val="39853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742950"/>
            <a:ext cx="4572000" cy="130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Software QA Manager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	Amazon Digital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6" y="889747"/>
            <a:ext cx="13144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80219" y="2162507"/>
            <a:ext cx="1307088" cy="942698"/>
            <a:chOff x="7239000" y="438150"/>
            <a:chExt cx="1307088" cy="942698"/>
          </a:xfrm>
        </p:grpSpPr>
        <p:pic>
          <p:nvPicPr>
            <p:cNvPr id="6" name="Picture 3" descr="C:\Users\seliot\Documents\QA\MSFT\ms-logo_b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38150"/>
              <a:ext cx="1307088" cy="21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seliot\Documents\ExP\Logos\ExP_logo_noreflect_trans_PN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163" y="771248"/>
              <a:ext cx="944761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771963" y="2489599"/>
            <a:ext cx="583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Microsoft Experimentation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Platform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9041" y="3404345"/>
            <a:ext cx="358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Culture Shift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Driven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42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4950"/>
            <a:ext cx="8305800" cy="933449"/>
          </a:xfrm>
        </p:spPr>
        <p:txBody>
          <a:bodyPr/>
          <a:lstStyle/>
          <a:p>
            <a:r>
              <a:rPr lang="en-US" sz="4400" dirty="0" smtClean="0"/>
              <a:t>How Does This Apply to SQA? 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19150"/>
          </a:xfrm>
        </p:spPr>
        <p:txBody>
          <a:bodyPr/>
          <a:lstStyle/>
          <a:p>
            <a:r>
              <a:rPr lang="en-US" sz="3600" dirty="0" smtClean="0"/>
              <a:t>Online Experimentation Used for SQA…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7815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…or more specifically, Software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UTurnArrow"/>
          <p:cNvSpPr>
            <a:spLocks noEditPoints="1" noChangeArrowheads="1"/>
          </p:cNvSpPr>
          <p:nvPr/>
        </p:nvSpPr>
        <p:spPr bwMode="auto">
          <a:xfrm>
            <a:off x="381000" y="1504950"/>
            <a:ext cx="1771650" cy="177165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0" y="1504950"/>
            <a:ext cx="67818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Meeting Business Requirements = Quality? </a:t>
            </a:r>
          </a:p>
          <a:p>
            <a:pPr lvl="1"/>
            <a:r>
              <a:rPr lang="en-US" dirty="0"/>
              <a:t>Sure, But QA not often involved in </a:t>
            </a:r>
            <a:r>
              <a:rPr lang="en-US" dirty="0" smtClean="0"/>
              <a:t>User Experience testing</a:t>
            </a:r>
          </a:p>
          <a:p>
            <a:pPr lvl="1"/>
            <a:endParaRPr lang="en-US" dirty="0"/>
          </a:p>
          <a:p>
            <a:r>
              <a:rPr lang="en-US" dirty="0" smtClean="0"/>
              <a:t>Experimentation Platform enables Testing in Production (</a:t>
            </a:r>
            <a:r>
              <a:rPr lang="en-US" dirty="0" err="1" smtClean="0"/>
              <a:t>TiP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Yes, I mean Software QA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4950"/>
            <a:ext cx="8305800" cy="933449"/>
          </a:xfrm>
        </p:spPr>
        <p:txBody>
          <a:bodyPr/>
          <a:lstStyle/>
          <a:p>
            <a:r>
              <a:rPr lang="en-US" sz="2800" dirty="0" smtClean="0"/>
              <a:t>How Does This Apply to SQA?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Rapid Prototyping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Early, Test </a:t>
            </a:r>
            <a:r>
              <a:rPr lang="en-US" dirty="0" smtClean="0"/>
              <a:t>Often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4582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“To </a:t>
            </a:r>
            <a:r>
              <a:rPr lang="en-US" sz="2000" dirty="0"/>
              <a:t>have a great idea, have a lot of </a:t>
            </a:r>
            <a:r>
              <a:rPr lang="en-US" sz="2000" dirty="0" smtClean="0"/>
              <a:t>them” </a:t>
            </a:r>
            <a:r>
              <a:rPr lang="en-US" sz="2000" dirty="0"/>
              <a:t>-- Thomas </a:t>
            </a:r>
            <a:r>
              <a:rPr lang="en-US" sz="2000" dirty="0" smtClean="0"/>
              <a:t>Edison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“If </a:t>
            </a:r>
            <a:r>
              <a:rPr lang="en-US" sz="2000" dirty="0"/>
              <a:t>you have to kiss a lot of frogs to find a prince, </a:t>
            </a:r>
            <a:r>
              <a:rPr lang="en-US" sz="2000" dirty="0" smtClean="0"/>
              <a:t>find </a:t>
            </a:r>
            <a:r>
              <a:rPr lang="en-US" sz="2000" dirty="0"/>
              <a:t>more frogs and kiss them faster and </a:t>
            </a:r>
            <a:r>
              <a:rPr lang="en-US" sz="2000" dirty="0" smtClean="0"/>
              <a:t>faster”  </a:t>
            </a:r>
            <a:r>
              <a:rPr lang="en-US" sz="2000" dirty="0"/>
              <a:t>-- Mike Moran, Do it Wrong </a:t>
            </a:r>
            <a:r>
              <a:rPr lang="en-US" sz="2000" dirty="0" smtClean="0"/>
              <a:t>Quickly</a:t>
            </a:r>
          </a:p>
          <a:p>
            <a:pPr marL="0" indent="0" algn="ctr">
              <a:buNone/>
            </a:pPr>
            <a:endParaRPr lang="en-US" sz="2000" dirty="0" smtClean="0"/>
          </a:p>
          <a:p>
            <a:r>
              <a:rPr lang="en-US" dirty="0" smtClean="0"/>
              <a:t>Replace BUFT (Big </a:t>
            </a:r>
            <a:r>
              <a:rPr lang="en-US" dirty="0" err="1"/>
              <a:t>UpFront</a:t>
            </a:r>
            <a:r>
              <a:rPr lang="en-US" dirty="0"/>
              <a:t> </a:t>
            </a:r>
            <a:r>
              <a:rPr lang="en-US" dirty="0" smtClean="0"/>
              <a:t>Test) with “Smaller” Testing and </a:t>
            </a:r>
            <a:r>
              <a:rPr lang="en-US" dirty="0" err="1" smtClean="0"/>
              <a:t>TiP</a:t>
            </a:r>
            <a:endParaRPr lang="en-US" dirty="0" smtClean="0"/>
          </a:p>
          <a:p>
            <a:r>
              <a:rPr lang="en-US" dirty="0" smtClean="0"/>
              <a:t>…and Iteration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Rapid Prototyping to Reduce Test Cost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895350"/>
            <a:ext cx="8229600" cy="914400"/>
          </a:xfrm>
        </p:spPr>
        <p:txBody>
          <a:bodyPr/>
          <a:lstStyle/>
          <a:p>
            <a:pPr lvl="0"/>
            <a:r>
              <a:rPr lang="en-US" dirty="0" err="1" smtClean="0"/>
              <a:t>UpFront</a:t>
            </a:r>
            <a:r>
              <a:rPr lang="en-US" dirty="0" smtClean="0"/>
              <a:t> Test your web application or site for only a subset (or one) browser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81000" y="295275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Adjust and Add another browser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or</a:t>
            </a:r>
          </a:p>
          <a:p>
            <a:r>
              <a:rPr lang="en-US" dirty="0" smtClean="0"/>
              <a:t>Abort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1836420"/>
            <a:ext cx="6629400" cy="108966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Release to only that subset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browsers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Evaluate results with real users</a:t>
            </a:r>
          </a:p>
        </p:txBody>
      </p:sp>
      <p:sp>
        <p:nvSpPr>
          <p:cNvPr id="3" name="Left Arrow 2"/>
          <p:cNvSpPr/>
          <p:nvPr/>
        </p:nvSpPr>
        <p:spPr>
          <a:xfrm>
            <a:off x="6934200" y="1918335"/>
            <a:ext cx="2133600" cy="92583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Enabled by ExP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Prototyping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989790"/>
              </p:ext>
            </p:extLst>
          </p:nvPr>
        </p:nvGraphicFramePr>
        <p:xfrm>
          <a:off x="152400" y="831310"/>
          <a:ext cx="7543800" cy="82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126" name="Picture 6" descr="C:\Users\seliot\AppData\Local\Microsoft\Windows\Temporary Internet Files\Content.IE5\6X3R48A9\MC9001052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481853"/>
            <a:ext cx="1422991" cy="14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2400" y="3486150"/>
            <a:ext cx="8610600" cy="1295400"/>
            <a:chOff x="0" y="2114550"/>
            <a:chExt cx="8610600" cy="1295400"/>
          </a:xfrm>
        </p:grpSpPr>
        <p:sp>
          <p:nvSpPr>
            <p:cNvPr id="8" name="Rectangle 7"/>
            <p:cNvSpPr/>
            <p:nvPr/>
          </p:nvSpPr>
          <p:spPr>
            <a:xfrm>
              <a:off x="0" y="211455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Saves you from having to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BUFT if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product is a dud</a:t>
              </a:r>
            </a:p>
          </p:txBody>
        </p: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689079835"/>
                </p:ext>
              </p:extLst>
            </p:nvPr>
          </p:nvGraphicFramePr>
          <p:xfrm>
            <a:off x="0" y="2337077"/>
            <a:ext cx="8458200" cy="10728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152400" y="1918588"/>
            <a:ext cx="8610600" cy="1524000"/>
            <a:chOff x="0" y="3562350"/>
            <a:chExt cx="8610600" cy="15240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143775029"/>
                </p:ext>
              </p:extLst>
            </p:nvPr>
          </p:nvGraphicFramePr>
          <p:xfrm>
            <a:off x="0" y="3714750"/>
            <a:ext cx="8458200" cy="1371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0" y="356235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Limit impact of potential problems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9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4950"/>
            <a:ext cx="8305800" cy="933449"/>
          </a:xfrm>
        </p:spPr>
        <p:txBody>
          <a:bodyPr/>
          <a:lstStyle/>
          <a:p>
            <a:r>
              <a:rPr lang="en-US" sz="2800" dirty="0" smtClean="0"/>
              <a:t>How Does This Apply to SQA?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Exposure Control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19150"/>
          </a:xfrm>
        </p:spPr>
        <p:txBody>
          <a:bodyPr/>
          <a:lstStyle/>
          <a:p>
            <a:r>
              <a:rPr lang="en-US" sz="3200" dirty="0"/>
              <a:t>Rapid Prototyping utilizes Exposure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…to limit the </a:t>
            </a:r>
            <a:r>
              <a:rPr lang="en-US" b="1" dirty="0" smtClean="0"/>
              <a:t>Diversity</a:t>
            </a:r>
            <a:r>
              <a:rPr lang="en-US" dirty="0" smtClean="0"/>
              <a:t> of Users exposed to the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2" descr="http://www.net-werkz.com/browser_logos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33" y1="6500" x2="5333" y2="6500"/>
                        <a14:foregroundMark x1="8000" y1="70500" x2="8000" y2="705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1126" y="1431457"/>
            <a:ext cx="1033443" cy="1373516"/>
          </a:xfrm>
          <a:prstGeom prst="rect">
            <a:avLst/>
          </a:prstGeom>
          <a:noFill/>
        </p:spPr>
      </p:pic>
      <p:pic>
        <p:nvPicPr>
          <p:cNvPr id="6" name="Picture 12" descr="http://www.physorg.com/newman/gfx/news/hires/ie8be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268" y="1324853"/>
            <a:ext cx="1568585" cy="1594838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 bwMode="auto">
          <a:xfrm>
            <a:off x="2692695" y="1672609"/>
            <a:ext cx="3336090" cy="89837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8" name="Picture 15" descr="C:\Users\seliot\AppData\Local\Microsoft\Windows\Temporary Internet Files\Content.IE5\40MES92A\MCj008856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5189" y="3534616"/>
            <a:ext cx="1147535" cy="1302752"/>
          </a:xfrm>
          <a:prstGeom prst="rect">
            <a:avLst/>
          </a:prstGeom>
          <a:noFill/>
        </p:spPr>
      </p:pic>
      <p:pic>
        <p:nvPicPr>
          <p:cNvPr id="9" name="Picture 16" descr="C:\Users\seliot\AppData\Local\Microsoft\Windows\Temporary Internet Files\Content.IE5\SLEFFZI3\MCj043694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9783" y="3577419"/>
            <a:ext cx="1185015" cy="1318576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 bwMode="auto">
          <a:xfrm>
            <a:off x="2838059" y="3792956"/>
            <a:ext cx="2976316" cy="72690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Exposure Control to limit </a:t>
            </a:r>
            <a:r>
              <a:rPr lang="en-US" sz="4000" dirty="0" smtClean="0"/>
              <a:t>Diversity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dirty="0"/>
              <a:t>Other filters also</a:t>
            </a:r>
          </a:p>
          <a:p>
            <a:pPr lvl="1" fontAlgn="ctr"/>
            <a:r>
              <a:rPr lang="en-US" sz="2000" dirty="0"/>
              <a:t>ExP can do this.  </a:t>
            </a:r>
          </a:p>
          <a:p>
            <a:pPr lvl="2" fontAlgn="ctr"/>
            <a:r>
              <a:rPr lang="en-US" sz="2000" dirty="0" smtClean="0"/>
              <a:t>Location </a:t>
            </a:r>
            <a:r>
              <a:rPr lang="en-US" sz="2000" dirty="0"/>
              <a:t>based on IP</a:t>
            </a:r>
          </a:p>
          <a:p>
            <a:pPr lvl="2" fontAlgn="ctr"/>
            <a:r>
              <a:rPr lang="en-US" sz="2000" dirty="0" smtClean="0"/>
              <a:t>Time </a:t>
            </a:r>
            <a:r>
              <a:rPr lang="en-US" sz="2000" dirty="0"/>
              <a:t>of day</a:t>
            </a:r>
          </a:p>
          <a:p>
            <a:pPr lvl="1" fontAlgn="ctr"/>
            <a:r>
              <a:rPr lang="en-US" sz="2000" dirty="0"/>
              <a:t>Amazon can do this</a:t>
            </a:r>
          </a:p>
          <a:p>
            <a:pPr lvl="2" fontAlgn="ctr"/>
            <a:r>
              <a:rPr lang="en-US" sz="2000" dirty="0" smtClean="0"/>
              <a:t>Corporate </a:t>
            </a:r>
            <a:r>
              <a:rPr lang="en-US" sz="2000" dirty="0"/>
              <a:t>affiliation based on IP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Still random and unbiased.  </a:t>
            </a:r>
          </a:p>
          <a:p>
            <a:pPr lvl="1" fontAlgn="ctr"/>
            <a:r>
              <a:rPr lang="en-US" sz="2000" dirty="0" smtClean="0"/>
              <a:t>Exposure control only determines in or out. </a:t>
            </a:r>
          </a:p>
          <a:p>
            <a:pPr lvl="1" fontAlgn="ctr"/>
            <a:r>
              <a:rPr lang="en-US" sz="2000" dirty="0" smtClean="0"/>
              <a:t>If in the experiment, then still random and unbiased.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7"/>
          <p:cNvSpPr>
            <a:spLocks/>
          </p:cNvSpPr>
          <p:nvPr/>
        </p:nvSpPr>
        <p:spPr bwMode="auto">
          <a:xfrm>
            <a:off x="456773" y="1628463"/>
            <a:ext cx="897610" cy="135700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Exposure Control to </a:t>
            </a:r>
            <a:r>
              <a:rPr lang="en-US" sz="4000" dirty="0" smtClean="0"/>
              <a:t>Limit </a:t>
            </a:r>
            <a:r>
              <a:rPr lang="en-US" sz="4000" dirty="0"/>
              <a:t>Scale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412150"/>
              </p:ext>
            </p:extLst>
          </p:nvPr>
        </p:nvGraphicFramePr>
        <p:xfrm>
          <a:off x="1452282" y="1352550"/>
          <a:ext cx="7310670" cy="245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5" descr="C:\Users\seliot\AppData\Local\Microsoft\Windows\Temporary Internet Files\Content.IE5\XC53O6J6\MCj036790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390" y="2306967"/>
            <a:ext cx="438489" cy="43793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6201" y="4187657"/>
            <a:ext cx="9067800" cy="4016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Control how many users see your new and dangerous code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1" y="908327"/>
            <a:ext cx="766839" cy="88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6" y="3042066"/>
            <a:ext cx="205036" cy="58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ame 2"/>
          <p:cNvSpPr/>
          <p:nvPr/>
        </p:nvSpPr>
        <p:spPr>
          <a:xfrm>
            <a:off x="7395882" y="1352550"/>
            <a:ext cx="1295400" cy="2125385"/>
          </a:xfrm>
          <a:prstGeom prst="frame">
            <a:avLst>
              <a:gd name="adj1" fmla="val 7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Online Controlled Experimentation?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Example: Ramp-up and Deployment: IMVU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6248400" cy="2133600"/>
          </a:xfrm>
        </p:spPr>
        <p:txBody>
          <a:bodyPr>
            <a:normAutofit fontScale="70000" lnSpcReduction="20000"/>
          </a:bodyPr>
          <a:lstStyle/>
          <a:p>
            <a:pPr marL="0" indent="0" algn="r" fontAlgn="ctr">
              <a:buNone/>
            </a:pPr>
            <a:r>
              <a:rPr lang="en-US" dirty="0" smtClean="0"/>
              <a:t>“Meet New People in 3-D”</a:t>
            </a:r>
          </a:p>
          <a:p>
            <a:pPr marL="0" indent="0" algn="r" fontAlgn="ctr">
              <a:buNone/>
            </a:pPr>
            <a:endParaRPr lang="en-US" dirty="0" smtClean="0"/>
          </a:p>
          <a:p>
            <a:pPr fontAlgn="ctr"/>
            <a:r>
              <a:rPr lang="en-US" sz="2600" dirty="0" smtClean="0"/>
              <a:t>[</a:t>
            </a:r>
            <a:r>
              <a:rPr lang="en-US" sz="2600" dirty="0"/>
              <a:t>v-next is deployed to] a small subset of the machines throwing the code live to its first few </a:t>
            </a:r>
            <a:r>
              <a:rPr lang="en-US" sz="2600" dirty="0" smtClean="0"/>
              <a:t>customers</a:t>
            </a:r>
          </a:p>
          <a:p>
            <a:pPr fontAlgn="ctr">
              <a:spcBef>
                <a:spcPts val="1200"/>
              </a:spcBef>
            </a:pPr>
            <a:r>
              <a:rPr lang="en-US" sz="2600" dirty="0" smtClean="0"/>
              <a:t>if </a:t>
            </a:r>
            <a:r>
              <a:rPr lang="en-US" sz="2600" dirty="0"/>
              <a:t>there has been a statistically significant regression then the revision is automatically rolled back.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170" name="Picture 2" descr="Photobuck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42950"/>
            <a:ext cx="184059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028950"/>
            <a:ext cx="74676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If not, then it gets pushed to 100% of the cluster and monitored in the same way for another five minutes.</a:t>
            </a:r>
          </a:p>
          <a:p>
            <a:pPr marL="342900" indent="-342900" fontAlgn="ctr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whole process is simple enough that it’s implemented by a handful of shell scripts.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 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</a:t>
            </a:r>
            <a:r>
              <a:rPr lang="en-US" sz="1100" dirty="0" smtClean="0">
                <a:latin typeface="+mj-lt"/>
              </a:rPr>
              <a:t>[</a:t>
            </a:r>
            <a:r>
              <a:rPr lang="en-US" sz="1100" dirty="0">
                <a:latin typeface="+mj-lt"/>
              </a:rPr>
              <a:t>Timothy Fitz, Feb 2009]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Important Properties of Exposure Control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2971800" cy="2438400"/>
          </a:xfrm>
        </p:spPr>
        <p:txBody>
          <a:bodyPr/>
          <a:lstStyle/>
          <a:p>
            <a:r>
              <a:rPr lang="en-US" dirty="0" smtClean="0"/>
              <a:t>Easy Ramp-up and Roll-back</a:t>
            </a:r>
          </a:p>
          <a:p>
            <a:endParaRPr lang="en-US" dirty="0" smtClean="0"/>
          </a:p>
          <a:p>
            <a:r>
              <a:rPr lang="en-US" dirty="0" smtClean="0"/>
              <a:t>Controlled Experiment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71550"/>
            <a:ext cx="5249333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9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4950"/>
            <a:ext cx="8305800" cy="933449"/>
          </a:xfrm>
        </p:spPr>
        <p:txBody>
          <a:bodyPr/>
          <a:lstStyle/>
          <a:p>
            <a:r>
              <a:rPr lang="en-US" sz="2800" dirty="0" smtClean="0"/>
              <a:t>How Does This Apply to SQA?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Monitoring and Measurement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 smtClean="0"/>
              <a:t>Website/UX Observations</a:t>
            </a:r>
            <a:endParaRPr lang="en-US" dirty="0"/>
          </a:p>
          <a:p>
            <a:pPr lvl="1" fontAlgn="ctr"/>
            <a:r>
              <a:rPr lang="en-US" dirty="0"/>
              <a:t>Client </a:t>
            </a:r>
            <a:r>
              <a:rPr lang="en-US" dirty="0" smtClean="0"/>
              <a:t>Side: Page View (PV), Click</a:t>
            </a:r>
            <a:endParaRPr lang="en-US" dirty="0"/>
          </a:p>
          <a:p>
            <a:pPr lvl="1" fontAlgn="ctr"/>
            <a:r>
              <a:rPr lang="en-US" dirty="0"/>
              <a:t>Server </a:t>
            </a:r>
            <a:r>
              <a:rPr lang="en-US" dirty="0" smtClean="0"/>
              <a:t>Side: Page Request (PR)</a:t>
            </a:r>
          </a:p>
          <a:p>
            <a:pPr marL="457200" lvl="1" indent="0" fontAlgn="ctr">
              <a:buNone/>
            </a:pPr>
            <a:endParaRPr lang="en-US" dirty="0" smtClean="0"/>
          </a:p>
          <a:p>
            <a:pPr fontAlgn="ctr"/>
            <a:r>
              <a:rPr lang="en-US" dirty="0" smtClean="0"/>
              <a:t>Service </a:t>
            </a:r>
            <a:r>
              <a:rPr lang="en-US" dirty="0"/>
              <a:t>Observations</a:t>
            </a:r>
            <a:endParaRPr lang="en-US" dirty="0" smtClean="0"/>
          </a:p>
          <a:p>
            <a:pPr lvl="1" fontAlgn="ctr"/>
            <a:r>
              <a:rPr lang="en-US" dirty="0"/>
              <a:t>Client Side</a:t>
            </a:r>
          </a:p>
          <a:p>
            <a:pPr lvl="2" fontAlgn="ctr"/>
            <a:r>
              <a:rPr lang="en-US" dirty="0"/>
              <a:t>If there is a client, then client side results can indicate server side </a:t>
            </a:r>
            <a:r>
              <a:rPr lang="en-US" dirty="0" smtClean="0"/>
              <a:t>issues</a:t>
            </a:r>
            <a:endParaRPr lang="en-US" dirty="0"/>
          </a:p>
          <a:p>
            <a:pPr lvl="1" fontAlgn="ctr"/>
            <a:r>
              <a:rPr lang="en-US" dirty="0"/>
              <a:t>Server Side</a:t>
            </a:r>
          </a:p>
          <a:p>
            <a:pPr lvl="2" fontAlgn="ctr"/>
            <a:r>
              <a:rPr lang="en-US" dirty="0"/>
              <a:t>Service Latency</a:t>
            </a:r>
          </a:p>
          <a:p>
            <a:pPr lvl="2" fontAlgn="ctr"/>
            <a:r>
              <a:rPr lang="en-US" dirty="0"/>
              <a:t>Server performance (</a:t>
            </a:r>
            <a:r>
              <a:rPr lang="en-US" dirty="0" smtClean="0"/>
              <a:t>CPU, </a:t>
            </a:r>
            <a:r>
              <a:rPr lang="en-US" dirty="0"/>
              <a:t>Memory) if variants on different servers</a:t>
            </a:r>
          </a:p>
          <a:p>
            <a:pPr lvl="2" fontAlgn="ctr"/>
            <a:r>
              <a:rPr lang="en-US" dirty="0" smtClean="0"/>
              <a:t>Number of requests</a:t>
            </a:r>
            <a:endParaRPr lang="en-US" dirty="0"/>
          </a:p>
          <a:p>
            <a:pPr font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267200"/>
          </a:xfrm>
        </p:spPr>
        <p:txBody>
          <a:bodyPr>
            <a:normAutofit fontScale="77500" lnSpcReduction="20000"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400" dirty="0"/>
              <a:t>Compare means of your variant population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CTR per user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CTR: % Users who Click on monitored link of those who had Page Views (PV) including that link (impression)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ExP Xbox Gold Membership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% of Users with PV on US Xbox </a:t>
            </a:r>
            <a:r>
              <a:rPr lang="en-US" dirty="0" err="1" smtClean="0"/>
              <a:t>JoinLive</a:t>
            </a:r>
            <a:r>
              <a:rPr lang="en-US" dirty="0" smtClean="0"/>
              <a:t> page who had a PV on Gold “congrats” page.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ExP Microsoft Store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Mean Order Total ($) per User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Observations can have data (e.g. Shopping Cart Total $)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Amazon </a:t>
            </a:r>
            <a:r>
              <a:rPr lang="en-US" sz="2400" dirty="0" smtClean="0"/>
              <a:t>Shopping </a:t>
            </a:r>
            <a:r>
              <a:rPr lang="en-US" sz="2400" dirty="0"/>
              <a:t>Cart </a:t>
            </a:r>
            <a:r>
              <a:rPr lang="en-US" sz="2400" dirty="0" err="1" smtClean="0"/>
              <a:t>Reccomendations</a:t>
            </a:r>
            <a:r>
              <a:rPr lang="en-US" sz="2400" dirty="0" smtClean="0"/>
              <a:t> [?]  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1500" dirty="0"/>
              <a:t>% users who purchase </a:t>
            </a:r>
            <a:r>
              <a:rPr lang="en-US" sz="1500" dirty="0" err="1"/>
              <a:t>recco</a:t>
            </a:r>
            <a:r>
              <a:rPr lang="en-US" sz="1500" dirty="0"/>
              <a:t> items of those who visit checkout, or</a:t>
            </a:r>
          </a:p>
          <a:p>
            <a:pPr lvl="1">
              <a:spcBef>
                <a:spcPts val="600"/>
              </a:spcBef>
            </a:pPr>
            <a:r>
              <a:rPr lang="en-US" sz="1500" dirty="0"/>
              <a:t>average revenue per user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Google Website Optimizer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Conversion Rate: % of users with PV on Page[A] or Page[B] who had a PV on Page[convert]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4950"/>
            <a:ext cx="8305800" cy="933449"/>
          </a:xfrm>
        </p:spPr>
        <p:txBody>
          <a:bodyPr/>
          <a:lstStyle/>
          <a:p>
            <a:r>
              <a:rPr lang="en-US" sz="2800" dirty="0" smtClean="0"/>
              <a:t>How Does This Apply to SQA?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Testing in Production (</a:t>
            </a:r>
            <a:r>
              <a:rPr lang="en-US" sz="3600" dirty="0" err="1" smtClean="0"/>
              <a:t>TiP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819150"/>
          </a:xfrm>
        </p:spPr>
        <p:txBody>
          <a:bodyPr/>
          <a:lstStyle/>
          <a:p>
            <a:r>
              <a:rPr lang="en-US" sz="2800" dirty="0"/>
              <a:t>Exposure control + Monitoring &amp; Measurement = </a:t>
            </a:r>
            <a:r>
              <a:rPr lang="en-US" sz="2800" dirty="0" err="1"/>
              <a:t>TiP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“Fire </a:t>
            </a:r>
            <a:r>
              <a:rPr lang="en-US" dirty="0"/>
              <a:t>the Test team and put it in production</a:t>
            </a:r>
            <a:r>
              <a:rPr lang="en-US" dirty="0" smtClean="0"/>
              <a:t>…”?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260936"/>
              </p:ext>
            </p:extLst>
          </p:nvPr>
        </p:nvGraphicFramePr>
        <p:xfrm>
          <a:off x="685800" y="1428750"/>
          <a:ext cx="4419600" cy="194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248835" y="1581150"/>
            <a:ext cx="388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5943600" y="1428750"/>
            <a:ext cx="2819400" cy="1447800"/>
          </a:xfrm>
          <a:prstGeom prst="wedgeEllipseCallout">
            <a:avLst>
              <a:gd name="adj1" fmla="val -77696"/>
              <a:gd name="adj2" fmla="val 194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Even over here QA guides what to test and how</a:t>
            </a:r>
          </a:p>
        </p:txBody>
      </p:sp>
      <p:sp>
        <p:nvSpPr>
          <p:cNvPr id="9" name="Double Brace 8"/>
          <p:cNvSpPr/>
          <p:nvPr/>
        </p:nvSpPr>
        <p:spPr>
          <a:xfrm>
            <a:off x="2057400" y="2914650"/>
            <a:ext cx="1752600" cy="838200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Let’s try to be in here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394335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Leverage the long tail of production, but be smart and mitigate risk.</a:t>
            </a:r>
          </a:p>
        </p:txBody>
      </p:sp>
    </p:spTree>
    <p:extLst>
      <p:ext uri="{BB962C8B-B14F-4D97-AF65-F5344CB8AC3E}">
        <p14:creationId xmlns:p14="http://schemas.microsoft.com/office/powerpoint/2010/main" val="30649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9" grpId="0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 Production (</a:t>
            </a:r>
            <a:r>
              <a:rPr lang="en-US" dirty="0" err="1" smtClean="0"/>
              <a:t>TiP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 err="1"/>
              <a:t>TiP</a:t>
            </a:r>
            <a:r>
              <a:rPr lang="en-US" dirty="0"/>
              <a:t> can be used with Services (includes Websites</a:t>
            </a:r>
            <a:r>
              <a:rPr lang="en-US" dirty="0" smtClean="0"/>
              <a:t>)</a:t>
            </a:r>
          </a:p>
          <a:p>
            <a:pPr marL="0" indent="0" fontAlgn="ctr">
              <a:buNone/>
            </a:pPr>
            <a:endParaRPr lang="en-US" dirty="0" smtClean="0"/>
          </a:p>
          <a:p>
            <a:pPr fontAlgn="ctr"/>
            <a:r>
              <a:rPr lang="en-US" dirty="0" smtClean="0"/>
              <a:t>Testing</a:t>
            </a:r>
            <a:endParaRPr lang="en-US" dirty="0"/>
          </a:p>
          <a:p>
            <a:pPr lvl="1" fontAlgn="ctr"/>
            <a:r>
              <a:rPr lang="en-US" sz="2400" dirty="0" smtClean="0"/>
              <a:t>Functional and Non-Functional</a:t>
            </a:r>
          </a:p>
          <a:p>
            <a:pPr marL="457200" lvl="1" indent="0" fontAlgn="ctr">
              <a:buNone/>
            </a:pPr>
            <a:endParaRPr lang="en-US" sz="2400" dirty="0" smtClean="0"/>
          </a:p>
          <a:p>
            <a:pPr fontAlgn="ctr"/>
            <a:r>
              <a:rPr lang="en-US" dirty="0" smtClean="0"/>
              <a:t>Production</a:t>
            </a:r>
          </a:p>
          <a:p>
            <a:pPr lvl="1" fontAlgn="ctr"/>
            <a:r>
              <a:rPr lang="en-US" sz="2400" dirty="0" smtClean="0"/>
              <a:t>Data Center where V-</a:t>
            </a:r>
            <a:r>
              <a:rPr lang="en-US" sz="2400" dirty="0" err="1" smtClean="0"/>
              <a:t>curr</a:t>
            </a:r>
            <a:r>
              <a:rPr lang="en-US" sz="2400" dirty="0" smtClean="0"/>
              <a:t> runs</a:t>
            </a:r>
          </a:p>
          <a:p>
            <a:pPr lvl="1" fontAlgn="ctr"/>
            <a:r>
              <a:rPr lang="en-US" sz="2400" dirty="0" smtClean="0"/>
              <a:t>Real world user traffic</a:t>
            </a:r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Service?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control the deployment </a:t>
            </a:r>
            <a:r>
              <a:rPr lang="en-US" dirty="0" smtClean="0"/>
              <a:t>independent </a:t>
            </a:r>
            <a:r>
              <a:rPr lang="en-US" dirty="0"/>
              <a:t>of user </a:t>
            </a:r>
            <a:r>
              <a:rPr lang="en-US" dirty="0" smtClean="0"/>
              <a:t>action.</a:t>
            </a:r>
          </a:p>
          <a:p>
            <a:r>
              <a:rPr lang="en-US" dirty="0" smtClean="0"/>
              <a:t>You have direct monitoring access.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400" dirty="0" smtClean="0"/>
              <a:t>Deploy</a:t>
            </a:r>
            <a:r>
              <a:rPr lang="en-US" sz="2400" dirty="0"/>
              <a:t>, Detect, Patch</a:t>
            </a:r>
          </a:p>
          <a:p>
            <a:pPr marL="0" lvl="1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It is not the strongest of the species that survives, nor the most intelligent, but the one most responsive to change.” - Charles Darwin</a:t>
            </a:r>
            <a:r>
              <a:rPr lang="en-US" dirty="0"/>
              <a:t> </a:t>
            </a: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indent="0" fontAlgn="ctr">
              <a:buNone/>
            </a:pPr>
            <a:r>
              <a:rPr lang="en-US" dirty="0"/>
              <a:t>Examples:</a:t>
            </a:r>
          </a:p>
          <a:p>
            <a:pPr lvl="1" fontAlgn="ctr"/>
            <a:r>
              <a:rPr lang="en-US" dirty="0" smtClean="0"/>
              <a:t>Google: All </a:t>
            </a:r>
            <a:r>
              <a:rPr lang="en-US" dirty="0"/>
              <a:t>engineers have access to the production </a:t>
            </a:r>
            <a:r>
              <a:rPr lang="en-US" dirty="0" smtClean="0"/>
              <a:t>machines: “…deploy, configure, monitor, debug, and maintain” </a:t>
            </a:r>
            <a:r>
              <a:rPr lang="en-US" sz="1200" dirty="0" smtClean="0"/>
              <a:t>[</a:t>
            </a:r>
            <a:r>
              <a:rPr lang="en-US" sz="1200" dirty="0"/>
              <a:t>Google Talk, June </a:t>
            </a:r>
            <a:r>
              <a:rPr lang="en-US" sz="1200" dirty="0" smtClean="0"/>
              <a:t>2007 @ 21:00</a:t>
            </a:r>
            <a:r>
              <a:rPr lang="en-US" sz="1200" dirty="0"/>
              <a:t>]</a:t>
            </a:r>
          </a:p>
          <a:p>
            <a:pPr lvl="1" fontAlgn="ctr"/>
            <a:r>
              <a:rPr lang="en-US" dirty="0"/>
              <a:t>Amazon: </a:t>
            </a:r>
            <a:r>
              <a:rPr lang="en-US" dirty="0" smtClean="0"/>
              <a:t>Apollo Deployment System, PMET Monitoring System </a:t>
            </a:r>
            <a:r>
              <a:rPr lang="en-US" dirty="0"/>
              <a:t>- company wide supported </a:t>
            </a:r>
            <a:r>
              <a:rPr lang="en-US" dirty="0" smtClean="0"/>
              <a:t>frameworks for all services.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</a:t>
            </a:r>
            <a:r>
              <a:rPr lang="en-US" dirty="0" smtClean="0"/>
              <a:t> is Not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819150"/>
            <a:ext cx="768652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6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19150"/>
          </a:xfrm>
        </p:spPr>
        <p:txBody>
          <a:bodyPr/>
          <a:lstStyle/>
          <a:p>
            <a:r>
              <a:rPr lang="en-US" sz="2800" dirty="0" smtClean="0"/>
              <a:t>Online </a:t>
            </a:r>
            <a:r>
              <a:rPr lang="en-US" sz="2800" dirty="0"/>
              <a:t>Controlled </a:t>
            </a:r>
            <a:r>
              <a:rPr lang="en-US" sz="2800" dirty="0" smtClean="0"/>
              <a:t>Experimentation, Simple Example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Rectangle 51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28600" y="971550"/>
            <a:ext cx="381544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14800" y="112395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 is an “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A/B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” test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…the simplest example</a:t>
            </a:r>
          </a:p>
          <a:p>
            <a:pPr lvl="2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and B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Variants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Control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Treatment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91435" y="3486150"/>
            <a:ext cx="6019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“….System with Feature X”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can be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“….Website with Different UX”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12394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1123949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6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</a:t>
            </a:r>
            <a:r>
              <a:rPr lang="en-US" dirty="0" smtClean="0"/>
              <a:t> is Not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8912"/>
            <a:ext cx="4876800" cy="37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98912"/>
            <a:ext cx="4276725" cy="3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85" y="4324350"/>
            <a:ext cx="865094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+mj-lt"/>
              </a:rPr>
              <a:t>B</a:t>
            </a:r>
            <a:r>
              <a:rPr lang="en-US" sz="1600" b="1" dirty="0">
                <a:latin typeface="+mj-lt"/>
              </a:rPr>
              <a:t>ut leveraging it as a legitimate Test Methodology may be new...let's do this right</a:t>
            </a:r>
          </a:p>
        </p:txBody>
      </p:sp>
    </p:spTree>
    <p:extLst>
      <p:ext uri="{BB962C8B-B14F-4D97-AF65-F5344CB8AC3E}">
        <p14:creationId xmlns:p14="http://schemas.microsoft.com/office/powerpoint/2010/main" val="40904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4950"/>
            <a:ext cx="8305800" cy="933449"/>
          </a:xfrm>
        </p:spPr>
        <p:txBody>
          <a:bodyPr/>
          <a:lstStyle/>
          <a:p>
            <a:r>
              <a:rPr lang="en-US" sz="2800" dirty="0" smtClean="0"/>
              <a:t>How Does This Apply to SQA?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Testing Services (not Websites)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can we Experiment with Services?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047749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 = API Request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From Client or Another Service in the Stack</a:t>
            </a:r>
          </a:p>
          <a:p>
            <a:r>
              <a:rPr lang="en-US" dirty="0" smtClean="0">
                <a:latin typeface="+mj-lt"/>
              </a:rPr>
              <a:t>4 = Service B Response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Likely not visible to the user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469148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Microsoft ExP can do this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So can Amazon WebLab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Public Platforms Cannot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Their “Switch” is Client-Side JavaScript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95350"/>
            <a:ext cx="38274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04195"/>
            <a:ext cx="376555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7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Example: Bing Launch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Example: MSN 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74295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Goal: Increase Clicks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on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Page per User via Headline Optimization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8272" y="1524862"/>
            <a:ext cx="40930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Which has higher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page clicks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per user…???</a:t>
            </a:r>
          </a:p>
          <a:p>
            <a:pPr marL="457200" indent="-457200">
              <a:buFontTx/>
              <a:buAutoNum type="alphaUcPeriod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Century Gothic"/>
              </a:rPr>
              <a:t>Control - Editor Selected</a:t>
            </a:r>
          </a:p>
          <a:p>
            <a:pPr marL="457200" indent="-457200">
              <a:buFontTx/>
              <a:buAutoNum type="alphaUcPeriod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Treatment – HOPS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+2.8%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457200" indent="-457200">
              <a:buFontTx/>
              <a:buAutoNum type="alphaUcPeriod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Century Gothic"/>
              </a:rPr>
              <a:t>Neither</a:t>
            </a:r>
          </a:p>
          <a:p>
            <a:endParaRPr lang="en-US" sz="2000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Century Gothic"/>
              </a:rPr>
              <a:t>+7% to +28% increase in clicks on modules per user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entury Gothic"/>
              </a:rPr>
              <a:t>but -0.3% to -2.2% cannibalization elsewhere</a:t>
            </a:r>
            <a:endParaRPr lang="en-US" sz="2000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9" name="Picture 8" descr="HOPS3_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428750"/>
            <a:ext cx="4626610" cy="3362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8272" y="1524862"/>
            <a:ext cx="40930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</a:rPr>
              <a:t>Which has higher </a:t>
            </a:r>
            <a:r>
              <a:rPr lang="en-US" sz="2000" dirty="0" smtClean="0">
                <a:latin typeface="Century Gothic"/>
              </a:rPr>
              <a:t>page clicks </a:t>
            </a:r>
            <a:r>
              <a:rPr lang="en-US" sz="2000" dirty="0">
                <a:latin typeface="Century Gothic"/>
              </a:rPr>
              <a:t>per user…???</a:t>
            </a:r>
          </a:p>
          <a:p>
            <a:pPr marL="457200" indent="-457200">
              <a:buFontTx/>
              <a:buAutoNum type="alphaUcPeriod"/>
            </a:pPr>
            <a:r>
              <a:rPr lang="en-US" sz="2000" dirty="0">
                <a:latin typeface="Century Gothic"/>
              </a:rPr>
              <a:t>Control - Editor Selected</a:t>
            </a:r>
          </a:p>
          <a:p>
            <a:pPr marL="457200" indent="-457200">
              <a:buFontTx/>
              <a:buAutoNum type="alphaUcPeriod"/>
            </a:pPr>
            <a:r>
              <a:rPr lang="en-US" sz="2000" dirty="0">
                <a:latin typeface="Century Gothic"/>
              </a:rPr>
              <a:t>Treatment – </a:t>
            </a:r>
            <a:r>
              <a:rPr lang="en-US" sz="2000" dirty="0" smtClean="0">
                <a:latin typeface="Century Gothic"/>
              </a:rPr>
              <a:t>HOPS</a:t>
            </a:r>
            <a:endParaRPr lang="en-US" sz="2000" dirty="0">
              <a:latin typeface="Century Gothic"/>
            </a:endParaRPr>
          </a:p>
          <a:p>
            <a:pPr marL="457200" indent="-457200">
              <a:buFontTx/>
              <a:buAutoNum type="alphaUcPeriod"/>
            </a:pPr>
            <a:r>
              <a:rPr lang="en-US" sz="2000" dirty="0" smtClean="0">
                <a:latin typeface="Century Gothic"/>
              </a:rPr>
              <a:t>Neither</a:t>
            </a:r>
            <a:endParaRPr lang="en-US" sz="20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23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Example: MSN 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575" y="789878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Goal: Increase Clicks </a:t>
            </a:r>
            <a:r>
              <a:rPr lang="en-US" dirty="0"/>
              <a:t>on News </a:t>
            </a:r>
            <a:r>
              <a:rPr lang="en-US" dirty="0" smtClean="0"/>
              <a:t>Headlines </a:t>
            </a:r>
            <a:r>
              <a:rPr lang="en-US" dirty="0"/>
              <a:t>per User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 descr="BR HP News Modul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9" y="1276350"/>
            <a:ext cx="4295775" cy="32858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98571" y="1888671"/>
            <a:ext cx="40930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Which has higher headline clicks per user…???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Control - Editor Selected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Treatment - HOPS</a:t>
            </a: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either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8571" y="1888671"/>
            <a:ext cx="40930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Which has higher headline clicks per user…???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 - Editor Selected</a:t>
            </a:r>
          </a:p>
          <a:p>
            <a:pPr marL="457200" indent="-457200">
              <a:buAutoNum type="alphaUcPeriod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Treatment – HOPS +4.4%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Neither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and no cannibalization outside news tab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88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Example: Amazon ordering pipeline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Amazon's ordering pipeline (checkout</a:t>
            </a:r>
            <a:r>
              <a:rPr lang="en-US" dirty="0" smtClean="0"/>
              <a:t>) systems were migrated to a new platform.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Team had tested and was going to launch.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Quality advocates asked for a limited user test using Exposure Control.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Five Launches and Five Experiments until A=B (showed no difference.)</a:t>
            </a:r>
          </a:p>
          <a:p>
            <a:pPr>
              <a:spcBef>
                <a:spcPts val="1200"/>
              </a:spcBef>
            </a:pPr>
            <a:r>
              <a:rPr lang="en-US" dirty="0"/>
              <a:t>The cost had it launched initially to the </a:t>
            </a:r>
            <a:r>
              <a:rPr lang="en-US" dirty="0" smtClean="0"/>
              <a:t>100% users could </a:t>
            </a:r>
            <a:r>
              <a:rPr lang="en-US" dirty="0"/>
              <a:t>have easily been in the millions of dollars of lost </a:t>
            </a:r>
            <a:r>
              <a:rPr lang="en-US" dirty="0" smtClean="0"/>
              <a:t>orders.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96641931"/>
              </p:ext>
            </p:extLst>
          </p:nvPr>
        </p:nvGraphicFramePr>
        <p:xfrm>
          <a:off x="1600200" y="371475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2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Example: Google Talk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 smtClean="0"/>
              <a:t>Use an “Experimentation Framework”</a:t>
            </a:r>
          </a:p>
          <a:p>
            <a:pPr fontAlgn="ctr"/>
            <a:r>
              <a:rPr lang="en-US" dirty="0"/>
              <a:t>L</a:t>
            </a:r>
            <a:r>
              <a:rPr lang="en-US" dirty="0" smtClean="0"/>
              <a:t>imit launch to</a:t>
            </a:r>
            <a:endParaRPr lang="en-US" dirty="0"/>
          </a:p>
          <a:p>
            <a:pPr lvl="1" fontAlgn="ctr"/>
            <a:r>
              <a:rPr lang="en-US" sz="2000" dirty="0" smtClean="0"/>
              <a:t>Explicit People</a:t>
            </a:r>
          </a:p>
          <a:p>
            <a:pPr lvl="1" fontAlgn="ctr"/>
            <a:r>
              <a:rPr lang="en-US" sz="2000" dirty="0" smtClean="0"/>
              <a:t>Just </a:t>
            </a:r>
            <a:r>
              <a:rPr lang="en-US" sz="2000" dirty="0" err="1" smtClean="0"/>
              <a:t>Googlers</a:t>
            </a:r>
            <a:endParaRPr lang="en-US" sz="2000" dirty="0" smtClean="0"/>
          </a:p>
          <a:p>
            <a:pPr lvl="1" fontAlgn="ctr"/>
            <a:r>
              <a:rPr lang="en-US" sz="2000" dirty="0" smtClean="0"/>
              <a:t>Percent </a:t>
            </a:r>
            <a:r>
              <a:rPr lang="en-US" sz="2000" dirty="0"/>
              <a:t>of </a:t>
            </a:r>
            <a:r>
              <a:rPr lang="en-US" sz="2000" dirty="0" smtClean="0"/>
              <a:t>all users</a:t>
            </a:r>
            <a:endParaRPr lang="en-US" sz="2000" dirty="0"/>
          </a:p>
          <a:p>
            <a:pPr fontAlgn="ctr"/>
            <a:r>
              <a:rPr lang="en-US" dirty="0"/>
              <a:t>Not just features, but it could be a new caching scheme</a:t>
            </a:r>
          </a:p>
          <a:p>
            <a:pPr marL="0" indent="0">
              <a:buNone/>
            </a:pPr>
            <a:r>
              <a:rPr lang="en-US" sz="1200" dirty="0" smtClean="0"/>
              <a:t>						[</a:t>
            </a:r>
            <a:r>
              <a:rPr lang="en-US" sz="1200" dirty="0"/>
              <a:t>Google Talk, June 2007 @ </a:t>
            </a:r>
            <a:r>
              <a:rPr lang="en-US" sz="1200" dirty="0" smtClean="0"/>
              <a:t>20:35]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00188"/>
            <a:ext cx="152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2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4950"/>
            <a:ext cx="8305800" cy="933449"/>
          </a:xfrm>
        </p:spPr>
        <p:txBody>
          <a:bodyPr/>
          <a:lstStyle/>
          <a:p>
            <a:r>
              <a:rPr lang="en-US" sz="2800" dirty="0" smtClean="0"/>
              <a:t>How Does This Apply to SQA?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Services </a:t>
            </a:r>
            <a:r>
              <a:rPr lang="en-US" sz="3600" dirty="0" err="1" smtClean="0"/>
              <a:t>TiP</a:t>
            </a:r>
            <a:r>
              <a:rPr lang="en-US" sz="3600" dirty="0" smtClean="0"/>
              <a:t> with Shadowing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Shadowing?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TiP</a:t>
            </a:r>
            <a:r>
              <a:rPr lang="en-US" dirty="0" smtClean="0"/>
              <a:t> Technique</a:t>
            </a:r>
          </a:p>
          <a:p>
            <a:pPr>
              <a:spcBef>
                <a:spcPts val="1200"/>
              </a:spcBef>
            </a:pPr>
            <a:r>
              <a:rPr lang="en-US" dirty="0"/>
              <a:t>Like ramp-up use real user data in real-time, but mitigate risk by not exposing </a:t>
            </a:r>
            <a:r>
              <a:rPr lang="en-US" dirty="0" smtClean="0"/>
              <a:t>results to </a:t>
            </a:r>
            <a:r>
              <a:rPr lang="en-US" dirty="0"/>
              <a:t>the user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/>
              <a:t>ultimate unbiased population assignment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Controlled </a:t>
            </a:r>
            <a:r>
              <a:rPr lang="en-US" dirty="0"/>
              <a:t>experiment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A+B </a:t>
            </a:r>
            <a:r>
              <a:rPr lang="en-US" dirty="0"/>
              <a:t>instead of A/B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/>
          <a:lstStyle/>
          <a:p>
            <a:r>
              <a:rPr lang="en-US" dirty="0" smtClean="0"/>
              <a:t>…and What it’s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4" name="Picture 4" descr="http://www.dkimages.com/discover/previews/861/8999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19150"/>
            <a:ext cx="4343400" cy="380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57200" y="742950"/>
            <a:ext cx="2209800" cy="838200"/>
          </a:xfrm>
          <a:prstGeom prst="cloudCallout">
            <a:avLst>
              <a:gd name="adj1" fmla="val 63690"/>
              <a:gd name="adj2" fmla="val 509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User KNOWS he is in an experiment</a:t>
            </a:r>
            <a:endParaRPr lang="en-US" sz="1400" dirty="0"/>
          </a:p>
        </p:txBody>
      </p:sp>
      <p:sp>
        <p:nvSpPr>
          <p:cNvPr id="9" name="Cloud Callout 8"/>
          <p:cNvSpPr/>
          <p:nvPr/>
        </p:nvSpPr>
        <p:spPr>
          <a:xfrm>
            <a:off x="4129585" y="606757"/>
            <a:ext cx="2209800" cy="838200"/>
          </a:xfrm>
          <a:prstGeom prst="cloudCallout">
            <a:avLst>
              <a:gd name="adj1" fmla="val -57051"/>
              <a:gd name="adj2" fmla="val 509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Result is which one he THINKS he likes better</a:t>
            </a:r>
            <a:endParaRPr lang="en-US" sz="1400" dirty="0"/>
          </a:p>
        </p:txBody>
      </p:sp>
      <p:sp>
        <p:nvSpPr>
          <p:cNvPr id="7" name="Horizontal Scroll 6"/>
          <p:cNvSpPr/>
          <p:nvPr/>
        </p:nvSpPr>
        <p:spPr>
          <a:xfrm>
            <a:off x="2286000" y="4550862"/>
            <a:ext cx="4191000" cy="5354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User’s goal IS the experiment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0" y="2723106"/>
            <a:ext cx="2438400" cy="686844"/>
          </a:xfrm>
          <a:prstGeom prst="wedgeEllipseCallout">
            <a:avLst>
              <a:gd name="adj1" fmla="val 100743"/>
              <a:gd name="adj2" fmla="val -889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Opt-in </a:t>
            </a:r>
          </a:p>
          <a:p>
            <a:pPr algn="ctr"/>
            <a:r>
              <a:rPr lang="en-US" sz="1400" dirty="0" smtClean="0"/>
              <a:t>(biased population)</a:t>
            </a:r>
            <a:endParaRPr lang="en-US" sz="1400" dirty="0"/>
          </a:p>
        </p:txBody>
      </p:sp>
      <p:sp>
        <p:nvSpPr>
          <p:cNvPr id="11" name="Frame 10"/>
          <p:cNvSpPr/>
          <p:nvPr/>
        </p:nvSpPr>
        <p:spPr>
          <a:xfrm>
            <a:off x="2610134" y="3181350"/>
            <a:ext cx="3657600" cy="1369512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 Tries ALL the variants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Example: ExP RO Shadowing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 = </a:t>
            </a:r>
            <a:r>
              <a:rPr lang="en-US" dirty="0" err="1" smtClean="0"/>
              <a:t>RecordObservation</a:t>
            </a:r>
            <a:r>
              <a:rPr lang="en-US" dirty="0" smtClean="0"/>
              <a:t>, a REST Service for client-side observations.</a:t>
            </a:r>
          </a:p>
          <a:p>
            <a:r>
              <a:rPr lang="en-US" dirty="0" smtClean="0"/>
              <a:t>Migrate to a new platform.</a:t>
            </a:r>
          </a:p>
          <a:p>
            <a:r>
              <a:rPr lang="en-US" dirty="0" smtClean="0"/>
              <a:t>Send </a:t>
            </a:r>
            <a:r>
              <a:rPr lang="en-US" dirty="0"/>
              <a:t>all </a:t>
            </a:r>
            <a:r>
              <a:rPr lang="en-US" dirty="0" smtClean="0"/>
              <a:t>observations </a:t>
            </a:r>
            <a:r>
              <a:rPr lang="en-US" dirty="0"/>
              <a:t>to BOTH </a:t>
            </a:r>
            <a:r>
              <a:rPr lang="en-US" dirty="0" smtClean="0"/>
              <a:t>systems via dual beacons.</a:t>
            </a:r>
          </a:p>
          <a:p>
            <a:r>
              <a:rPr lang="en-US" dirty="0" smtClean="0"/>
              <a:t>Saw Differences – Fixed Bugs.</a:t>
            </a:r>
          </a:p>
          <a:p>
            <a:r>
              <a:rPr lang="en-US" dirty="0" smtClean="0"/>
              <a:t>Controlled Experiment: both in same Data Center</a:t>
            </a:r>
          </a:p>
          <a:p>
            <a:pPr lvl="1"/>
            <a:r>
              <a:rPr lang="en-US" sz="2000" dirty="0" smtClean="0"/>
              <a:t>if not, then network introduces bias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</a:rPr>
              <a:t>Example: USS Cooling System Shadowing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3075" name="Picture 3" descr="C:\Users\seliot\Picture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95350"/>
            <a:ext cx="2456485" cy="21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95350"/>
            <a:ext cx="5867400" cy="3733800"/>
          </a:xfrm>
        </p:spPr>
        <p:txBody>
          <a:bodyPr/>
          <a:lstStyle/>
          <a:p>
            <a:r>
              <a:rPr lang="en-US" dirty="0" smtClean="0"/>
              <a:t>Based on steel alloy, input speed and temperature, determine number of laminar flows needed to hit target temperature.</a:t>
            </a:r>
          </a:p>
          <a:p>
            <a:r>
              <a:rPr lang="en-US" dirty="0" smtClean="0"/>
              <a:t>System A: A Human Operator</a:t>
            </a:r>
          </a:p>
          <a:p>
            <a:r>
              <a:rPr lang="en-US" dirty="0" smtClean="0"/>
              <a:t>System B: An Adaptive Automation</a:t>
            </a:r>
          </a:p>
          <a:p>
            <a:r>
              <a:rPr lang="en-US" dirty="0" smtClean="0"/>
              <a:t>B has no control, just learn until matches operator.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010400" y="226695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</a:rPr>
              <a:t>Example: Google Talk Shadowing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49"/>
            <a:ext cx="8001000" cy="351984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Google Talk Server provides Presence Status</a:t>
            </a:r>
          </a:p>
          <a:p>
            <a:pPr lvl="1"/>
            <a:r>
              <a:rPr lang="en-US" sz="2100" dirty="0" smtClean="0"/>
              <a:t>Billions </a:t>
            </a:r>
            <a:r>
              <a:rPr lang="en-US" sz="2100" dirty="0"/>
              <a:t>of packets per </a:t>
            </a:r>
            <a:r>
              <a:rPr lang="en-US" sz="2100" dirty="0" smtClean="0"/>
              <a:t>day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Orkut</a:t>
            </a:r>
            <a:r>
              <a:rPr lang="en-US" sz="2600" dirty="0" smtClean="0"/>
              <a:t> integration</a:t>
            </a:r>
          </a:p>
          <a:p>
            <a:pPr lvl="1"/>
            <a:r>
              <a:rPr lang="en-US" sz="2100" dirty="0" smtClean="0"/>
              <a:t>Started fetching presence without showing anything in UI for weeks before launch</a:t>
            </a:r>
          </a:p>
          <a:p>
            <a:pPr lvl="1"/>
            <a:r>
              <a:rPr lang="en-US" sz="2100" dirty="0" smtClean="0"/>
              <a:t>Ramp-up slowly from 1% of </a:t>
            </a:r>
            <a:r>
              <a:rPr lang="en-US" sz="2100" dirty="0" err="1" smtClean="0"/>
              <a:t>Orkut</a:t>
            </a:r>
            <a:r>
              <a:rPr lang="en-US" sz="2100" dirty="0" smtClean="0"/>
              <a:t> PVs</a:t>
            </a:r>
            <a:endParaRPr lang="en-US" sz="2100" dirty="0"/>
          </a:p>
          <a:p>
            <a:r>
              <a:rPr lang="en-US" sz="2600" dirty="0" err="1" smtClean="0"/>
              <a:t>GMail</a:t>
            </a:r>
            <a:r>
              <a:rPr lang="en-US" sz="2600" dirty="0" smtClean="0"/>
              <a:t> </a:t>
            </a:r>
            <a:r>
              <a:rPr lang="en-US" sz="2600" dirty="0"/>
              <a:t>chat integration:</a:t>
            </a:r>
          </a:p>
          <a:p>
            <a:pPr lvl="1"/>
            <a:r>
              <a:rPr lang="en-US" sz="2100" dirty="0"/>
              <a:t>Users </a:t>
            </a:r>
            <a:r>
              <a:rPr lang="en-US" sz="2100" dirty="0" smtClean="0"/>
              <a:t>logged in/out</a:t>
            </a:r>
            <a:r>
              <a:rPr lang="en-US" sz="2100" dirty="0"/>
              <a:t>: used this data to trigger presence status changes w/o showing anything on the UI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76" y="1428750"/>
            <a:ext cx="152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18135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5432612" y="4401825"/>
            <a:ext cx="2919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[Google Talk, June 2007 @ </a:t>
            </a:r>
            <a:r>
              <a:rPr lang="en-US" sz="1400" dirty="0" smtClean="0">
                <a:latin typeface="+mj-lt"/>
              </a:rPr>
              <a:t>9:00]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73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4950"/>
            <a:ext cx="8305800" cy="933449"/>
          </a:xfrm>
        </p:spPr>
        <p:txBody>
          <a:bodyPr/>
          <a:lstStyle/>
          <a:p>
            <a:r>
              <a:rPr lang="en-US" sz="2800" dirty="0" smtClean="0"/>
              <a:t>How Does This Apply to SQA?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The Power of Complex Measurements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TTG at Microsoft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of Experimentation Platform for Complex Measurements</a:t>
            </a:r>
          </a:p>
          <a:p>
            <a:r>
              <a:rPr lang="en-US" dirty="0" smtClean="0"/>
              <a:t>TTG = Time To Glass</a:t>
            </a:r>
          </a:p>
          <a:p>
            <a:pPr lvl="1"/>
            <a:r>
              <a:rPr lang="en-US" dirty="0" smtClean="0"/>
              <a:t>“PLT” </a:t>
            </a:r>
            <a:r>
              <a:rPr lang="en-US" dirty="0"/>
              <a:t>with a real population over all browsers and </a:t>
            </a:r>
            <a:r>
              <a:rPr lang="en-US" dirty="0" smtClean="0"/>
              <a:t>bandwidths</a:t>
            </a:r>
          </a:p>
          <a:p>
            <a:pPr lvl="1"/>
            <a:r>
              <a:rPr lang="en-US" dirty="0" smtClean="0"/>
              <a:t>Includes Browser Render Time</a:t>
            </a:r>
          </a:p>
          <a:p>
            <a:r>
              <a:rPr lang="en-US" dirty="0" smtClean="0"/>
              <a:t>Calculate TTG from Observations</a:t>
            </a:r>
          </a:p>
          <a:p>
            <a:pPr lvl="1"/>
            <a:r>
              <a:rPr lang="en-US" dirty="0" err="1" smtClean="0"/>
              <a:t>Onload</a:t>
            </a:r>
            <a:r>
              <a:rPr lang="en-US" dirty="0" smtClean="0"/>
              <a:t> - </a:t>
            </a:r>
            <a:r>
              <a:rPr lang="en-US" dirty="0" err="1" smtClean="0"/>
              <a:t>PageRequest</a:t>
            </a:r>
            <a:r>
              <a:rPr lang="en-US" dirty="0" smtClean="0"/>
              <a:t> = TTG</a:t>
            </a:r>
          </a:p>
          <a:p>
            <a:r>
              <a:rPr lang="en-US" dirty="0"/>
              <a:t>Can analyze results by Browser, Region,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But Correlation does not imply Causation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Better </a:t>
            </a:r>
            <a:r>
              <a:rPr lang="en-US" dirty="0"/>
              <a:t>than monitoring tools like Gomez/Keynote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Tracking	 at Microsoft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Submit a form (or click a link) and send a beacon to a tracking system and </a:t>
            </a:r>
            <a:r>
              <a:rPr lang="en-US" dirty="0" err="1" smtClean="0"/>
              <a:t>ExP.</a:t>
            </a:r>
            <a:endParaRPr lang="en-US" dirty="0" smtClean="0"/>
          </a:p>
          <a:p>
            <a:r>
              <a:rPr lang="en-US" dirty="0" smtClean="0"/>
              <a:t>Wait a fixed time or wait for calls to return or timeout (OOB)</a:t>
            </a:r>
          </a:p>
          <a:p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Variants: Different Wait Times, Fixed vs. OOB</a:t>
            </a:r>
          </a:p>
          <a:p>
            <a:pPr lvl="1"/>
            <a:r>
              <a:rPr lang="en-US" dirty="0" smtClean="0"/>
              <a:t>Metric:  % Data Lost per submit</a:t>
            </a:r>
          </a:p>
          <a:p>
            <a:r>
              <a:rPr lang="en-US" dirty="0" smtClean="0"/>
              <a:t>Longer time should mean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Less Data Loss</a:t>
            </a:r>
          </a:p>
          <a:p>
            <a:r>
              <a:rPr lang="en-US" dirty="0" smtClean="0"/>
              <a:t>Yes, but…..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04707"/>
            <a:ext cx="3048001" cy="209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486400" y="1962150"/>
            <a:ext cx="2590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4950"/>
            <a:ext cx="8305800" cy="933449"/>
          </a:xfrm>
        </p:spPr>
        <p:txBody>
          <a:bodyPr/>
          <a:lstStyle/>
          <a:p>
            <a:r>
              <a:rPr lang="en-US" sz="4400" dirty="0" smtClean="0"/>
              <a:t>Resources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seth.eliot@microsoft.com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Seth’s </a:t>
            </a:r>
            <a:r>
              <a:rPr lang="en-US" dirty="0"/>
              <a:t>Blog: </a:t>
            </a:r>
            <a:r>
              <a:rPr lang="en-US" dirty="0">
                <a:hlinkClick r:id="rId3"/>
              </a:rPr>
              <a:t>http://blogs.msdn.com/seliot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ExP Website: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exp-platform.com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000" b="1" dirty="0"/>
              <a:t>Quinn, et </a:t>
            </a:r>
            <a:r>
              <a:rPr lang="en-US" sz="1000" b="1" dirty="0" smtClean="0"/>
              <a:t>al,1999</a:t>
            </a:r>
          </a:p>
          <a:p>
            <a:pPr marL="0" indent="0">
              <a:buNone/>
            </a:pPr>
            <a:r>
              <a:rPr lang="en-US" sz="1000" dirty="0"/>
              <a:t>Quinn GE, Shin CH, Maguire MG, Stone RA (May 1999). "Myopia and ambient lighting at night". </a:t>
            </a:r>
            <a:r>
              <a:rPr lang="en-US" sz="1000" i="1" dirty="0"/>
              <a:t>Nature</a:t>
            </a:r>
            <a:r>
              <a:rPr lang="en-US" sz="1000" dirty="0"/>
              <a:t> </a:t>
            </a:r>
            <a:r>
              <a:rPr lang="en-US" sz="1000" b="1" dirty="0"/>
              <a:t>399</a:t>
            </a:r>
            <a:r>
              <a:rPr lang="en-US" sz="1000" dirty="0"/>
              <a:t> (6732): 113–4. </a:t>
            </a:r>
            <a:r>
              <a:rPr lang="en-US" sz="1000" dirty="0">
                <a:hlinkClick r:id="rId2"/>
              </a:rPr>
              <a:t>doi</a:t>
            </a:r>
            <a:r>
              <a:rPr lang="en-US" sz="1000" dirty="0"/>
              <a:t>:</a:t>
            </a:r>
            <a:r>
              <a:rPr lang="en-US" sz="1000" dirty="0">
                <a:hlinkClick r:id="rId3"/>
              </a:rPr>
              <a:t>10.1038/20094</a:t>
            </a:r>
            <a:r>
              <a:rPr lang="en-US" sz="1000" dirty="0"/>
              <a:t>. </a:t>
            </a:r>
            <a:r>
              <a:rPr lang="en-US" sz="1000" dirty="0">
                <a:hlinkClick r:id="rId4"/>
              </a:rPr>
              <a:t>PMID</a:t>
            </a:r>
            <a:r>
              <a:rPr lang="en-US" sz="1000" dirty="0"/>
              <a:t> </a:t>
            </a:r>
            <a:r>
              <a:rPr lang="en-US" sz="1000" dirty="0">
                <a:hlinkClick r:id="rId5"/>
              </a:rPr>
              <a:t>10335839</a:t>
            </a:r>
            <a:r>
              <a:rPr lang="en-US" sz="1000" dirty="0" smtClean="0"/>
              <a:t>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b="1" dirty="0" smtClean="0"/>
              <a:t>Zadnik, et al, 2000</a:t>
            </a:r>
            <a:endParaRPr lang="en-US" sz="1000" b="1" dirty="0"/>
          </a:p>
          <a:p>
            <a:pPr marL="0" indent="0">
              <a:buNone/>
            </a:pPr>
            <a:r>
              <a:rPr lang="en-US" sz="1000" dirty="0" smtClean="0"/>
              <a:t>Zadnik </a:t>
            </a:r>
            <a:r>
              <a:rPr lang="en-US" sz="1000" dirty="0"/>
              <a:t>K, Jones LA, Irvin BC, </a:t>
            </a:r>
            <a:r>
              <a:rPr lang="en-US" sz="1000" i="1" dirty="0"/>
              <a:t>et al.</a:t>
            </a:r>
            <a:r>
              <a:rPr lang="en-US" sz="1000" dirty="0"/>
              <a:t> (March 2000). "Myopia and ambient night-time lighting". </a:t>
            </a:r>
            <a:r>
              <a:rPr lang="en-US" sz="1000" i="1" dirty="0"/>
              <a:t>Nature</a:t>
            </a:r>
            <a:r>
              <a:rPr lang="en-US" sz="1000" dirty="0"/>
              <a:t> </a:t>
            </a:r>
            <a:r>
              <a:rPr lang="en-US" sz="1000" b="1" dirty="0"/>
              <a:t>404</a:t>
            </a:r>
            <a:r>
              <a:rPr lang="en-US" sz="1000" dirty="0"/>
              <a:t> (6774): 143–4. </a:t>
            </a:r>
            <a:r>
              <a:rPr lang="en-US" sz="1000" dirty="0">
                <a:hlinkClick r:id="rId2"/>
              </a:rPr>
              <a:t>doi</a:t>
            </a:r>
            <a:r>
              <a:rPr lang="en-US" sz="1000" dirty="0"/>
              <a:t>:</a:t>
            </a:r>
            <a:r>
              <a:rPr lang="en-US" sz="1000" dirty="0">
                <a:hlinkClick r:id="rId6"/>
              </a:rPr>
              <a:t>10.1038/35004661</a:t>
            </a:r>
            <a:r>
              <a:rPr lang="en-US" sz="1000" dirty="0"/>
              <a:t>. </a:t>
            </a:r>
            <a:r>
              <a:rPr lang="en-US" sz="1000" dirty="0">
                <a:hlinkClick r:id="rId4"/>
              </a:rPr>
              <a:t>PMID</a:t>
            </a:r>
            <a:r>
              <a:rPr lang="en-US" sz="1000" dirty="0"/>
              <a:t> </a:t>
            </a:r>
            <a:r>
              <a:rPr lang="en-US" sz="1000" dirty="0">
                <a:hlinkClick r:id="rId7"/>
              </a:rPr>
              <a:t>10724157</a:t>
            </a:r>
            <a:r>
              <a:rPr lang="en-US" sz="1000" dirty="0" smtClean="0"/>
              <a:t>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b="1" dirty="0"/>
              <a:t>Goodbye, </a:t>
            </a:r>
            <a:r>
              <a:rPr lang="en-US" sz="1000" b="1" dirty="0" smtClean="0"/>
              <a:t>Google, Mar 2009</a:t>
            </a:r>
            <a:endParaRPr lang="en-US" sz="1000" b="1" dirty="0"/>
          </a:p>
          <a:p>
            <a:pPr marL="0" indent="0">
              <a:buNone/>
            </a:pPr>
            <a:r>
              <a:rPr lang="en-US" sz="1000" u="sng" dirty="0">
                <a:hlinkClick r:id="rId8"/>
              </a:rPr>
              <a:t>http://stopdesign.com/archive/2009/03/20/goodbye-google.html</a:t>
            </a:r>
            <a:r>
              <a:rPr lang="en-US" sz="1000" dirty="0" smtClean="0"/>
              <a:t>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Greg </a:t>
            </a:r>
            <a:r>
              <a:rPr lang="en-US" sz="1000" b="1" dirty="0" smtClean="0"/>
              <a:t>Linden, Apr 2006</a:t>
            </a:r>
            <a:endParaRPr lang="en-US" sz="1000" b="1" dirty="0"/>
          </a:p>
          <a:p>
            <a:pPr marL="0" indent="0">
              <a:buNone/>
            </a:pPr>
            <a:r>
              <a:rPr lang="en-US" sz="1000" dirty="0"/>
              <a:t>Greg Linden’s Blog: </a:t>
            </a:r>
            <a:r>
              <a:rPr lang="en-US" sz="1000" dirty="0">
                <a:hlinkClick r:id="rId9"/>
              </a:rPr>
              <a:t>http://glinden.blogspot.com/2006/04/early-amazon-shopping-cart.html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Timothy </a:t>
            </a:r>
            <a:r>
              <a:rPr lang="en-US" sz="1000" b="1" dirty="0" smtClean="0"/>
              <a:t>Fitz, Feb 2009</a:t>
            </a:r>
          </a:p>
          <a:p>
            <a:pPr marL="0" indent="0">
              <a:buNone/>
            </a:pPr>
            <a:r>
              <a:rPr lang="en-US" sz="1000" dirty="0" smtClean="0"/>
              <a:t>IMVU, Continuous </a:t>
            </a:r>
            <a:r>
              <a:rPr lang="en-US" sz="1000" dirty="0"/>
              <a:t>Deployment at IMVU: Doing the impossible fifty times a </a:t>
            </a:r>
            <a:r>
              <a:rPr lang="en-US" sz="1000" dirty="0" smtClean="0"/>
              <a:t>day,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hlinkClick r:id="rId10"/>
              </a:rPr>
              <a:t>http://timothyfitz.wordpress.com/2009/02/10/continuous-deployment-at-imvu-doing-the-impossible-fifty-times-a-day/</a:t>
            </a: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b="1" dirty="0"/>
              <a:t>Google </a:t>
            </a:r>
            <a:r>
              <a:rPr lang="en-US" sz="1000" b="1" dirty="0" smtClean="0"/>
              <a:t>Talk, June 2007</a:t>
            </a:r>
            <a:endParaRPr lang="en-US" sz="1000" b="1" dirty="0"/>
          </a:p>
          <a:p>
            <a:pPr marL="0" indent="0" fontAlgn="ctr">
              <a:buNone/>
            </a:pPr>
            <a:r>
              <a:rPr lang="en-US" sz="1000" dirty="0"/>
              <a:t>Google: Seattle Conference on Scalability: Lessons In Building Scalable </a:t>
            </a:r>
            <a:r>
              <a:rPr lang="en-US" sz="1000" dirty="0" smtClean="0"/>
              <a:t>Systems, Reza </a:t>
            </a:r>
            <a:r>
              <a:rPr lang="en-US" sz="1000" dirty="0"/>
              <a:t>Behforooz</a:t>
            </a:r>
          </a:p>
          <a:p>
            <a:pPr marL="0" indent="0" fontAlgn="ctr">
              <a:buNone/>
            </a:pPr>
            <a:r>
              <a:rPr lang="en-US" sz="1000" dirty="0">
                <a:hlinkClick r:id="rId11"/>
              </a:rPr>
              <a:t>http://video.google.com/videoplay?docid=6202268628085731280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895350"/>
            <a:ext cx="4265911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BW4. Testing with Real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Users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Seth Eliot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Thank you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67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makes </a:t>
            </a:r>
            <a:r>
              <a:rPr lang="en-US" sz="3600" dirty="0" smtClean="0"/>
              <a:t>a </a:t>
            </a:r>
            <a:r>
              <a:rPr lang="en-US" sz="3600" dirty="0"/>
              <a:t>"controlled" </a:t>
            </a:r>
            <a:r>
              <a:rPr lang="en-US" sz="3600" dirty="0" smtClean="0"/>
              <a:t>experiment?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5350"/>
            <a:ext cx="75438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Nothing but the variants should influence the results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7" y="1657350"/>
            <a:ext cx="354965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809750"/>
            <a:ext cx="4572000" cy="298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Variants run simultaneously</a:t>
            </a:r>
          </a:p>
          <a:p>
            <a:r>
              <a:rPr lang="en-US" dirty="0" smtClean="0"/>
              <a:t>Users do not know they are in an experiment</a:t>
            </a:r>
          </a:p>
          <a:p>
            <a:r>
              <a:rPr lang="en-US" dirty="0" smtClean="0"/>
              <a:t>User assignment is random and unbiased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….and Sticky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to </a:t>
            </a:r>
            <a:r>
              <a:rPr lang="en-US" dirty="0" err="1" smtClean="0"/>
              <a:t>TiP</a:t>
            </a:r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65246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8610600" cy="819150"/>
          </a:xfrm>
        </p:spPr>
        <p:txBody>
          <a:bodyPr/>
          <a:lstStyle/>
          <a:p>
            <a:r>
              <a:rPr lang="en-US" sz="3200" dirty="0"/>
              <a:t>Why are controlled experiments trustworthy?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dirty="0"/>
              <a:t>scientific way to prove </a:t>
            </a:r>
            <a:r>
              <a:rPr lang="en-US" dirty="0" smtClean="0"/>
              <a:t>causality</a:t>
            </a:r>
          </a:p>
          <a:p>
            <a:pPr lvl="1"/>
            <a:r>
              <a:rPr lang="en-US" dirty="0" smtClean="0"/>
              <a:t>changes </a:t>
            </a:r>
            <a:r>
              <a:rPr lang="en-US" dirty="0"/>
              <a:t>in metrics are caused by changes introduced in the treatment(s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3070" y="1885950"/>
            <a:ext cx="1752600" cy="1066800"/>
          </a:xfrm>
          <a:prstGeom prst="wedgeRoundRectCallout">
            <a:avLst>
              <a:gd name="adj1" fmla="val 217163"/>
              <a:gd name="adj2" fmla="val 1069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Oprah calls </a:t>
            </a:r>
            <a:r>
              <a:rPr lang="en-US" dirty="0"/>
              <a:t>Kindle "her new favorite </a:t>
            </a:r>
            <a:r>
              <a:rPr lang="en-US" dirty="0" smtClean="0"/>
              <a:t>thing" 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178616"/>
              </p:ext>
            </p:extLst>
          </p:nvPr>
        </p:nvGraphicFramePr>
        <p:xfrm>
          <a:off x="1295400" y="1657350"/>
          <a:ext cx="6343650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68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8610600" cy="819150"/>
          </a:xfrm>
        </p:spPr>
        <p:txBody>
          <a:bodyPr/>
          <a:lstStyle/>
          <a:p>
            <a:r>
              <a:rPr lang="en-US" sz="3200" dirty="0"/>
              <a:t>Why are controlled experiments trustworthy?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dirty="0"/>
              <a:t>scientific way to prove </a:t>
            </a:r>
            <a:r>
              <a:rPr lang="en-US" dirty="0" smtClean="0"/>
              <a:t>causality</a:t>
            </a:r>
          </a:p>
          <a:p>
            <a:pPr lvl="1"/>
            <a:r>
              <a:rPr lang="en-US" dirty="0" smtClean="0"/>
              <a:t>changes </a:t>
            </a:r>
            <a:r>
              <a:rPr lang="en-US" dirty="0"/>
              <a:t>in metrics are caused by changes introduced in the treatment(s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3070" y="1885950"/>
            <a:ext cx="1752600" cy="1066800"/>
          </a:xfrm>
          <a:prstGeom prst="wedgeRoundRectCallout">
            <a:avLst>
              <a:gd name="adj1" fmla="val 217163"/>
              <a:gd name="adj2" fmla="val 1069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Oprah calls </a:t>
            </a:r>
            <a:r>
              <a:rPr lang="en-US" dirty="0"/>
              <a:t>Kindle "her new favorite </a:t>
            </a:r>
            <a:r>
              <a:rPr lang="en-US" dirty="0" smtClean="0"/>
              <a:t>thing" 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663362"/>
              </p:ext>
            </p:extLst>
          </p:nvPr>
        </p:nvGraphicFramePr>
        <p:xfrm>
          <a:off x="1295400" y="1657350"/>
          <a:ext cx="6343650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37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A91A6617A4D46AAF4A4B6CEA11568" ma:contentTypeVersion="2" ma:contentTypeDescription="Create a new document." ma:contentTypeScope="" ma:versionID="409ee18faff2d8e67b2b2163a404c765">
  <xsd:schema xmlns:xsd="http://www.w3.org/2001/XMLSchema" xmlns:xs="http://www.w3.org/2001/XMLSchema" xmlns:p="http://schemas.microsoft.com/office/2006/metadata/properties" xmlns:ns2="05a19d22-1a15-42bf-a616-f586db80179e" targetNamespace="http://schemas.microsoft.com/office/2006/metadata/properties" ma:root="true" ma:fieldsID="e574872d32f8844e0b725dac8e53c8ba" ns2:_="">
    <xsd:import namespace="05a19d22-1a15-42bf-a616-f586db801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19d22-1a15-42bf-a616-f586db8017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A13DB7D-2959-4F72-96D8-F3C1A54BD0CC}"/>
</file>

<file path=customXml/itemProps2.xml><?xml version="1.0" encoding="utf-8"?>
<ds:datastoreItem xmlns:ds="http://schemas.openxmlformats.org/officeDocument/2006/customXml" ds:itemID="{72F95E59-EDE4-4C35-9F7E-A888B42E1383}"/>
</file>

<file path=customXml/itemProps3.xml><?xml version="1.0" encoding="utf-8"?>
<ds:datastoreItem xmlns:ds="http://schemas.openxmlformats.org/officeDocument/2006/customXml" ds:itemID="{532ED7D8-FEE7-4DA1-803C-0EED69A4DDA2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5200</TotalTime>
  <Words>3520</Words>
  <Application>Microsoft Office PowerPoint</Application>
  <PresentationFormat>On-screen Show (16:9)</PresentationFormat>
  <Paragraphs>723</Paragraphs>
  <Slides>70</Slides>
  <Notes>49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Executive</vt:lpstr>
      <vt:lpstr>Testing with Real Users</vt:lpstr>
      <vt:lpstr>Introduction</vt:lpstr>
      <vt:lpstr>Who am I?</vt:lpstr>
      <vt:lpstr>What is Online Controlled Experimentation? </vt:lpstr>
      <vt:lpstr>Online Controlled Experimentation, Simple Example</vt:lpstr>
      <vt:lpstr>…and What it’s Not.</vt:lpstr>
      <vt:lpstr>What makes a "controlled" experiment?</vt:lpstr>
      <vt:lpstr>Why are controlled experiments trustworthy?</vt:lpstr>
      <vt:lpstr>Why are controlled experiments trustworthy?</vt:lpstr>
      <vt:lpstr>Correlation Does not Imply Causation</vt:lpstr>
      <vt:lpstr>XKCD</vt:lpstr>
      <vt:lpstr>Employing Online Experimentation</vt:lpstr>
      <vt:lpstr>Where can Online Experimentation be used?</vt:lpstr>
      <vt:lpstr>Platform for Online Experimentation</vt:lpstr>
      <vt:lpstr>Nuts and Bolts of Online Experimentation</vt:lpstr>
      <vt:lpstr>An Experiment Architecture: Assign Treatment</vt:lpstr>
      <vt:lpstr>Another Experiment Architecture</vt:lpstr>
      <vt:lpstr>An Experiment Architecture: Record Observation</vt:lpstr>
      <vt:lpstr>Analyze &amp; Compare</vt:lpstr>
      <vt:lpstr>Analyze &amp; Compare</vt:lpstr>
      <vt:lpstr>Data Driven Decision Making</vt:lpstr>
      <vt:lpstr>Example: Amazon Shopping Cart Recs</vt:lpstr>
      <vt:lpstr>Introducing the HiPPO</vt:lpstr>
      <vt:lpstr>Data Trumps Intuition</vt:lpstr>
      <vt:lpstr>A Different Way of Thinking</vt:lpstr>
      <vt:lpstr>Example: Microsoft Xbox Live</vt:lpstr>
      <vt:lpstr>Xbox Ideas being tested</vt:lpstr>
      <vt:lpstr>Example: Microsoft Xbox Marketplace</vt:lpstr>
      <vt:lpstr>Example: Microsoft Store</vt:lpstr>
      <vt:lpstr>How Does This Apply to SQA? </vt:lpstr>
      <vt:lpstr>Online Experimentation Used for SQA…</vt:lpstr>
      <vt:lpstr>How Does This Apply to SQA? </vt:lpstr>
      <vt:lpstr>Test Early, Test Often</vt:lpstr>
      <vt:lpstr>Rapid Prototyping to Reduce Test Cost </vt:lpstr>
      <vt:lpstr>Rapid Prototyping</vt:lpstr>
      <vt:lpstr>How Does This Apply to SQA? </vt:lpstr>
      <vt:lpstr>Rapid Prototyping utilizes Exposure Control</vt:lpstr>
      <vt:lpstr>Exposure Control to limit Diversity</vt:lpstr>
      <vt:lpstr>Exposure Control to Limit Scale</vt:lpstr>
      <vt:lpstr>Example: Ramp-up and Deployment: IMVU</vt:lpstr>
      <vt:lpstr>Important Properties of Exposure Control</vt:lpstr>
      <vt:lpstr>How Does This Apply to SQA? </vt:lpstr>
      <vt:lpstr>Experiment Observations</vt:lpstr>
      <vt:lpstr>Experiment Metrics</vt:lpstr>
      <vt:lpstr>How Does This Apply to SQA? </vt:lpstr>
      <vt:lpstr>Exposure control + Monitoring &amp; Measurement = TiP</vt:lpstr>
      <vt:lpstr>Testing in Production (TiP)</vt:lpstr>
      <vt:lpstr>What is a Service?</vt:lpstr>
      <vt:lpstr>TiP is Not New</vt:lpstr>
      <vt:lpstr>TiP is Not New</vt:lpstr>
      <vt:lpstr>How Does This Apply to SQA? </vt:lpstr>
      <vt:lpstr>How can we Experiment with Services?</vt:lpstr>
      <vt:lpstr>Example: Bing Launch</vt:lpstr>
      <vt:lpstr>Example: MSN HOPS</vt:lpstr>
      <vt:lpstr>Example: MSN HOPS</vt:lpstr>
      <vt:lpstr>Example: Amazon ordering pipeline </vt:lpstr>
      <vt:lpstr>Example: Google Talk</vt:lpstr>
      <vt:lpstr>How Does This Apply to SQA? </vt:lpstr>
      <vt:lpstr>What is Shadowing?</vt:lpstr>
      <vt:lpstr>Example: ExP RO Shadowing</vt:lpstr>
      <vt:lpstr>Example: USS Cooling System Shadowing</vt:lpstr>
      <vt:lpstr>Example: Google Talk Shadowing</vt:lpstr>
      <vt:lpstr>How Does This Apply to SQA? </vt:lpstr>
      <vt:lpstr>TTG at Microsoft</vt:lpstr>
      <vt:lpstr>Form Tracking  at Microsoft</vt:lpstr>
      <vt:lpstr>Resources</vt:lpstr>
      <vt:lpstr>More Information</vt:lpstr>
      <vt:lpstr>References</vt:lpstr>
      <vt:lpstr>END</vt:lpstr>
      <vt:lpstr>One Way to TiP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with Real Users</dc:title>
  <dc:creator>seliot</dc:creator>
  <cp:lastModifiedBy>seliot</cp:lastModifiedBy>
  <cp:revision>230</cp:revision>
  <dcterms:created xsi:type="dcterms:W3CDTF">2010-03-15T00:18:20Z</dcterms:created>
  <dcterms:modified xsi:type="dcterms:W3CDTF">2010-06-25T18:57:41Z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0x010100F2DA91A6617A4D46AAF4A4B6CEA11568</vt:lpwstr>
  </property>
</Properties>
</file>