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Ex2.xml" ContentType="application/vnd.ms-office.chartex+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1.xml" ContentType="application/inkml+xml"/>
  <Override PartName="/ppt/ink/ink2.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1" r:id="rId1"/>
  </p:sldMasterIdLst>
  <p:notesMasterIdLst>
    <p:notesMasterId r:id="rId66"/>
  </p:notesMasterIdLst>
  <p:sldIdLst>
    <p:sldId id="256" r:id="rId2"/>
    <p:sldId id="346" r:id="rId3"/>
    <p:sldId id="411" r:id="rId4"/>
    <p:sldId id="379" r:id="rId5"/>
    <p:sldId id="306" r:id="rId6"/>
    <p:sldId id="449" r:id="rId7"/>
    <p:sldId id="384" r:id="rId8"/>
    <p:sldId id="394" r:id="rId9"/>
    <p:sldId id="423" r:id="rId10"/>
    <p:sldId id="426" r:id="rId11"/>
    <p:sldId id="424" r:id="rId12"/>
    <p:sldId id="259" r:id="rId13"/>
    <p:sldId id="420" r:id="rId14"/>
    <p:sldId id="418" r:id="rId15"/>
    <p:sldId id="419" r:id="rId16"/>
    <p:sldId id="421" r:id="rId17"/>
    <p:sldId id="442" r:id="rId18"/>
    <p:sldId id="443" r:id="rId19"/>
    <p:sldId id="444" r:id="rId20"/>
    <p:sldId id="316" r:id="rId21"/>
    <p:sldId id="310" r:id="rId22"/>
    <p:sldId id="311" r:id="rId23"/>
    <p:sldId id="447" r:id="rId24"/>
    <p:sldId id="448" r:id="rId25"/>
    <p:sldId id="473" r:id="rId26"/>
    <p:sldId id="319" r:id="rId27"/>
    <p:sldId id="363" r:id="rId28"/>
    <p:sldId id="320" r:id="rId29"/>
    <p:sldId id="321" r:id="rId30"/>
    <p:sldId id="471" r:id="rId31"/>
    <p:sldId id="472" r:id="rId32"/>
    <p:sldId id="276" r:id="rId33"/>
    <p:sldId id="277" r:id="rId34"/>
    <p:sldId id="322" r:id="rId35"/>
    <p:sldId id="326" r:id="rId36"/>
    <p:sldId id="317" r:id="rId37"/>
    <p:sldId id="329" r:id="rId38"/>
    <p:sldId id="351" r:id="rId39"/>
    <p:sldId id="330" r:id="rId40"/>
    <p:sldId id="275" r:id="rId41"/>
    <p:sldId id="461" r:id="rId42"/>
    <p:sldId id="462" r:id="rId43"/>
    <p:sldId id="463" r:id="rId44"/>
    <p:sldId id="464" r:id="rId45"/>
    <p:sldId id="465" r:id="rId46"/>
    <p:sldId id="466" r:id="rId47"/>
    <p:sldId id="467" r:id="rId48"/>
    <p:sldId id="469" r:id="rId49"/>
    <p:sldId id="470" r:id="rId50"/>
    <p:sldId id="468" r:id="rId51"/>
    <p:sldId id="296" r:id="rId52"/>
    <p:sldId id="413" r:id="rId53"/>
    <p:sldId id="451" r:id="rId54"/>
    <p:sldId id="452" r:id="rId55"/>
    <p:sldId id="415" r:id="rId56"/>
    <p:sldId id="412" r:id="rId57"/>
    <p:sldId id="417" r:id="rId58"/>
    <p:sldId id="454" r:id="rId59"/>
    <p:sldId id="455" r:id="rId60"/>
    <p:sldId id="460" r:id="rId61"/>
    <p:sldId id="437" r:id="rId62"/>
    <p:sldId id="438" r:id="rId63"/>
    <p:sldId id="439" r:id="rId64"/>
    <p:sldId id="43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initials="G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FA2BE-01A1-446C-BFD0-9484B744293D}" v="27" dt="2019-05-07T02:03:48.024"/>
    <p1510:client id="{94E90E2D-99F3-4785-941A-AC658430950D}" v="1" dt="2019-05-07T02:09:57.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1" autoAdjust="0"/>
    <p:restoredTop sz="86957" autoAdjust="0"/>
  </p:normalViewPr>
  <p:slideViewPr>
    <p:cSldViewPr snapToGrid="0">
      <p:cViewPr varScale="1">
        <p:scale>
          <a:sx n="116" d="100"/>
          <a:sy n="116" d="100"/>
        </p:scale>
        <p:origin x="4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ny Kohavi" userId="8612090e610871e4" providerId="LiveId" clId="{94E90E2D-99F3-4785-941A-AC658430950D}"/>
    <pc:docChg chg="custSel modSld">
      <pc:chgData name="Ronny Kohavi" userId="8612090e610871e4" providerId="LiveId" clId="{94E90E2D-99F3-4785-941A-AC658430950D}" dt="2019-05-07T02:09:57.558" v="1"/>
      <pc:docMkLst>
        <pc:docMk/>
      </pc:docMkLst>
      <pc:sldChg chg="addSp delSp">
        <pc:chgData name="Ronny Kohavi" userId="8612090e610871e4" providerId="LiveId" clId="{94E90E2D-99F3-4785-941A-AC658430950D}" dt="2019-05-07T02:09:57.558" v="1"/>
        <pc:sldMkLst>
          <pc:docMk/>
          <pc:sldMk cId="2335425368" sldId="256"/>
        </pc:sldMkLst>
        <pc:spChg chg="del">
          <ac:chgData name="Ronny Kohavi" userId="8612090e610871e4" providerId="LiveId" clId="{94E90E2D-99F3-4785-941A-AC658430950D}" dt="2019-05-07T02:09:57.106" v="0" actId="478"/>
          <ac:spMkLst>
            <pc:docMk/>
            <pc:sldMk cId="2335425368" sldId="256"/>
            <ac:spMk id="3" creationId="{00000000-0000-0000-0000-000000000000}"/>
          </ac:spMkLst>
        </pc:spChg>
        <pc:spChg chg="add">
          <ac:chgData name="Ronny Kohavi" userId="8612090e610871e4" providerId="LiveId" clId="{94E90E2D-99F3-4785-941A-AC658430950D}" dt="2019-05-07T02:09:57.558" v="1"/>
          <ac:spMkLst>
            <pc:docMk/>
            <pc:sldMk cId="2335425368" sldId="256"/>
            <ac:spMk id="7" creationId="{6B712847-8AEF-43A2-8D72-3E2086E154BE}"/>
          </ac:spMkLst>
        </pc:spChg>
      </pc:sldChg>
    </pc:docChg>
  </pc:docChgLst>
  <pc:docChgLst>
    <pc:chgData name="Ronny Kohavi" userId="8612090e610871e4" providerId="LiveId" clId="{8C1D0872-912D-465E-AF0E-8ACA47696260}"/>
    <pc:docChg chg="custSel addSld modSld">
      <pc:chgData name="Ronny Kohavi" userId="8612090e610871e4" providerId="LiveId" clId="{8C1D0872-912D-465E-AF0E-8ACA47696260}" dt="2018-03-06T08:25:09.109" v="63" actId="20577"/>
      <pc:docMkLst>
        <pc:docMk/>
      </pc:docMkLst>
      <pc:sldChg chg="modSp add">
        <pc:chgData name="Ronny Kohavi" userId="8612090e610871e4" providerId="LiveId" clId="{8C1D0872-912D-465E-AF0E-8ACA47696260}" dt="2018-03-06T08:25:09.109" v="63" actId="20577"/>
        <pc:sldMkLst>
          <pc:docMk/>
          <pc:sldMk cId="3352556389" sldId="469"/>
        </pc:sldMkLst>
        <pc:spChg chg="mod">
          <ac:chgData name="Ronny Kohavi" userId="8612090e610871e4" providerId="LiveId" clId="{8C1D0872-912D-465E-AF0E-8ACA47696260}" dt="2018-03-06T08:24:48.460" v="39" actId="1076"/>
          <ac:spMkLst>
            <pc:docMk/>
            <pc:sldMk cId="3352556389" sldId="469"/>
            <ac:spMk id="2" creationId="{AE895DF6-0FB0-48F6-A864-AD7E55601BCF}"/>
          </ac:spMkLst>
        </pc:spChg>
        <pc:spChg chg="mod">
          <ac:chgData name="Ronny Kohavi" userId="8612090e610871e4" providerId="LiveId" clId="{8C1D0872-912D-465E-AF0E-8ACA47696260}" dt="2018-03-06T08:24:50.376" v="40" actId="113"/>
          <ac:spMkLst>
            <pc:docMk/>
            <pc:sldMk cId="3352556389" sldId="469"/>
            <ac:spMk id="3" creationId="{D2080EC2-D0D0-4BF2-BB0B-D6BF1B2CA73C}"/>
          </ac:spMkLst>
        </pc:spChg>
        <pc:spChg chg="mod">
          <ac:chgData name="Ronny Kohavi" userId="8612090e610871e4" providerId="LiveId" clId="{8C1D0872-912D-465E-AF0E-8ACA47696260}" dt="2018-03-06T08:25:09.109" v="63" actId="20577"/>
          <ac:spMkLst>
            <pc:docMk/>
            <pc:sldMk cId="3352556389" sldId="469"/>
            <ac:spMk id="5" creationId="{65186505-A281-4607-918C-11A4787D9D19}"/>
          </ac:spMkLst>
        </pc:spChg>
      </pc:sldChg>
      <pc:sldChg chg="add">
        <pc:chgData name="Ronny Kohavi" userId="8612090e610871e4" providerId="LiveId" clId="{8C1D0872-912D-465E-AF0E-8ACA47696260}" dt="2018-03-06T08:24:20.810" v="0"/>
        <pc:sldMkLst>
          <pc:docMk/>
          <pc:sldMk cId="4073276738" sldId="470"/>
        </pc:sldMkLst>
      </pc:sldChg>
    </pc:docChg>
  </pc:docChgLst>
  <pc:docChgLst>
    <pc:chgData name="Ronny Kohavi" userId="8612090e610871e4" providerId="LiveId" clId="{7C2FA2BE-01A1-446C-BFD0-9484B744293D}"/>
    <pc:docChg chg="undo modSld">
      <pc:chgData name="Ronny Kohavi" userId="8612090e610871e4" providerId="LiveId" clId="{7C2FA2BE-01A1-446C-BFD0-9484B744293D}" dt="2019-05-07T02:03:48.023" v="30"/>
      <pc:docMkLst>
        <pc:docMk/>
      </pc:docMkLst>
      <pc:sldChg chg="modSp">
        <pc:chgData name="Ronny Kohavi" userId="8612090e610871e4" providerId="LiveId" clId="{7C2FA2BE-01A1-446C-BFD0-9484B744293D}" dt="2019-05-07T02:03:36.819" v="29" actId="20577"/>
        <pc:sldMkLst>
          <pc:docMk/>
          <pc:sldMk cId="4058360402" sldId="311"/>
        </pc:sldMkLst>
        <pc:spChg chg="mod">
          <ac:chgData name="Ronny Kohavi" userId="8612090e610871e4" providerId="LiveId" clId="{7C2FA2BE-01A1-446C-BFD0-9484B744293D}" dt="2019-05-07T02:03:36.819" v="29" actId="20577"/>
          <ac:spMkLst>
            <pc:docMk/>
            <pc:sldMk cId="4058360402" sldId="311"/>
            <ac:spMk id="3" creationId="{00000000-0000-0000-0000-000000000000}"/>
          </ac:spMkLst>
        </pc:spChg>
      </pc:sldChg>
      <pc:sldChg chg="modSp modAnim">
        <pc:chgData name="Ronny Kohavi" userId="8612090e610871e4" providerId="LiveId" clId="{7C2FA2BE-01A1-446C-BFD0-9484B744293D}" dt="2019-05-07T02:03:23.180" v="26" actId="1076"/>
        <pc:sldMkLst>
          <pc:docMk/>
          <pc:sldMk cId="1876600358" sldId="444"/>
        </pc:sldMkLst>
        <pc:spChg chg="mod">
          <ac:chgData name="Ronny Kohavi" userId="8612090e610871e4" providerId="LiveId" clId="{7C2FA2BE-01A1-446C-BFD0-9484B744293D}" dt="2019-05-07T02:03:23.180" v="26" actId="1076"/>
          <ac:spMkLst>
            <pc:docMk/>
            <pc:sldMk cId="1876600358" sldId="444"/>
            <ac:spMk id="4" creationId="{00000000-0000-0000-0000-000000000000}"/>
          </ac:spMkLst>
        </pc:spChg>
      </pc:sldChg>
      <pc:sldChg chg="modSp modAnim">
        <pc:chgData name="Ronny Kohavi" userId="8612090e610871e4" providerId="LiveId" clId="{7C2FA2BE-01A1-446C-BFD0-9484B744293D}" dt="2019-05-07T02:03:48.023" v="30"/>
        <pc:sldMkLst>
          <pc:docMk/>
          <pc:sldMk cId="3966763878" sldId="448"/>
        </pc:sldMkLst>
        <pc:spChg chg="mod">
          <ac:chgData name="Ronny Kohavi" userId="8612090e610871e4" providerId="LiveId" clId="{7C2FA2BE-01A1-446C-BFD0-9484B744293D}" dt="2019-05-07T02:03:48.023" v="30"/>
          <ac:spMkLst>
            <pc:docMk/>
            <pc:sldMk cId="3966763878" sldId="448"/>
            <ac:spMk id="3" creationId="{00000000-0000-0000-0000-000000000000}"/>
          </ac:spMkLst>
        </pc:spChg>
      </pc:sldChg>
    </pc:docChg>
  </pc:docChgLst>
  <pc:docChgLst>
    <pc:chgData name="Ronny Kohavi" userId="8612090e610871e4" providerId="LiveId" clId="{5CE79CE3-7A42-499E-ADF0-F7A939DC2AFD}"/>
    <pc:docChg chg="custSel addSld delSld modSld sldOrd">
      <pc:chgData name="Ronny Kohavi" userId="8612090e610871e4" providerId="LiveId" clId="{5CE79CE3-7A42-499E-ADF0-F7A939DC2AFD}" dt="2019-04-13T08:18:42.525" v="349"/>
      <pc:docMkLst>
        <pc:docMk/>
      </pc:docMkLst>
      <pc:sldChg chg="add">
        <pc:chgData name="Ronny Kohavi" userId="8612090e610871e4" providerId="LiveId" clId="{5CE79CE3-7A42-499E-ADF0-F7A939DC2AFD}" dt="2019-04-13T08:04:48.214" v="274"/>
        <pc:sldMkLst>
          <pc:docMk/>
          <pc:sldMk cId="1468401838" sldId="275"/>
        </pc:sldMkLst>
      </pc:sldChg>
      <pc:sldChg chg="add">
        <pc:chgData name="Ronny Kohavi" userId="8612090e610871e4" providerId="LiveId" clId="{5CE79CE3-7A42-499E-ADF0-F7A939DC2AFD}" dt="2019-04-13T08:04:48.214" v="274"/>
        <pc:sldMkLst>
          <pc:docMk/>
          <pc:sldMk cId="338210780" sldId="276"/>
        </pc:sldMkLst>
      </pc:sldChg>
      <pc:sldChg chg="add">
        <pc:chgData name="Ronny Kohavi" userId="8612090e610871e4" providerId="LiveId" clId="{5CE79CE3-7A42-499E-ADF0-F7A939DC2AFD}" dt="2019-04-13T08:04:48.214" v="274"/>
        <pc:sldMkLst>
          <pc:docMk/>
          <pc:sldMk cId="1133135422" sldId="277"/>
        </pc:sldMkLst>
      </pc:sldChg>
      <pc:sldChg chg="modSp add ord modTransition">
        <pc:chgData name="Ronny Kohavi" userId="8612090e610871e4" providerId="LiveId" clId="{5CE79CE3-7A42-499E-ADF0-F7A939DC2AFD}" dt="2019-04-13T07:39:56.099" v="259"/>
        <pc:sldMkLst>
          <pc:docMk/>
          <pc:sldMk cId="3245220448" sldId="306"/>
        </pc:sldMkLst>
        <pc:spChg chg="mod">
          <ac:chgData name="Ronny Kohavi" userId="8612090e610871e4" providerId="LiveId" clId="{5CE79CE3-7A42-499E-ADF0-F7A939DC2AFD}" dt="2019-04-13T07:39:31.935" v="258" actId="20577"/>
          <ac:spMkLst>
            <pc:docMk/>
            <pc:sldMk cId="3245220448" sldId="306"/>
            <ac:spMk id="3" creationId="{00000000-0000-0000-0000-000000000000}"/>
          </ac:spMkLst>
        </pc:spChg>
      </pc:sldChg>
      <pc:sldChg chg="modSp add">
        <pc:chgData name="Ronny Kohavi" userId="8612090e610871e4" providerId="LiveId" clId="{5CE79CE3-7A42-499E-ADF0-F7A939DC2AFD}" dt="2019-04-13T07:58:32.610" v="265" actId="207"/>
        <pc:sldMkLst>
          <pc:docMk/>
          <pc:sldMk cId="2560687799" sldId="310"/>
        </pc:sldMkLst>
        <pc:spChg chg="mod">
          <ac:chgData name="Ronny Kohavi" userId="8612090e610871e4" providerId="LiveId" clId="{5CE79CE3-7A42-499E-ADF0-F7A939DC2AFD}" dt="2019-04-13T07:57:59.978" v="263" actId="20577"/>
          <ac:spMkLst>
            <pc:docMk/>
            <pc:sldMk cId="2560687799" sldId="310"/>
            <ac:spMk id="2" creationId="{00000000-0000-0000-0000-000000000000}"/>
          </ac:spMkLst>
        </pc:spChg>
        <pc:spChg chg="mod">
          <ac:chgData name="Ronny Kohavi" userId="8612090e610871e4" providerId="LiveId" clId="{5CE79CE3-7A42-499E-ADF0-F7A939DC2AFD}" dt="2019-04-13T07:58:32.610" v="265" actId="207"/>
          <ac:spMkLst>
            <pc:docMk/>
            <pc:sldMk cId="2560687799" sldId="310"/>
            <ac:spMk id="8" creationId="{00000000-0000-0000-0000-000000000000}"/>
          </ac:spMkLst>
        </pc:spChg>
      </pc:sldChg>
      <pc:sldChg chg="add">
        <pc:chgData name="Ronny Kohavi" userId="8612090e610871e4" providerId="LiveId" clId="{5CE79CE3-7A42-499E-ADF0-F7A939DC2AFD}" dt="2019-04-13T08:00:03.503" v="267"/>
        <pc:sldMkLst>
          <pc:docMk/>
          <pc:sldMk cId="4058360402" sldId="311"/>
        </pc:sldMkLst>
      </pc:sldChg>
      <pc:sldChg chg="add">
        <pc:chgData name="Ronny Kohavi" userId="8612090e610871e4" providerId="LiveId" clId="{5CE79CE3-7A42-499E-ADF0-F7A939DC2AFD}" dt="2019-04-13T07:59:27.620" v="266"/>
        <pc:sldMkLst>
          <pc:docMk/>
          <pc:sldMk cId="339237816" sldId="316"/>
        </pc:sldMkLst>
      </pc:sldChg>
      <pc:sldChg chg="add">
        <pc:chgData name="Ronny Kohavi" userId="8612090e610871e4" providerId="LiveId" clId="{5CE79CE3-7A42-499E-ADF0-F7A939DC2AFD}" dt="2019-04-13T08:04:48.214" v="274"/>
        <pc:sldMkLst>
          <pc:docMk/>
          <pc:sldMk cId="1742908819" sldId="317"/>
        </pc:sldMkLst>
      </pc:sldChg>
      <pc:sldChg chg="addSp modSp add modAnim">
        <pc:chgData name="Ronny Kohavi" userId="8612090e610871e4" providerId="LiveId" clId="{5CE79CE3-7A42-499E-ADF0-F7A939DC2AFD}" dt="2019-04-13T08:13:31.038" v="333"/>
        <pc:sldMkLst>
          <pc:docMk/>
          <pc:sldMk cId="2237703410" sldId="319"/>
        </pc:sldMkLst>
        <pc:spChg chg="mod">
          <ac:chgData name="Ronny Kohavi" userId="8612090e610871e4" providerId="LiveId" clId="{5CE79CE3-7A42-499E-ADF0-F7A939DC2AFD}" dt="2019-04-13T08:11:52.194" v="324" actId="20577"/>
          <ac:spMkLst>
            <pc:docMk/>
            <pc:sldMk cId="2237703410" sldId="319"/>
            <ac:spMk id="3" creationId="{00000000-0000-0000-0000-000000000000}"/>
          </ac:spMkLst>
        </pc:spChg>
        <pc:picChg chg="add mod">
          <ac:chgData name="Ronny Kohavi" userId="8612090e610871e4" providerId="LiveId" clId="{5CE79CE3-7A42-499E-ADF0-F7A939DC2AFD}" dt="2019-04-13T08:12:50.465" v="327" actId="1076"/>
          <ac:picMkLst>
            <pc:docMk/>
            <pc:sldMk cId="2237703410" sldId="319"/>
            <ac:picMk id="6" creationId="{EE97E876-8C77-41A1-827B-C59E65CB4C77}"/>
          </ac:picMkLst>
        </pc:picChg>
        <pc:picChg chg="mod">
          <ac:chgData name="Ronny Kohavi" userId="8612090e610871e4" providerId="LiveId" clId="{5CE79CE3-7A42-499E-ADF0-F7A939DC2AFD}" dt="2019-04-13T08:12:47.585" v="326" actId="1076"/>
          <ac:picMkLst>
            <pc:docMk/>
            <pc:sldMk cId="2237703410" sldId="319"/>
            <ac:picMk id="7" creationId="{449E9C0C-F838-43CB-8ED1-A96EE46EBE7C}"/>
          </ac:picMkLst>
        </pc:picChg>
      </pc:sldChg>
      <pc:sldChg chg="add">
        <pc:chgData name="Ronny Kohavi" userId="8612090e610871e4" providerId="LiveId" clId="{5CE79CE3-7A42-499E-ADF0-F7A939DC2AFD}" dt="2019-04-13T08:04:48.214" v="274"/>
        <pc:sldMkLst>
          <pc:docMk/>
          <pc:sldMk cId="2866827752" sldId="320"/>
        </pc:sldMkLst>
      </pc:sldChg>
      <pc:sldChg chg="add">
        <pc:chgData name="Ronny Kohavi" userId="8612090e610871e4" providerId="LiveId" clId="{5CE79CE3-7A42-499E-ADF0-F7A939DC2AFD}" dt="2019-04-13T08:04:48.214" v="274"/>
        <pc:sldMkLst>
          <pc:docMk/>
          <pc:sldMk cId="754184310" sldId="321"/>
        </pc:sldMkLst>
      </pc:sldChg>
      <pc:sldChg chg="add">
        <pc:chgData name="Ronny Kohavi" userId="8612090e610871e4" providerId="LiveId" clId="{5CE79CE3-7A42-499E-ADF0-F7A939DC2AFD}" dt="2019-04-13T08:04:48.214" v="274"/>
        <pc:sldMkLst>
          <pc:docMk/>
          <pc:sldMk cId="1892277438" sldId="322"/>
        </pc:sldMkLst>
      </pc:sldChg>
      <pc:sldChg chg="add">
        <pc:chgData name="Ronny Kohavi" userId="8612090e610871e4" providerId="LiveId" clId="{5CE79CE3-7A42-499E-ADF0-F7A939DC2AFD}" dt="2019-04-13T08:04:48.214" v="274"/>
        <pc:sldMkLst>
          <pc:docMk/>
          <pc:sldMk cId="3183559137" sldId="326"/>
        </pc:sldMkLst>
      </pc:sldChg>
      <pc:sldChg chg="add">
        <pc:chgData name="Ronny Kohavi" userId="8612090e610871e4" providerId="LiveId" clId="{5CE79CE3-7A42-499E-ADF0-F7A939DC2AFD}" dt="2019-04-13T08:04:48.214" v="274"/>
        <pc:sldMkLst>
          <pc:docMk/>
          <pc:sldMk cId="3206881662" sldId="329"/>
        </pc:sldMkLst>
      </pc:sldChg>
      <pc:sldChg chg="add">
        <pc:chgData name="Ronny Kohavi" userId="8612090e610871e4" providerId="LiveId" clId="{5CE79CE3-7A42-499E-ADF0-F7A939DC2AFD}" dt="2019-04-13T08:04:48.214" v="274"/>
        <pc:sldMkLst>
          <pc:docMk/>
          <pc:sldMk cId="1678122154" sldId="330"/>
        </pc:sldMkLst>
      </pc:sldChg>
      <pc:sldChg chg="del">
        <pc:chgData name="Ronny Kohavi" userId="8612090e610871e4" providerId="LiveId" clId="{5CE79CE3-7A42-499E-ADF0-F7A939DC2AFD}" dt="2019-04-13T08:07:19.402" v="299" actId="2696"/>
        <pc:sldMkLst>
          <pc:docMk/>
          <pc:sldMk cId="2330535359" sldId="347"/>
        </pc:sldMkLst>
      </pc:sldChg>
      <pc:sldChg chg="modSp del modAnim">
        <pc:chgData name="Ronny Kohavi" userId="8612090e610871e4" providerId="LiveId" clId="{5CE79CE3-7A42-499E-ADF0-F7A939DC2AFD}" dt="2019-04-13T08:07:06.203" v="298" actId="2696"/>
        <pc:sldMkLst>
          <pc:docMk/>
          <pc:sldMk cId="444856431" sldId="348"/>
        </pc:sldMkLst>
        <pc:spChg chg="mod">
          <ac:chgData name="Ronny Kohavi" userId="8612090e610871e4" providerId="LiveId" clId="{5CE79CE3-7A42-499E-ADF0-F7A939DC2AFD}" dt="2019-04-13T07:25:51.809" v="12" actId="20577"/>
          <ac:spMkLst>
            <pc:docMk/>
            <pc:sldMk cId="444856431" sldId="348"/>
            <ac:spMk id="3" creationId="{00000000-0000-0000-0000-000000000000}"/>
          </ac:spMkLst>
        </pc:spChg>
      </pc:sldChg>
      <pc:sldChg chg="add">
        <pc:chgData name="Ronny Kohavi" userId="8612090e610871e4" providerId="LiveId" clId="{5CE79CE3-7A42-499E-ADF0-F7A939DC2AFD}" dt="2019-04-13T08:04:48.214" v="274"/>
        <pc:sldMkLst>
          <pc:docMk/>
          <pc:sldMk cId="380420391" sldId="351"/>
        </pc:sldMkLst>
      </pc:sldChg>
      <pc:sldChg chg="modSp modAnim">
        <pc:chgData name="Ronny Kohavi" userId="8612090e610871e4" providerId="LiveId" clId="{5CE79CE3-7A42-499E-ADF0-F7A939DC2AFD}" dt="2019-04-13T07:31:20.736" v="169"/>
        <pc:sldMkLst>
          <pc:docMk/>
          <pc:sldMk cId="2766081787" sldId="351"/>
        </pc:sldMkLst>
        <pc:spChg chg="mod">
          <ac:chgData name="Ronny Kohavi" userId="8612090e610871e4" providerId="LiveId" clId="{5CE79CE3-7A42-499E-ADF0-F7A939DC2AFD}" dt="2019-04-13T07:31:20.736" v="169"/>
          <ac:spMkLst>
            <pc:docMk/>
            <pc:sldMk cId="2766081787" sldId="351"/>
            <ac:spMk id="3" creationId="{00000000-0000-0000-0000-000000000000}"/>
          </ac:spMkLst>
        </pc:spChg>
      </pc:sldChg>
      <pc:sldChg chg="add">
        <pc:chgData name="Ronny Kohavi" userId="8612090e610871e4" providerId="LiveId" clId="{5CE79CE3-7A42-499E-ADF0-F7A939DC2AFD}" dt="2019-04-13T08:04:48.214" v="274"/>
        <pc:sldMkLst>
          <pc:docMk/>
          <pc:sldMk cId="3721113050" sldId="363"/>
        </pc:sldMkLst>
      </pc:sldChg>
      <pc:sldChg chg="add modTransition">
        <pc:chgData name="Ronny Kohavi" userId="8612090e610871e4" providerId="LiveId" clId="{5CE79CE3-7A42-499E-ADF0-F7A939DC2AFD}" dt="2019-04-13T07:19:00.188" v="1"/>
        <pc:sldMkLst>
          <pc:docMk/>
          <pc:sldMk cId="3725960607" sldId="379"/>
        </pc:sldMkLst>
      </pc:sldChg>
      <pc:sldChg chg="modSp add">
        <pc:chgData name="Ronny Kohavi" userId="8612090e610871e4" providerId="LiveId" clId="{5CE79CE3-7A42-499E-ADF0-F7A939DC2AFD}" dt="2019-04-13T08:05:45.426" v="295" actId="403"/>
        <pc:sldMkLst>
          <pc:docMk/>
          <pc:sldMk cId="2141526467" sldId="384"/>
        </pc:sldMkLst>
        <pc:spChg chg="mod">
          <ac:chgData name="Ronny Kohavi" userId="8612090e610871e4" providerId="LiveId" clId="{5CE79CE3-7A42-499E-ADF0-F7A939DC2AFD}" dt="2019-04-13T08:05:45.426" v="295" actId="403"/>
          <ac:spMkLst>
            <pc:docMk/>
            <pc:sldMk cId="2141526467" sldId="384"/>
            <ac:spMk id="3" creationId="{00000000-0000-0000-0000-000000000000}"/>
          </ac:spMkLst>
        </pc:spChg>
      </pc:sldChg>
      <pc:sldChg chg="modSp add modAnim">
        <pc:chgData name="Ronny Kohavi" userId="8612090e610871e4" providerId="LiveId" clId="{5CE79CE3-7A42-499E-ADF0-F7A939DC2AFD}" dt="2019-04-13T07:31:13.281" v="163" actId="20577"/>
        <pc:sldMkLst>
          <pc:docMk/>
          <pc:sldMk cId="2437912196" sldId="394"/>
        </pc:sldMkLst>
        <pc:spChg chg="mod">
          <ac:chgData name="Ronny Kohavi" userId="8612090e610871e4" providerId="LiveId" clId="{5CE79CE3-7A42-499E-ADF0-F7A939DC2AFD}" dt="2019-04-13T07:31:12.533" v="162"/>
          <ac:spMkLst>
            <pc:docMk/>
            <pc:sldMk cId="2437912196" sldId="394"/>
            <ac:spMk id="3" creationId="{5F847363-0690-46B1-BE42-5AFD97ADF139}"/>
          </ac:spMkLst>
        </pc:spChg>
      </pc:sldChg>
      <pc:sldChg chg="delCm">
        <pc:chgData name="Ronny Kohavi" userId="8612090e610871e4" providerId="LiveId" clId="{5CE79CE3-7A42-499E-ADF0-F7A939DC2AFD}" dt="2019-04-13T08:10:23.513" v="316" actId="1592"/>
        <pc:sldMkLst>
          <pc:docMk/>
          <pc:sldMk cId="196162434" sldId="415"/>
        </pc:sldMkLst>
      </pc:sldChg>
      <pc:sldChg chg="modSp">
        <pc:chgData name="Ronny Kohavi" userId="8612090e610871e4" providerId="LiveId" clId="{5CE79CE3-7A42-499E-ADF0-F7A939DC2AFD}" dt="2019-04-13T07:34:12.227" v="245" actId="20577"/>
        <pc:sldMkLst>
          <pc:docMk/>
          <pc:sldMk cId="3978786012" sldId="418"/>
        </pc:sldMkLst>
        <pc:spChg chg="mod">
          <ac:chgData name="Ronny Kohavi" userId="8612090e610871e4" providerId="LiveId" clId="{5CE79CE3-7A42-499E-ADF0-F7A939DC2AFD}" dt="2019-04-13T07:34:12.227" v="245" actId="20577"/>
          <ac:spMkLst>
            <pc:docMk/>
            <pc:sldMk cId="3978786012" sldId="418"/>
            <ac:spMk id="9" creationId="{00000000-0000-0000-0000-000000000000}"/>
          </ac:spMkLst>
        </pc:spChg>
      </pc:sldChg>
      <pc:sldChg chg="add">
        <pc:chgData name="Ronny Kohavi" userId="8612090e610871e4" providerId="LiveId" clId="{5CE79CE3-7A42-499E-ADF0-F7A939DC2AFD}" dt="2019-04-13T07:27:38.827" v="13"/>
        <pc:sldMkLst>
          <pc:docMk/>
          <pc:sldMk cId="144306129" sldId="423"/>
        </pc:sldMkLst>
      </pc:sldChg>
      <pc:sldChg chg="addSp modSp add modAnim">
        <pc:chgData name="Ronny Kohavi" userId="8612090e610871e4" providerId="LiveId" clId="{5CE79CE3-7A42-499E-ADF0-F7A939DC2AFD}" dt="2019-04-13T07:33:00.783" v="241" actId="20577"/>
        <pc:sldMkLst>
          <pc:docMk/>
          <pc:sldMk cId="3558146453" sldId="424"/>
        </pc:sldMkLst>
        <pc:spChg chg="mod">
          <ac:chgData name="Ronny Kohavi" userId="8612090e610871e4" providerId="LiveId" clId="{5CE79CE3-7A42-499E-ADF0-F7A939DC2AFD}" dt="2019-04-13T07:33:00.783" v="241" actId="20577"/>
          <ac:spMkLst>
            <pc:docMk/>
            <pc:sldMk cId="3558146453" sldId="424"/>
            <ac:spMk id="3" creationId="{00000000-0000-0000-0000-000000000000}"/>
          </ac:spMkLst>
        </pc:spChg>
        <pc:picChg chg="add">
          <ac:chgData name="Ronny Kohavi" userId="8612090e610871e4" providerId="LiveId" clId="{5CE79CE3-7A42-499E-ADF0-F7A939DC2AFD}" dt="2019-04-13T07:28:36.798" v="15"/>
          <ac:picMkLst>
            <pc:docMk/>
            <pc:sldMk cId="3558146453" sldId="424"/>
            <ac:picMk id="8" creationId="{D5708AAF-519D-45D6-AFF9-BB3B68D7381F}"/>
          </ac:picMkLst>
        </pc:picChg>
      </pc:sldChg>
      <pc:sldChg chg="add">
        <pc:chgData name="Ronny Kohavi" userId="8612090e610871e4" providerId="LiveId" clId="{5CE79CE3-7A42-499E-ADF0-F7A939DC2AFD}" dt="2019-04-13T07:27:38.827" v="13"/>
        <pc:sldMkLst>
          <pc:docMk/>
          <pc:sldMk cId="2942626611" sldId="426"/>
        </pc:sldMkLst>
      </pc:sldChg>
      <pc:sldChg chg="del">
        <pc:chgData name="Ronny Kohavi" userId="8612090e610871e4" providerId="LiveId" clId="{5CE79CE3-7A42-499E-ADF0-F7A939DC2AFD}" dt="2019-04-13T08:07:39.590" v="300" actId="2696"/>
        <pc:sldMkLst>
          <pc:docMk/>
          <pc:sldMk cId="3018144391" sldId="432"/>
        </pc:sldMkLst>
      </pc:sldChg>
      <pc:sldChg chg="del">
        <pc:chgData name="Ronny Kohavi" userId="8612090e610871e4" providerId="LiveId" clId="{5CE79CE3-7A42-499E-ADF0-F7A939DC2AFD}" dt="2019-04-13T08:07:42.260" v="302" actId="2696"/>
        <pc:sldMkLst>
          <pc:docMk/>
          <pc:sldMk cId="249928820" sldId="433"/>
        </pc:sldMkLst>
      </pc:sldChg>
      <pc:sldChg chg="add del">
        <pc:chgData name="Ronny Kohavi" userId="8612090e610871e4" providerId="LiveId" clId="{5CE79CE3-7A42-499E-ADF0-F7A939DC2AFD}" dt="2019-04-13T08:15:03.021" v="336" actId="2696"/>
        <pc:sldMkLst>
          <pc:docMk/>
          <pc:sldMk cId="240225289" sldId="434"/>
        </pc:sldMkLst>
      </pc:sldChg>
      <pc:sldChg chg="add">
        <pc:chgData name="Ronny Kohavi" userId="8612090e610871e4" providerId="LiveId" clId="{5CE79CE3-7A42-499E-ADF0-F7A939DC2AFD}" dt="2019-04-13T08:18:42.525" v="349"/>
        <pc:sldMkLst>
          <pc:docMk/>
          <pc:sldMk cId="1673104492" sldId="434"/>
        </pc:sldMkLst>
      </pc:sldChg>
      <pc:sldChg chg="del">
        <pc:chgData name="Ronny Kohavi" userId="8612090e610871e4" providerId="LiveId" clId="{5CE79CE3-7A42-499E-ADF0-F7A939DC2AFD}" dt="2019-04-13T08:08:14.316" v="305" actId="2696"/>
        <pc:sldMkLst>
          <pc:docMk/>
          <pc:sldMk cId="2946777137" sldId="434"/>
        </pc:sldMkLst>
      </pc:sldChg>
      <pc:sldChg chg="modSp add del delCm modCm">
        <pc:chgData name="Ronny Kohavi" userId="8612090e610871e4" providerId="LiveId" clId="{5CE79CE3-7A42-499E-ADF0-F7A939DC2AFD}" dt="2019-04-13T08:18:39.672" v="348" actId="2696"/>
        <pc:sldMkLst>
          <pc:docMk/>
          <pc:sldMk cId="4128578332" sldId="434"/>
        </pc:sldMkLst>
        <pc:spChg chg="mod">
          <ac:chgData name="Ronny Kohavi" userId="8612090e610871e4" providerId="LiveId" clId="{5CE79CE3-7A42-499E-ADF0-F7A939DC2AFD}" dt="2019-04-13T08:15:21.141" v="343" actId="20577"/>
          <ac:spMkLst>
            <pc:docMk/>
            <pc:sldMk cId="4128578332" sldId="434"/>
            <ac:spMk id="2" creationId="{00000000-0000-0000-0000-000000000000}"/>
          </ac:spMkLst>
        </pc:spChg>
      </pc:sldChg>
      <pc:sldChg chg="add del">
        <pc:chgData name="Ronny Kohavi" userId="8612090e610871e4" providerId="LiveId" clId="{5CE79CE3-7A42-499E-ADF0-F7A939DC2AFD}" dt="2019-04-13T08:08:20.989" v="307" actId="2696"/>
        <pc:sldMkLst>
          <pc:docMk/>
          <pc:sldMk cId="1821199052" sldId="435"/>
        </pc:sldMkLst>
      </pc:sldChg>
      <pc:sldChg chg="del">
        <pc:chgData name="Ronny Kohavi" userId="8612090e610871e4" providerId="LiveId" clId="{5CE79CE3-7A42-499E-ADF0-F7A939DC2AFD}" dt="2019-04-13T08:07:47.979" v="303" actId="2696"/>
        <pc:sldMkLst>
          <pc:docMk/>
          <pc:sldMk cId="2517705107" sldId="435"/>
        </pc:sldMkLst>
      </pc:sldChg>
      <pc:sldChg chg="del">
        <pc:chgData name="Ronny Kohavi" userId="8612090e610871e4" providerId="LiveId" clId="{5CE79CE3-7A42-499E-ADF0-F7A939DC2AFD}" dt="2019-04-13T08:08:34.947" v="308" actId="2696"/>
        <pc:sldMkLst>
          <pc:docMk/>
          <pc:sldMk cId="3654377614" sldId="436"/>
        </pc:sldMkLst>
      </pc:sldChg>
      <pc:sldChg chg="add">
        <pc:chgData name="Ronny Kohavi" userId="8612090e610871e4" providerId="LiveId" clId="{5CE79CE3-7A42-499E-ADF0-F7A939DC2AFD}" dt="2019-04-13T08:08:46.205" v="310"/>
        <pc:sldMkLst>
          <pc:docMk/>
          <pc:sldMk cId="793651772" sldId="437"/>
        </pc:sldMkLst>
      </pc:sldChg>
      <pc:sldChg chg="del">
        <pc:chgData name="Ronny Kohavi" userId="8612090e610871e4" providerId="LiveId" clId="{5CE79CE3-7A42-499E-ADF0-F7A939DC2AFD}" dt="2019-04-13T08:08:43.835" v="309" actId="2696"/>
        <pc:sldMkLst>
          <pc:docMk/>
          <pc:sldMk cId="1534686853" sldId="437"/>
        </pc:sldMkLst>
      </pc:sldChg>
      <pc:sldChg chg="del">
        <pc:chgData name="Ronny Kohavi" userId="8612090e610871e4" providerId="LiveId" clId="{5CE79CE3-7A42-499E-ADF0-F7A939DC2AFD}" dt="2019-04-13T08:09:05.166" v="311" actId="2696"/>
        <pc:sldMkLst>
          <pc:docMk/>
          <pc:sldMk cId="2097621967" sldId="438"/>
        </pc:sldMkLst>
      </pc:sldChg>
      <pc:sldChg chg="add">
        <pc:chgData name="Ronny Kohavi" userId="8612090e610871e4" providerId="LiveId" clId="{5CE79CE3-7A42-499E-ADF0-F7A939DC2AFD}" dt="2019-04-13T08:09:07.418" v="312"/>
        <pc:sldMkLst>
          <pc:docMk/>
          <pc:sldMk cId="2428929462" sldId="438"/>
        </pc:sldMkLst>
      </pc:sldChg>
      <pc:sldChg chg="modSp add">
        <pc:chgData name="Ronny Kohavi" userId="8612090e610871e4" providerId="LiveId" clId="{5CE79CE3-7A42-499E-ADF0-F7A939DC2AFD}" dt="2019-04-13T08:16:15.125" v="347" actId="20577"/>
        <pc:sldMkLst>
          <pc:docMk/>
          <pc:sldMk cId="589753755" sldId="439"/>
        </pc:sldMkLst>
        <pc:spChg chg="mod">
          <ac:chgData name="Ronny Kohavi" userId="8612090e610871e4" providerId="LiveId" clId="{5CE79CE3-7A42-499E-ADF0-F7A939DC2AFD}" dt="2019-04-13T08:16:15.125" v="347" actId="20577"/>
          <ac:spMkLst>
            <pc:docMk/>
            <pc:sldMk cId="589753755" sldId="439"/>
            <ac:spMk id="2" creationId="{00000000-0000-0000-0000-000000000000}"/>
          </ac:spMkLst>
        </pc:spChg>
      </pc:sldChg>
      <pc:sldChg chg="del">
        <pc:chgData name="Ronny Kohavi" userId="8612090e610871e4" providerId="LiveId" clId="{5CE79CE3-7A42-499E-ADF0-F7A939DC2AFD}" dt="2019-04-13T08:09:21.131" v="313" actId="2696"/>
        <pc:sldMkLst>
          <pc:docMk/>
          <pc:sldMk cId="2558946532" sldId="439"/>
        </pc:sldMkLst>
      </pc:sldChg>
      <pc:sldChg chg="del">
        <pc:chgData name="Ronny Kohavi" userId="8612090e610871e4" providerId="LiveId" clId="{5CE79CE3-7A42-499E-ADF0-F7A939DC2AFD}" dt="2019-04-13T08:09:36.596" v="315" actId="2696"/>
        <pc:sldMkLst>
          <pc:docMk/>
          <pc:sldMk cId="3796669522" sldId="440"/>
        </pc:sldMkLst>
      </pc:sldChg>
      <pc:sldChg chg="del">
        <pc:chgData name="Ronny Kohavi" userId="8612090e610871e4" providerId="LiveId" clId="{5CE79CE3-7A42-499E-ADF0-F7A939DC2AFD}" dt="2019-04-13T08:07:41.339" v="301" actId="2696"/>
        <pc:sldMkLst>
          <pc:docMk/>
          <pc:sldMk cId="3898180764" sldId="441"/>
        </pc:sldMkLst>
      </pc:sldChg>
      <pc:sldChg chg="modSp">
        <pc:chgData name="Ronny Kohavi" userId="8612090e610871e4" providerId="LiveId" clId="{5CE79CE3-7A42-499E-ADF0-F7A939DC2AFD}" dt="2019-04-13T08:03:08.178" v="272" actId="20577"/>
        <pc:sldMkLst>
          <pc:docMk/>
          <pc:sldMk cId="2544565600" sldId="443"/>
        </pc:sldMkLst>
        <pc:spChg chg="mod">
          <ac:chgData name="Ronny Kohavi" userId="8612090e610871e4" providerId="LiveId" clId="{5CE79CE3-7A42-499E-ADF0-F7A939DC2AFD}" dt="2019-04-13T08:03:08.178" v="272" actId="20577"/>
          <ac:spMkLst>
            <pc:docMk/>
            <pc:sldMk cId="2544565600" sldId="443"/>
            <ac:spMk id="4" creationId="{00000000-0000-0000-0000-000000000000}"/>
          </ac:spMkLst>
        </pc:spChg>
      </pc:sldChg>
      <pc:sldChg chg="del">
        <pc:chgData name="Ronny Kohavi" userId="8612090e610871e4" providerId="LiveId" clId="{5CE79CE3-7A42-499E-ADF0-F7A939DC2AFD}" dt="2019-04-13T07:58:07.212" v="264" actId="2696"/>
        <pc:sldMkLst>
          <pc:docMk/>
          <pc:sldMk cId="1007530301" sldId="445"/>
        </pc:sldMkLst>
      </pc:sldChg>
      <pc:sldChg chg="del">
        <pc:chgData name="Ronny Kohavi" userId="8612090e610871e4" providerId="LiveId" clId="{5CE79CE3-7A42-499E-ADF0-F7A939DC2AFD}" dt="2019-04-13T08:00:06.406" v="268" actId="2696"/>
        <pc:sldMkLst>
          <pc:docMk/>
          <pc:sldMk cId="1428586032" sldId="446"/>
        </pc:sldMkLst>
      </pc:sldChg>
      <pc:sldChg chg="add modTransition">
        <pc:chgData name="Ronny Kohavi" userId="8612090e610871e4" providerId="LiveId" clId="{5CE79CE3-7A42-499E-ADF0-F7A939DC2AFD}" dt="2019-04-13T07:40:19.320" v="260"/>
        <pc:sldMkLst>
          <pc:docMk/>
          <pc:sldMk cId="2230190487" sldId="449"/>
        </pc:sldMkLst>
      </pc:sldChg>
      <pc:sldChg chg="del">
        <pc:chgData name="Ronny Kohavi" userId="8612090e610871e4" providerId="LiveId" clId="{5CE79CE3-7A42-499E-ADF0-F7A939DC2AFD}" dt="2019-04-13T08:04:16.131" v="273" actId="2696"/>
        <pc:sldMkLst>
          <pc:docMk/>
          <pc:sldMk cId="3706740782" sldId="450"/>
        </pc:sldMkLst>
      </pc:sldChg>
      <pc:sldChg chg="del">
        <pc:chgData name="Ronny Kohavi" userId="8612090e610871e4" providerId="LiveId" clId="{5CE79CE3-7A42-499E-ADF0-F7A939DC2AFD}" dt="2019-04-13T08:14:12.210" v="334" actId="2696"/>
        <pc:sldMkLst>
          <pc:docMk/>
          <pc:sldMk cId="700591299" sldId="453"/>
        </pc:sldMkLst>
      </pc:sldChg>
      <pc:sldChg chg="del">
        <pc:chgData name="Ronny Kohavi" userId="8612090e610871e4" providerId="LiveId" clId="{5CE79CE3-7A42-499E-ADF0-F7A939DC2AFD}" dt="2019-04-13T08:14:28.864" v="335" actId="2696"/>
        <pc:sldMkLst>
          <pc:docMk/>
          <pc:sldMk cId="473331867" sldId="456"/>
        </pc:sldMkLst>
      </pc:sldChg>
      <pc:sldChg chg="add">
        <pc:chgData name="Ronny Kohavi" userId="8612090e610871e4" providerId="LiveId" clId="{5CE79CE3-7A42-499E-ADF0-F7A939DC2AFD}" dt="2019-04-13T08:04:48.214" v="274"/>
        <pc:sldMkLst>
          <pc:docMk/>
          <pc:sldMk cId="3339960394" sldId="471"/>
        </pc:sldMkLst>
      </pc:sldChg>
      <pc:sldChg chg="add">
        <pc:chgData name="Ronny Kohavi" userId="8612090e610871e4" providerId="LiveId" clId="{5CE79CE3-7A42-499E-ADF0-F7A939DC2AFD}" dt="2019-04-13T08:04:48.214" v="274"/>
        <pc:sldMkLst>
          <pc:docMk/>
          <pc:sldMk cId="3690204787" sldId="472"/>
        </pc:sldMkLst>
      </pc:sldChg>
      <pc:sldChg chg="modSp add">
        <pc:chgData name="Ronny Kohavi" userId="8612090e610871e4" providerId="LiveId" clId="{5CE79CE3-7A42-499E-ADF0-F7A939DC2AFD}" dt="2019-04-13T08:06:16.193" v="297" actId="207"/>
        <pc:sldMkLst>
          <pc:docMk/>
          <pc:sldMk cId="1183360634" sldId="473"/>
        </pc:sldMkLst>
        <pc:spChg chg="mod">
          <ac:chgData name="Ronny Kohavi" userId="8612090e610871e4" providerId="LiveId" clId="{5CE79CE3-7A42-499E-ADF0-F7A939DC2AFD}" dt="2019-04-13T08:06:16.193" v="297" actId="207"/>
          <ac:spMkLst>
            <pc:docMk/>
            <pc:sldMk cId="1183360634" sldId="473"/>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brianfra.REDMOND\AppData\Local\Microsoft\Windows\INetCache\Content.Outlook\D4KGQ19X\AA_Failure_xCard_v_Naive.xlsx" TargetMode="External"/><Relationship Id="rId4" Type="http://schemas.openxmlformats.org/officeDocument/2006/relationships/themeOverride" Target="../theme/themeOverride2.xm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brianfra.REDMOND\AppData\Local\Microsoft\Windows\INetCache\Content.Outlook\D4KGQ19X\AA_Failure_xCard_v_Naive.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r>
              <a:rPr lang="en-US">
                <a:solidFill>
                  <a:schemeClr val="tx1"/>
                </a:solidFill>
              </a:rPr>
              <a:t>Amazon Kindle Sales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Website A</c:v>
          </c:tx>
          <c:spPr>
            <a:solidFill>
              <a:schemeClr val="accent1">
                <a:alpha val="85000"/>
              </a:schemeClr>
            </a:solidFill>
            <a:ln w="9525" cap="flat" cmpd="sng" algn="ctr">
              <a:solidFill>
                <a:schemeClr val="accent1">
                  <a:lumMod val="75000"/>
                </a:schemeClr>
              </a:solidFill>
              <a:round/>
            </a:ln>
            <a:effectLst/>
          </c:spPr>
          <c:invertIfNegative val="0"/>
          <c:cat>
            <c:numRef>
              <c:f>Sheet1!$A$2:$A$10</c:f>
              <c:numCache>
                <c:formatCode>[$-409]mmmm\ d\,\ yyyy;@</c:formatCode>
                <c:ptCount val="9"/>
                <c:pt idx="0">
                  <c:v>39744</c:v>
                </c:pt>
                <c:pt idx="1">
                  <c:v>39745</c:v>
                </c:pt>
                <c:pt idx="2">
                  <c:v>39746</c:v>
                </c:pt>
                <c:pt idx="3">
                  <c:v>39747</c:v>
                </c:pt>
                <c:pt idx="4">
                  <c:v>39748</c:v>
                </c:pt>
                <c:pt idx="5">
                  <c:v>39749</c:v>
                </c:pt>
                <c:pt idx="6">
                  <c:v>39750</c:v>
                </c:pt>
                <c:pt idx="7">
                  <c:v>39751</c:v>
                </c:pt>
                <c:pt idx="8">
                  <c:v>39752</c:v>
                </c:pt>
              </c:numCache>
            </c:numRef>
          </c:cat>
          <c:val>
            <c:numRef>
              <c:f>Sheet1!$B$2:$B$10</c:f>
              <c:numCache>
                <c:formatCode>General</c:formatCode>
                <c:ptCount val="9"/>
                <c:pt idx="0">
                  <c:v>5</c:v>
                </c:pt>
                <c:pt idx="1">
                  <c:v>6</c:v>
                </c:pt>
                <c:pt idx="2">
                  <c:v>6</c:v>
                </c:pt>
                <c:pt idx="3">
                  <c:v>5</c:v>
                </c:pt>
              </c:numCache>
            </c:numRef>
          </c:val>
          <c:extLst>
            <c:ext xmlns:c16="http://schemas.microsoft.com/office/drawing/2014/chart" uri="{C3380CC4-5D6E-409C-BE32-E72D297353CC}">
              <c16:uniqueId val="{00000000-E1AC-4D65-A43A-7EDCCD14CC8E}"/>
            </c:ext>
          </c:extLst>
        </c:ser>
        <c:ser>
          <c:idx val="1"/>
          <c:order val="1"/>
          <c:tx>
            <c:v>Website B</c:v>
          </c:tx>
          <c:spPr>
            <a:solidFill>
              <a:srgbClr val="0070C0"/>
            </a:solidFill>
            <a:ln w="9525" cap="flat" cmpd="sng" algn="ctr">
              <a:solidFill>
                <a:schemeClr val="accent2">
                  <a:lumMod val="75000"/>
                </a:schemeClr>
              </a:solidFill>
              <a:round/>
            </a:ln>
            <a:effectLst/>
          </c:spPr>
          <c:invertIfNegative val="0"/>
          <c:val>
            <c:numRef>
              <c:f>Sheet1!$C$2:$C$10</c:f>
              <c:numCache>
                <c:formatCode>General</c:formatCode>
                <c:ptCount val="9"/>
                <c:pt idx="4">
                  <c:v>5</c:v>
                </c:pt>
                <c:pt idx="5">
                  <c:v>25</c:v>
                </c:pt>
                <c:pt idx="6">
                  <c:v>28</c:v>
                </c:pt>
                <c:pt idx="7">
                  <c:v>23</c:v>
                </c:pt>
                <c:pt idx="8">
                  <c:v>29</c:v>
                </c:pt>
              </c:numCache>
            </c:numRef>
          </c:val>
          <c:extLst>
            <c:ext xmlns:c16="http://schemas.microsoft.com/office/drawing/2014/chart" uri="{C3380CC4-5D6E-409C-BE32-E72D297353CC}">
              <c16:uniqueId val="{00000001-E1AC-4D65-A43A-7EDCCD14CC8E}"/>
            </c:ext>
          </c:extLst>
        </c:ser>
        <c:dLbls>
          <c:showLegendKey val="0"/>
          <c:showVal val="0"/>
          <c:showCatName val="0"/>
          <c:showSerName val="0"/>
          <c:showPercent val="0"/>
          <c:showBubbleSize val="0"/>
        </c:dLbls>
        <c:gapWidth val="65"/>
        <c:axId val="279303256"/>
        <c:axId val="279298944"/>
      </c:barChart>
      <c:dateAx>
        <c:axId val="279303256"/>
        <c:scaling>
          <c:orientation val="minMax"/>
        </c:scaling>
        <c:delete val="0"/>
        <c:axPos val="b"/>
        <c:numFmt formatCode="[$-409]mmmm\ d\,\ yyyy;@" sourceLinked="1"/>
        <c:majorTickMark val="out"/>
        <c:minorTickMark val="none"/>
        <c:tickLblPos val="nextTo"/>
        <c:spPr>
          <a:noFill/>
          <a:ln w="19050" cap="flat" cmpd="sng" algn="ctr">
            <a:solidFill>
              <a:schemeClr val="dk1">
                <a:lumMod val="75000"/>
                <a:lumOff val="25000"/>
              </a:schemeClr>
            </a:solidFill>
            <a:round/>
          </a:ln>
          <a:effectLst/>
        </c:spPr>
        <c:txPr>
          <a:bodyPr rot="1680000" spcFirstLastPara="1" vertOverflow="ellipsis" wrap="square" anchor="ctr" anchorCtr="1"/>
          <a:lstStyle/>
          <a:p>
            <a:pPr>
              <a:defRPr sz="1197" b="0" i="0" u="none" strike="noStrike" kern="1200" cap="all" baseline="0">
                <a:solidFill>
                  <a:schemeClr val="tx1"/>
                </a:solidFill>
                <a:latin typeface="+mn-lt"/>
                <a:ea typeface="+mn-ea"/>
                <a:cs typeface="+mn-cs"/>
              </a:defRPr>
            </a:pPr>
            <a:endParaRPr lang="en-US"/>
          </a:p>
        </c:txPr>
        <c:crossAx val="279298944"/>
        <c:crosses val="autoZero"/>
        <c:auto val="1"/>
        <c:lblOffset val="100"/>
        <c:baseTimeUnit val="days"/>
      </c:dateAx>
      <c:valAx>
        <c:axId val="2792989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793032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r>
              <a:rPr lang="en-US">
                <a:solidFill>
                  <a:schemeClr val="tx1"/>
                </a:solidFill>
              </a:rPr>
              <a:t>Amazon Kindle Sales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Sheet1!$B$14</c:f>
              <c:strCache>
                <c:ptCount val="1"/>
                <c:pt idx="0">
                  <c:v>Website A</c:v>
                </c:pt>
              </c:strCache>
            </c:strRef>
          </c:tx>
          <c:spPr>
            <a:solidFill>
              <a:schemeClr val="accent1">
                <a:alpha val="85000"/>
              </a:schemeClr>
            </a:solidFill>
            <a:ln w="9525" cap="flat" cmpd="sng" algn="ctr">
              <a:solidFill>
                <a:schemeClr val="accent1">
                  <a:lumMod val="75000"/>
                </a:schemeClr>
              </a:solidFill>
              <a:round/>
            </a:ln>
            <a:effectLst/>
          </c:spPr>
          <c:invertIfNegative val="0"/>
          <c:cat>
            <c:numRef>
              <c:f>Sheet1!$A$2:$A$10</c:f>
              <c:numCache>
                <c:formatCode>[$-409]mmmm\ d\,\ yyyy;@</c:formatCode>
                <c:ptCount val="9"/>
                <c:pt idx="0">
                  <c:v>39744</c:v>
                </c:pt>
                <c:pt idx="1">
                  <c:v>39745</c:v>
                </c:pt>
                <c:pt idx="2">
                  <c:v>39746</c:v>
                </c:pt>
                <c:pt idx="3">
                  <c:v>39747</c:v>
                </c:pt>
                <c:pt idx="4">
                  <c:v>39748</c:v>
                </c:pt>
                <c:pt idx="5">
                  <c:v>39749</c:v>
                </c:pt>
                <c:pt idx="6">
                  <c:v>39750</c:v>
                </c:pt>
                <c:pt idx="7">
                  <c:v>39751</c:v>
                </c:pt>
                <c:pt idx="8">
                  <c:v>39752</c:v>
                </c:pt>
              </c:numCache>
            </c:numRef>
          </c:cat>
          <c:val>
            <c:numRef>
              <c:f>Sheet1!$B$15:$B$23</c:f>
              <c:numCache>
                <c:formatCode>General</c:formatCode>
                <c:ptCount val="9"/>
                <c:pt idx="0">
                  <c:v>5</c:v>
                </c:pt>
                <c:pt idx="1">
                  <c:v>6</c:v>
                </c:pt>
                <c:pt idx="2">
                  <c:v>6</c:v>
                </c:pt>
                <c:pt idx="3">
                  <c:v>5</c:v>
                </c:pt>
                <c:pt idx="4">
                  <c:v>8</c:v>
                </c:pt>
                <c:pt idx="5">
                  <c:v>27</c:v>
                </c:pt>
                <c:pt idx="6">
                  <c:v>32</c:v>
                </c:pt>
                <c:pt idx="7">
                  <c:v>25</c:v>
                </c:pt>
                <c:pt idx="8">
                  <c:v>33</c:v>
                </c:pt>
              </c:numCache>
            </c:numRef>
          </c:val>
          <c:extLst>
            <c:ext xmlns:c16="http://schemas.microsoft.com/office/drawing/2014/chart" uri="{C3380CC4-5D6E-409C-BE32-E72D297353CC}">
              <c16:uniqueId val="{00000000-DA5C-4A5A-B280-C02EDA767863}"/>
            </c:ext>
          </c:extLst>
        </c:ser>
        <c:ser>
          <c:idx val="1"/>
          <c:order val="1"/>
          <c:tx>
            <c:strRef>
              <c:f>Sheet1!$C$14</c:f>
              <c:strCache>
                <c:ptCount val="1"/>
                <c:pt idx="0">
                  <c:v>Website B</c:v>
                </c:pt>
              </c:strCache>
            </c:strRef>
          </c:tx>
          <c:spPr>
            <a:solidFill>
              <a:srgbClr val="0070C0"/>
            </a:solidFill>
            <a:ln w="9525" cap="flat" cmpd="sng" algn="ctr">
              <a:solidFill>
                <a:schemeClr val="accent2">
                  <a:lumMod val="75000"/>
                </a:schemeClr>
              </a:solidFill>
              <a:round/>
            </a:ln>
            <a:effectLst/>
          </c:spPr>
          <c:invertIfNegative val="0"/>
          <c:val>
            <c:numRef>
              <c:f>Sheet1!$C$15:$C$23</c:f>
              <c:numCache>
                <c:formatCode>General</c:formatCode>
                <c:ptCount val="9"/>
                <c:pt idx="0">
                  <c:v>3</c:v>
                </c:pt>
                <c:pt idx="1">
                  <c:v>4</c:v>
                </c:pt>
                <c:pt idx="2">
                  <c:v>4</c:v>
                </c:pt>
                <c:pt idx="3">
                  <c:v>3</c:v>
                </c:pt>
                <c:pt idx="4">
                  <c:v>5</c:v>
                </c:pt>
                <c:pt idx="5">
                  <c:v>25</c:v>
                </c:pt>
                <c:pt idx="6">
                  <c:v>28</c:v>
                </c:pt>
                <c:pt idx="7">
                  <c:v>23</c:v>
                </c:pt>
                <c:pt idx="8">
                  <c:v>29</c:v>
                </c:pt>
              </c:numCache>
            </c:numRef>
          </c:val>
          <c:extLst>
            <c:ext xmlns:c16="http://schemas.microsoft.com/office/drawing/2014/chart" uri="{C3380CC4-5D6E-409C-BE32-E72D297353CC}">
              <c16:uniqueId val="{00000001-DA5C-4A5A-B280-C02EDA767863}"/>
            </c:ext>
          </c:extLst>
        </c:ser>
        <c:dLbls>
          <c:showLegendKey val="0"/>
          <c:showVal val="0"/>
          <c:showCatName val="0"/>
          <c:showSerName val="0"/>
          <c:showPercent val="0"/>
          <c:showBubbleSize val="0"/>
        </c:dLbls>
        <c:gapWidth val="65"/>
        <c:axId val="279301296"/>
        <c:axId val="279301688"/>
      </c:barChart>
      <c:dateAx>
        <c:axId val="279301296"/>
        <c:scaling>
          <c:orientation val="minMax"/>
        </c:scaling>
        <c:delete val="0"/>
        <c:axPos val="b"/>
        <c:numFmt formatCode="[$-409]mmmm\ d\,\ yyyy;@" sourceLinked="1"/>
        <c:majorTickMark val="out"/>
        <c:minorTickMark val="none"/>
        <c:tickLblPos val="nextTo"/>
        <c:spPr>
          <a:noFill/>
          <a:ln w="19050" cap="flat" cmpd="sng" algn="ctr">
            <a:solidFill>
              <a:schemeClr val="dk1">
                <a:lumMod val="75000"/>
                <a:lumOff val="25000"/>
              </a:schemeClr>
            </a:solidFill>
            <a:round/>
          </a:ln>
          <a:effectLst/>
        </c:spPr>
        <c:txPr>
          <a:bodyPr rot="1680000" spcFirstLastPara="1" vertOverflow="ellipsis" wrap="square" anchor="ctr" anchorCtr="1"/>
          <a:lstStyle/>
          <a:p>
            <a:pPr>
              <a:defRPr sz="1197" b="0" i="0" u="none" strike="noStrike" kern="1200" cap="all" baseline="0">
                <a:solidFill>
                  <a:schemeClr val="tx1"/>
                </a:solidFill>
                <a:latin typeface="+mn-lt"/>
                <a:ea typeface="+mn-ea"/>
                <a:cs typeface="+mn-cs"/>
              </a:defRPr>
            </a:pPr>
            <a:endParaRPr lang="en-US"/>
          </a:p>
        </c:txPr>
        <c:crossAx val="279301688"/>
        <c:crosses val="autoZero"/>
        <c:auto val="1"/>
        <c:lblOffset val="100"/>
        <c:baseTimeUnit val="days"/>
      </c:dateAx>
      <c:valAx>
        <c:axId val="27930168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79301296"/>
        <c:crosses val="autoZero"/>
        <c:crossBetween val="between"/>
      </c:valAx>
      <c:spPr>
        <a:solidFill>
          <a:schemeClr val="bg1"/>
        </a:solid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Time to Success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[sensitivity.xlsx]Sheet1!$B$1</c:f>
              <c:strCache>
                <c:ptCount val="1"/>
                <c:pt idx="0">
                  <c:v>A</c:v>
                </c:pt>
              </c:strCache>
            </c:strRef>
          </c:tx>
          <c:spPr>
            <a:ln w="28575" cap="rnd">
              <a:solidFill>
                <a:schemeClr val="accent1"/>
              </a:solidFill>
              <a:round/>
            </a:ln>
            <a:effectLst/>
          </c:spPr>
          <c:marker>
            <c:symbol val="none"/>
          </c:marker>
          <c:cat>
            <c:numRef>
              <c:f>[sensitivity.xlsx]Sheet1!$A$2:$A$8</c:f>
              <c:numCache>
                <c:formatCode>m/d/yyyy</c:formatCode>
                <c:ptCount val="7"/>
                <c:pt idx="0">
                  <c:v>42893</c:v>
                </c:pt>
                <c:pt idx="1">
                  <c:v>42894</c:v>
                </c:pt>
                <c:pt idx="2">
                  <c:v>42895</c:v>
                </c:pt>
                <c:pt idx="3">
                  <c:v>42896</c:v>
                </c:pt>
                <c:pt idx="4">
                  <c:v>42897</c:v>
                </c:pt>
                <c:pt idx="5">
                  <c:v>42898</c:v>
                </c:pt>
                <c:pt idx="6">
                  <c:v>42899</c:v>
                </c:pt>
              </c:numCache>
            </c:numRef>
          </c:cat>
          <c:val>
            <c:numRef>
              <c:f>[sensitivity.xlsx]Sheet1!$B$2:$B$8</c:f>
              <c:numCache>
                <c:formatCode>General</c:formatCode>
                <c:ptCount val="7"/>
                <c:pt idx="0">
                  <c:v>28.042899999999999</c:v>
                </c:pt>
                <c:pt idx="1">
                  <c:v>27.818899999999999</c:v>
                </c:pt>
                <c:pt idx="2">
                  <c:v>27.7654</c:v>
                </c:pt>
                <c:pt idx="3">
                  <c:v>28.1218</c:v>
                </c:pt>
              </c:numCache>
            </c:numRef>
          </c:val>
          <c:smooth val="0"/>
          <c:extLst>
            <c:ext xmlns:c16="http://schemas.microsoft.com/office/drawing/2014/chart" uri="{C3380CC4-5D6E-409C-BE32-E72D297353CC}">
              <c16:uniqueId val="{00000000-36C9-4082-8E5E-F409C3FDF572}"/>
            </c:ext>
          </c:extLst>
        </c:ser>
        <c:ser>
          <c:idx val="1"/>
          <c:order val="1"/>
          <c:tx>
            <c:strRef>
              <c:f>[sensitivity.xlsx]Sheet1!$C$1</c:f>
              <c:strCache>
                <c:ptCount val="1"/>
                <c:pt idx="0">
                  <c:v>B</c:v>
                </c:pt>
              </c:strCache>
            </c:strRef>
          </c:tx>
          <c:spPr>
            <a:ln w="28575" cap="rnd">
              <a:solidFill>
                <a:schemeClr val="accent2"/>
              </a:solidFill>
              <a:round/>
            </a:ln>
            <a:effectLst/>
          </c:spPr>
          <c:marker>
            <c:symbol val="none"/>
          </c:marker>
          <c:cat>
            <c:numRef>
              <c:f>[sensitivity.xlsx]Sheet1!$A$2:$A$8</c:f>
              <c:numCache>
                <c:formatCode>m/d/yyyy</c:formatCode>
                <c:ptCount val="7"/>
                <c:pt idx="0">
                  <c:v>42893</c:v>
                </c:pt>
                <c:pt idx="1">
                  <c:v>42894</c:v>
                </c:pt>
                <c:pt idx="2">
                  <c:v>42895</c:v>
                </c:pt>
                <c:pt idx="3">
                  <c:v>42896</c:v>
                </c:pt>
                <c:pt idx="4">
                  <c:v>42897</c:v>
                </c:pt>
                <c:pt idx="5">
                  <c:v>42898</c:v>
                </c:pt>
                <c:pt idx="6">
                  <c:v>42899</c:v>
                </c:pt>
              </c:numCache>
            </c:numRef>
          </c:cat>
          <c:val>
            <c:numRef>
              <c:f>[sensitivity.xlsx]Sheet1!$C$2:$C$8</c:f>
              <c:numCache>
                <c:formatCode>General</c:formatCode>
                <c:ptCount val="7"/>
                <c:pt idx="4">
                  <c:v>28.046600000000002</c:v>
                </c:pt>
                <c:pt idx="5">
                  <c:v>27.804099999999998</c:v>
                </c:pt>
                <c:pt idx="6">
                  <c:v>27.875699999999998</c:v>
                </c:pt>
              </c:numCache>
            </c:numRef>
          </c:val>
          <c:smooth val="0"/>
          <c:extLst>
            <c:ext xmlns:c16="http://schemas.microsoft.com/office/drawing/2014/chart" uri="{C3380CC4-5D6E-409C-BE32-E72D297353CC}">
              <c16:uniqueId val="{00000001-36C9-4082-8E5E-F409C3FDF572}"/>
            </c:ext>
          </c:extLst>
        </c:ser>
        <c:dLbls>
          <c:showLegendKey val="0"/>
          <c:showVal val="0"/>
          <c:showCatName val="0"/>
          <c:showSerName val="0"/>
          <c:showPercent val="0"/>
          <c:showBubbleSize val="0"/>
        </c:dLbls>
        <c:smooth val="0"/>
        <c:axId val="576285520"/>
        <c:axId val="576282240"/>
      </c:lineChart>
      <c:dateAx>
        <c:axId val="57628552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282240"/>
        <c:crosses val="autoZero"/>
        <c:auto val="1"/>
        <c:lblOffset val="100"/>
        <c:baseTimeUnit val="days"/>
      </c:dateAx>
      <c:valAx>
        <c:axId val="57628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28552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6999424643411E-2"/>
          <c:y val="0.11714231842157427"/>
          <c:w val="0.92823000664073607"/>
          <c:h val="0.72550680697623071"/>
        </c:manualLayout>
      </c:layout>
      <c:lineChart>
        <c:grouping val="standard"/>
        <c:varyColors val="0"/>
        <c:ser>
          <c:idx val="0"/>
          <c:order val="0"/>
          <c:tx>
            <c:strRef>
              <c:f>kpi_data!$B$1</c:f>
              <c:strCache>
                <c:ptCount val="1"/>
                <c:pt idx="0">
                  <c:v>Actual RPM</c:v>
                </c:pt>
              </c:strCache>
            </c:strRef>
          </c:tx>
          <c:spPr>
            <a:ln w="28575" cap="rnd">
              <a:solidFill>
                <a:schemeClr val="accent5"/>
              </a:solidFill>
              <a:round/>
            </a:ln>
            <a:effectLst/>
          </c:spPr>
          <c:marker>
            <c:symbol val="none"/>
          </c:marker>
          <c:cat>
            <c:numRef>
              <c:f>kpi_data!$A$996:$A$1915</c:f>
              <c:numCache>
                <c:formatCode>m/d/yyyy</c:formatCode>
                <c:ptCount val="920"/>
                <c:pt idx="0">
                  <c:v>41456</c:v>
                </c:pt>
                <c:pt idx="1">
                  <c:v>41457</c:v>
                </c:pt>
                <c:pt idx="2">
                  <c:v>41458</c:v>
                </c:pt>
                <c:pt idx="3">
                  <c:v>41459</c:v>
                </c:pt>
                <c:pt idx="4">
                  <c:v>41460</c:v>
                </c:pt>
                <c:pt idx="5">
                  <c:v>41461</c:v>
                </c:pt>
                <c:pt idx="6">
                  <c:v>41462</c:v>
                </c:pt>
                <c:pt idx="7">
                  <c:v>41463</c:v>
                </c:pt>
                <c:pt idx="8">
                  <c:v>41464</c:v>
                </c:pt>
                <c:pt idx="9">
                  <c:v>41465</c:v>
                </c:pt>
                <c:pt idx="10">
                  <c:v>41466</c:v>
                </c:pt>
                <c:pt idx="11">
                  <c:v>41467</c:v>
                </c:pt>
                <c:pt idx="12">
                  <c:v>41468</c:v>
                </c:pt>
                <c:pt idx="13">
                  <c:v>41469</c:v>
                </c:pt>
                <c:pt idx="14">
                  <c:v>41470</c:v>
                </c:pt>
                <c:pt idx="15">
                  <c:v>41471</c:v>
                </c:pt>
                <c:pt idx="16">
                  <c:v>41472</c:v>
                </c:pt>
                <c:pt idx="17">
                  <c:v>41473</c:v>
                </c:pt>
                <c:pt idx="18">
                  <c:v>41474</c:v>
                </c:pt>
                <c:pt idx="19">
                  <c:v>41475</c:v>
                </c:pt>
                <c:pt idx="20">
                  <c:v>41476</c:v>
                </c:pt>
                <c:pt idx="21">
                  <c:v>41477</c:v>
                </c:pt>
                <c:pt idx="22">
                  <c:v>41478</c:v>
                </c:pt>
                <c:pt idx="23">
                  <c:v>41479</c:v>
                </c:pt>
                <c:pt idx="24">
                  <c:v>41480</c:v>
                </c:pt>
                <c:pt idx="25">
                  <c:v>41481</c:v>
                </c:pt>
                <c:pt idx="26">
                  <c:v>41482</c:v>
                </c:pt>
                <c:pt idx="27">
                  <c:v>41483</c:v>
                </c:pt>
                <c:pt idx="28">
                  <c:v>41484</c:v>
                </c:pt>
                <c:pt idx="29">
                  <c:v>41485</c:v>
                </c:pt>
                <c:pt idx="30">
                  <c:v>41486</c:v>
                </c:pt>
                <c:pt idx="31">
                  <c:v>41487</c:v>
                </c:pt>
                <c:pt idx="32">
                  <c:v>41488</c:v>
                </c:pt>
                <c:pt idx="33">
                  <c:v>41489</c:v>
                </c:pt>
                <c:pt idx="34">
                  <c:v>41490</c:v>
                </c:pt>
                <c:pt idx="35">
                  <c:v>41491</c:v>
                </c:pt>
                <c:pt idx="36">
                  <c:v>41492</c:v>
                </c:pt>
                <c:pt idx="37">
                  <c:v>41493</c:v>
                </c:pt>
                <c:pt idx="38">
                  <c:v>41494</c:v>
                </c:pt>
                <c:pt idx="39">
                  <c:v>41495</c:v>
                </c:pt>
                <c:pt idx="40">
                  <c:v>41496</c:v>
                </c:pt>
                <c:pt idx="41">
                  <c:v>41497</c:v>
                </c:pt>
                <c:pt idx="42">
                  <c:v>41498</c:v>
                </c:pt>
                <c:pt idx="43">
                  <c:v>41499</c:v>
                </c:pt>
                <c:pt idx="44">
                  <c:v>41500</c:v>
                </c:pt>
                <c:pt idx="45">
                  <c:v>41501</c:v>
                </c:pt>
                <c:pt idx="46">
                  <c:v>41502</c:v>
                </c:pt>
                <c:pt idx="47">
                  <c:v>41503</c:v>
                </c:pt>
                <c:pt idx="48">
                  <c:v>41504</c:v>
                </c:pt>
                <c:pt idx="49">
                  <c:v>41505</c:v>
                </c:pt>
                <c:pt idx="50">
                  <c:v>41506</c:v>
                </c:pt>
                <c:pt idx="51">
                  <c:v>41507</c:v>
                </c:pt>
                <c:pt idx="52">
                  <c:v>41508</c:v>
                </c:pt>
                <c:pt idx="53">
                  <c:v>41509</c:v>
                </c:pt>
                <c:pt idx="54">
                  <c:v>41510</c:v>
                </c:pt>
                <c:pt idx="55">
                  <c:v>41511</c:v>
                </c:pt>
                <c:pt idx="56">
                  <c:v>41512</c:v>
                </c:pt>
                <c:pt idx="57">
                  <c:v>41513</c:v>
                </c:pt>
                <c:pt idx="58">
                  <c:v>41514</c:v>
                </c:pt>
                <c:pt idx="59">
                  <c:v>41515</c:v>
                </c:pt>
                <c:pt idx="60">
                  <c:v>41516</c:v>
                </c:pt>
                <c:pt idx="61">
                  <c:v>41517</c:v>
                </c:pt>
                <c:pt idx="62">
                  <c:v>41518</c:v>
                </c:pt>
                <c:pt idx="63">
                  <c:v>41519</c:v>
                </c:pt>
                <c:pt idx="64">
                  <c:v>41520</c:v>
                </c:pt>
                <c:pt idx="65">
                  <c:v>41521</c:v>
                </c:pt>
                <c:pt idx="66">
                  <c:v>41522</c:v>
                </c:pt>
                <c:pt idx="67">
                  <c:v>41523</c:v>
                </c:pt>
                <c:pt idx="68">
                  <c:v>41524</c:v>
                </c:pt>
                <c:pt idx="69">
                  <c:v>41525</c:v>
                </c:pt>
                <c:pt idx="70">
                  <c:v>41526</c:v>
                </c:pt>
                <c:pt idx="71">
                  <c:v>41527</c:v>
                </c:pt>
                <c:pt idx="72">
                  <c:v>41528</c:v>
                </c:pt>
                <c:pt idx="73">
                  <c:v>41529</c:v>
                </c:pt>
                <c:pt idx="74">
                  <c:v>41530</c:v>
                </c:pt>
                <c:pt idx="75">
                  <c:v>41531</c:v>
                </c:pt>
                <c:pt idx="76">
                  <c:v>41532</c:v>
                </c:pt>
                <c:pt idx="77">
                  <c:v>41533</c:v>
                </c:pt>
                <c:pt idx="78">
                  <c:v>41534</c:v>
                </c:pt>
                <c:pt idx="79">
                  <c:v>41535</c:v>
                </c:pt>
                <c:pt idx="80">
                  <c:v>41536</c:v>
                </c:pt>
                <c:pt idx="81">
                  <c:v>41537</c:v>
                </c:pt>
                <c:pt idx="82">
                  <c:v>41538</c:v>
                </c:pt>
                <c:pt idx="83">
                  <c:v>41539</c:v>
                </c:pt>
                <c:pt idx="84">
                  <c:v>41540</c:v>
                </c:pt>
                <c:pt idx="85">
                  <c:v>41541</c:v>
                </c:pt>
                <c:pt idx="86">
                  <c:v>41542</c:v>
                </c:pt>
                <c:pt idx="87">
                  <c:v>41543</c:v>
                </c:pt>
                <c:pt idx="88">
                  <c:v>41544</c:v>
                </c:pt>
                <c:pt idx="89">
                  <c:v>41545</c:v>
                </c:pt>
                <c:pt idx="90">
                  <c:v>41546</c:v>
                </c:pt>
                <c:pt idx="91">
                  <c:v>41547</c:v>
                </c:pt>
                <c:pt idx="92">
                  <c:v>41548</c:v>
                </c:pt>
                <c:pt idx="93">
                  <c:v>41549</c:v>
                </c:pt>
                <c:pt idx="94">
                  <c:v>41550</c:v>
                </c:pt>
                <c:pt idx="95">
                  <c:v>41551</c:v>
                </c:pt>
                <c:pt idx="96">
                  <c:v>41552</c:v>
                </c:pt>
                <c:pt idx="97">
                  <c:v>41553</c:v>
                </c:pt>
                <c:pt idx="98">
                  <c:v>41554</c:v>
                </c:pt>
                <c:pt idx="99">
                  <c:v>41555</c:v>
                </c:pt>
                <c:pt idx="100">
                  <c:v>41556</c:v>
                </c:pt>
                <c:pt idx="101">
                  <c:v>41557</c:v>
                </c:pt>
                <c:pt idx="102">
                  <c:v>41558</c:v>
                </c:pt>
                <c:pt idx="103">
                  <c:v>41559</c:v>
                </c:pt>
                <c:pt idx="104">
                  <c:v>41560</c:v>
                </c:pt>
                <c:pt idx="105">
                  <c:v>41561</c:v>
                </c:pt>
                <c:pt idx="106">
                  <c:v>41562</c:v>
                </c:pt>
                <c:pt idx="107">
                  <c:v>41563</c:v>
                </c:pt>
                <c:pt idx="108">
                  <c:v>41564</c:v>
                </c:pt>
                <c:pt idx="109">
                  <c:v>41565</c:v>
                </c:pt>
                <c:pt idx="110">
                  <c:v>41566</c:v>
                </c:pt>
                <c:pt idx="111">
                  <c:v>41567</c:v>
                </c:pt>
                <c:pt idx="112">
                  <c:v>41568</c:v>
                </c:pt>
                <c:pt idx="113">
                  <c:v>41569</c:v>
                </c:pt>
                <c:pt idx="114">
                  <c:v>41570</c:v>
                </c:pt>
                <c:pt idx="115">
                  <c:v>41571</c:v>
                </c:pt>
                <c:pt idx="116">
                  <c:v>41572</c:v>
                </c:pt>
                <c:pt idx="117">
                  <c:v>41573</c:v>
                </c:pt>
                <c:pt idx="118">
                  <c:v>41574</c:v>
                </c:pt>
                <c:pt idx="119">
                  <c:v>41575</c:v>
                </c:pt>
                <c:pt idx="120">
                  <c:v>41576</c:v>
                </c:pt>
                <c:pt idx="121">
                  <c:v>41577</c:v>
                </c:pt>
                <c:pt idx="122">
                  <c:v>41578</c:v>
                </c:pt>
                <c:pt idx="123">
                  <c:v>41579</c:v>
                </c:pt>
                <c:pt idx="124">
                  <c:v>41580</c:v>
                </c:pt>
                <c:pt idx="125">
                  <c:v>41581</c:v>
                </c:pt>
                <c:pt idx="126">
                  <c:v>41582</c:v>
                </c:pt>
                <c:pt idx="127">
                  <c:v>41583</c:v>
                </c:pt>
                <c:pt idx="128">
                  <c:v>41584</c:v>
                </c:pt>
                <c:pt idx="129">
                  <c:v>41585</c:v>
                </c:pt>
                <c:pt idx="130">
                  <c:v>41586</c:v>
                </c:pt>
                <c:pt idx="131">
                  <c:v>41587</c:v>
                </c:pt>
                <c:pt idx="132">
                  <c:v>41588</c:v>
                </c:pt>
                <c:pt idx="133">
                  <c:v>41589</c:v>
                </c:pt>
                <c:pt idx="134">
                  <c:v>41590</c:v>
                </c:pt>
                <c:pt idx="135">
                  <c:v>41591</c:v>
                </c:pt>
                <c:pt idx="136">
                  <c:v>41592</c:v>
                </c:pt>
                <c:pt idx="137">
                  <c:v>41593</c:v>
                </c:pt>
                <c:pt idx="138">
                  <c:v>41594</c:v>
                </c:pt>
                <c:pt idx="139">
                  <c:v>41595</c:v>
                </c:pt>
                <c:pt idx="140">
                  <c:v>41596</c:v>
                </c:pt>
                <c:pt idx="141">
                  <c:v>41597</c:v>
                </c:pt>
                <c:pt idx="142">
                  <c:v>41598</c:v>
                </c:pt>
                <c:pt idx="143">
                  <c:v>41599</c:v>
                </c:pt>
                <c:pt idx="144">
                  <c:v>41600</c:v>
                </c:pt>
                <c:pt idx="145">
                  <c:v>41601</c:v>
                </c:pt>
                <c:pt idx="146">
                  <c:v>41602</c:v>
                </c:pt>
                <c:pt idx="147">
                  <c:v>41603</c:v>
                </c:pt>
                <c:pt idx="148">
                  <c:v>41604</c:v>
                </c:pt>
                <c:pt idx="149">
                  <c:v>41605</c:v>
                </c:pt>
                <c:pt idx="150">
                  <c:v>41606</c:v>
                </c:pt>
                <c:pt idx="151">
                  <c:v>41607</c:v>
                </c:pt>
                <c:pt idx="152">
                  <c:v>41608</c:v>
                </c:pt>
                <c:pt idx="153">
                  <c:v>41609</c:v>
                </c:pt>
                <c:pt idx="154">
                  <c:v>41610</c:v>
                </c:pt>
                <c:pt idx="155">
                  <c:v>41611</c:v>
                </c:pt>
                <c:pt idx="156">
                  <c:v>41612</c:v>
                </c:pt>
                <c:pt idx="157">
                  <c:v>41613</c:v>
                </c:pt>
                <c:pt idx="158">
                  <c:v>41614</c:v>
                </c:pt>
                <c:pt idx="159">
                  <c:v>41615</c:v>
                </c:pt>
                <c:pt idx="160">
                  <c:v>41616</c:v>
                </c:pt>
                <c:pt idx="161">
                  <c:v>41617</c:v>
                </c:pt>
                <c:pt idx="162">
                  <c:v>41618</c:v>
                </c:pt>
                <c:pt idx="163">
                  <c:v>41619</c:v>
                </c:pt>
                <c:pt idx="164">
                  <c:v>41620</c:v>
                </c:pt>
                <c:pt idx="165">
                  <c:v>41621</c:v>
                </c:pt>
                <c:pt idx="166">
                  <c:v>41622</c:v>
                </c:pt>
                <c:pt idx="167">
                  <c:v>41623</c:v>
                </c:pt>
                <c:pt idx="168">
                  <c:v>41624</c:v>
                </c:pt>
                <c:pt idx="169">
                  <c:v>41625</c:v>
                </c:pt>
                <c:pt idx="170">
                  <c:v>41626</c:v>
                </c:pt>
                <c:pt idx="171">
                  <c:v>41627</c:v>
                </c:pt>
                <c:pt idx="172">
                  <c:v>41628</c:v>
                </c:pt>
                <c:pt idx="173">
                  <c:v>41629</c:v>
                </c:pt>
                <c:pt idx="174">
                  <c:v>41630</c:v>
                </c:pt>
                <c:pt idx="175">
                  <c:v>41631</c:v>
                </c:pt>
                <c:pt idx="176">
                  <c:v>41632</c:v>
                </c:pt>
                <c:pt idx="177">
                  <c:v>41633</c:v>
                </c:pt>
                <c:pt idx="178">
                  <c:v>41634</c:v>
                </c:pt>
                <c:pt idx="179">
                  <c:v>41635</c:v>
                </c:pt>
                <c:pt idx="180">
                  <c:v>41636</c:v>
                </c:pt>
                <c:pt idx="181">
                  <c:v>41637</c:v>
                </c:pt>
                <c:pt idx="182">
                  <c:v>41638</c:v>
                </c:pt>
                <c:pt idx="183">
                  <c:v>41639</c:v>
                </c:pt>
                <c:pt idx="184">
                  <c:v>41640</c:v>
                </c:pt>
                <c:pt idx="185">
                  <c:v>41641</c:v>
                </c:pt>
                <c:pt idx="186">
                  <c:v>41642</c:v>
                </c:pt>
                <c:pt idx="187">
                  <c:v>41643</c:v>
                </c:pt>
                <c:pt idx="188">
                  <c:v>41644</c:v>
                </c:pt>
                <c:pt idx="189">
                  <c:v>41645</c:v>
                </c:pt>
                <c:pt idx="190">
                  <c:v>41646</c:v>
                </c:pt>
                <c:pt idx="191">
                  <c:v>41647</c:v>
                </c:pt>
                <c:pt idx="192">
                  <c:v>41648</c:v>
                </c:pt>
                <c:pt idx="193">
                  <c:v>41649</c:v>
                </c:pt>
                <c:pt idx="194">
                  <c:v>41650</c:v>
                </c:pt>
                <c:pt idx="195">
                  <c:v>41651</c:v>
                </c:pt>
                <c:pt idx="196">
                  <c:v>41652</c:v>
                </c:pt>
                <c:pt idx="197">
                  <c:v>41653</c:v>
                </c:pt>
                <c:pt idx="198">
                  <c:v>41654</c:v>
                </c:pt>
                <c:pt idx="199">
                  <c:v>41655</c:v>
                </c:pt>
                <c:pt idx="200">
                  <c:v>41656</c:v>
                </c:pt>
                <c:pt idx="201">
                  <c:v>41657</c:v>
                </c:pt>
                <c:pt idx="202">
                  <c:v>41658</c:v>
                </c:pt>
                <c:pt idx="203">
                  <c:v>41659</c:v>
                </c:pt>
                <c:pt idx="204">
                  <c:v>41660</c:v>
                </c:pt>
                <c:pt idx="205">
                  <c:v>41661</c:v>
                </c:pt>
                <c:pt idx="206">
                  <c:v>41662</c:v>
                </c:pt>
                <c:pt idx="207">
                  <c:v>41663</c:v>
                </c:pt>
                <c:pt idx="208">
                  <c:v>41664</c:v>
                </c:pt>
                <c:pt idx="209">
                  <c:v>41665</c:v>
                </c:pt>
                <c:pt idx="210">
                  <c:v>41666</c:v>
                </c:pt>
                <c:pt idx="211">
                  <c:v>41667</c:v>
                </c:pt>
                <c:pt idx="212">
                  <c:v>41668</c:v>
                </c:pt>
                <c:pt idx="213">
                  <c:v>41669</c:v>
                </c:pt>
                <c:pt idx="214">
                  <c:v>41670</c:v>
                </c:pt>
                <c:pt idx="215">
                  <c:v>41671</c:v>
                </c:pt>
                <c:pt idx="216">
                  <c:v>41672</c:v>
                </c:pt>
                <c:pt idx="217">
                  <c:v>41673</c:v>
                </c:pt>
                <c:pt idx="218">
                  <c:v>41674</c:v>
                </c:pt>
                <c:pt idx="219">
                  <c:v>41675</c:v>
                </c:pt>
                <c:pt idx="220">
                  <c:v>41676</c:v>
                </c:pt>
                <c:pt idx="221">
                  <c:v>41677</c:v>
                </c:pt>
                <c:pt idx="222">
                  <c:v>41678</c:v>
                </c:pt>
                <c:pt idx="223">
                  <c:v>41679</c:v>
                </c:pt>
                <c:pt idx="224">
                  <c:v>41680</c:v>
                </c:pt>
                <c:pt idx="225">
                  <c:v>41681</c:v>
                </c:pt>
                <c:pt idx="226">
                  <c:v>41682</c:v>
                </c:pt>
                <c:pt idx="227">
                  <c:v>41683</c:v>
                </c:pt>
                <c:pt idx="228">
                  <c:v>41684</c:v>
                </c:pt>
                <c:pt idx="229">
                  <c:v>41685</c:v>
                </c:pt>
                <c:pt idx="230">
                  <c:v>41686</c:v>
                </c:pt>
                <c:pt idx="231">
                  <c:v>41687</c:v>
                </c:pt>
                <c:pt idx="232">
                  <c:v>41688</c:v>
                </c:pt>
                <c:pt idx="233">
                  <c:v>41689</c:v>
                </c:pt>
                <c:pt idx="234">
                  <c:v>41690</c:v>
                </c:pt>
                <c:pt idx="235">
                  <c:v>41691</c:v>
                </c:pt>
                <c:pt idx="236">
                  <c:v>41692</c:v>
                </c:pt>
                <c:pt idx="237">
                  <c:v>41693</c:v>
                </c:pt>
                <c:pt idx="238">
                  <c:v>41694</c:v>
                </c:pt>
                <c:pt idx="239">
                  <c:v>41695</c:v>
                </c:pt>
                <c:pt idx="240">
                  <c:v>41696</c:v>
                </c:pt>
                <c:pt idx="241">
                  <c:v>41697</c:v>
                </c:pt>
                <c:pt idx="242">
                  <c:v>41698</c:v>
                </c:pt>
                <c:pt idx="243">
                  <c:v>41699</c:v>
                </c:pt>
                <c:pt idx="244">
                  <c:v>41700</c:v>
                </c:pt>
                <c:pt idx="245">
                  <c:v>41701</c:v>
                </c:pt>
                <c:pt idx="246">
                  <c:v>41702</c:v>
                </c:pt>
                <c:pt idx="247">
                  <c:v>41703</c:v>
                </c:pt>
                <c:pt idx="248">
                  <c:v>41704</c:v>
                </c:pt>
                <c:pt idx="249">
                  <c:v>41705</c:v>
                </c:pt>
                <c:pt idx="250">
                  <c:v>41706</c:v>
                </c:pt>
                <c:pt idx="251">
                  <c:v>41707</c:v>
                </c:pt>
                <c:pt idx="252">
                  <c:v>41708</c:v>
                </c:pt>
                <c:pt idx="253">
                  <c:v>41709</c:v>
                </c:pt>
                <c:pt idx="254">
                  <c:v>41710</c:v>
                </c:pt>
                <c:pt idx="255">
                  <c:v>41711</c:v>
                </c:pt>
                <c:pt idx="256">
                  <c:v>41712</c:v>
                </c:pt>
                <c:pt idx="257">
                  <c:v>41713</c:v>
                </c:pt>
                <c:pt idx="258">
                  <c:v>41714</c:v>
                </c:pt>
                <c:pt idx="259">
                  <c:v>41715</c:v>
                </c:pt>
                <c:pt idx="260">
                  <c:v>41716</c:v>
                </c:pt>
                <c:pt idx="261">
                  <c:v>41717</c:v>
                </c:pt>
                <c:pt idx="262">
                  <c:v>41718</c:v>
                </c:pt>
                <c:pt idx="263">
                  <c:v>41719</c:v>
                </c:pt>
                <c:pt idx="264">
                  <c:v>41720</c:v>
                </c:pt>
                <c:pt idx="265">
                  <c:v>41721</c:v>
                </c:pt>
                <c:pt idx="266">
                  <c:v>41722</c:v>
                </c:pt>
                <c:pt idx="267">
                  <c:v>41723</c:v>
                </c:pt>
                <c:pt idx="268">
                  <c:v>41724</c:v>
                </c:pt>
                <c:pt idx="269">
                  <c:v>41725</c:v>
                </c:pt>
                <c:pt idx="270">
                  <c:v>41726</c:v>
                </c:pt>
                <c:pt idx="271">
                  <c:v>41727</c:v>
                </c:pt>
                <c:pt idx="272">
                  <c:v>41728</c:v>
                </c:pt>
                <c:pt idx="273">
                  <c:v>41729</c:v>
                </c:pt>
                <c:pt idx="274">
                  <c:v>41730</c:v>
                </c:pt>
                <c:pt idx="275">
                  <c:v>41731</c:v>
                </c:pt>
                <c:pt idx="276">
                  <c:v>41732</c:v>
                </c:pt>
                <c:pt idx="277">
                  <c:v>41733</c:v>
                </c:pt>
                <c:pt idx="278">
                  <c:v>41734</c:v>
                </c:pt>
                <c:pt idx="279">
                  <c:v>41735</c:v>
                </c:pt>
                <c:pt idx="280">
                  <c:v>41736</c:v>
                </c:pt>
                <c:pt idx="281">
                  <c:v>41737</c:v>
                </c:pt>
                <c:pt idx="282">
                  <c:v>41738</c:v>
                </c:pt>
                <c:pt idx="283">
                  <c:v>41739</c:v>
                </c:pt>
                <c:pt idx="284">
                  <c:v>41740</c:v>
                </c:pt>
                <c:pt idx="285">
                  <c:v>41741</c:v>
                </c:pt>
                <c:pt idx="286">
                  <c:v>41742</c:v>
                </c:pt>
                <c:pt idx="287">
                  <c:v>41743</c:v>
                </c:pt>
                <c:pt idx="288">
                  <c:v>41744</c:v>
                </c:pt>
                <c:pt idx="289">
                  <c:v>41745</c:v>
                </c:pt>
                <c:pt idx="290">
                  <c:v>41746</c:v>
                </c:pt>
                <c:pt idx="291">
                  <c:v>41747</c:v>
                </c:pt>
                <c:pt idx="292">
                  <c:v>41748</c:v>
                </c:pt>
                <c:pt idx="293">
                  <c:v>41749</c:v>
                </c:pt>
                <c:pt idx="294">
                  <c:v>41750</c:v>
                </c:pt>
                <c:pt idx="295">
                  <c:v>41751</c:v>
                </c:pt>
                <c:pt idx="296">
                  <c:v>41752</c:v>
                </c:pt>
                <c:pt idx="297">
                  <c:v>41753</c:v>
                </c:pt>
                <c:pt idx="298">
                  <c:v>41754</c:v>
                </c:pt>
                <c:pt idx="299">
                  <c:v>41755</c:v>
                </c:pt>
                <c:pt idx="300">
                  <c:v>41756</c:v>
                </c:pt>
                <c:pt idx="301">
                  <c:v>41757</c:v>
                </c:pt>
                <c:pt idx="302">
                  <c:v>41758</c:v>
                </c:pt>
                <c:pt idx="303">
                  <c:v>41759</c:v>
                </c:pt>
                <c:pt idx="304">
                  <c:v>41760</c:v>
                </c:pt>
                <c:pt idx="305">
                  <c:v>41761</c:v>
                </c:pt>
                <c:pt idx="306">
                  <c:v>41762</c:v>
                </c:pt>
                <c:pt idx="307">
                  <c:v>41763</c:v>
                </c:pt>
                <c:pt idx="308">
                  <c:v>41764</c:v>
                </c:pt>
                <c:pt idx="309">
                  <c:v>41765</c:v>
                </c:pt>
                <c:pt idx="310">
                  <c:v>41766</c:v>
                </c:pt>
                <c:pt idx="311">
                  <c:v>41767</c:v>
                </c:pt>
                <c:pt idx="312">
                  <c:v>41768</c:v>
                </c:pt>
                <c:pt idx="313">
                  <c:v>41769</c:v>
                </c:pt>
                <c:pt idx="314">
                  <c:v>41770</c:v>
                </c:pt>
                <c:pt idx="315">
                  <c:v>41771</c:v>
                </c:pt>
                <c:pt idx="316">
                  <c:v>41772</c:v>
                </c:pt>
                <c:pt idx="317">
                  <c:v>41773</c:v>
                </c:pt>
                <c:pt idx="318">
                  <c:v>41774</c:v>
                </c:pt>
                <c:pt idx="319">
                  <c:v>41775</c:v>
                </c:pt>
                <c:pt idx="320">
                  <c:v>41776</c:v>
                </c:pt>
                <c:pt idx="321">
                  <c:v>41777</c:v>
                </c:pt>
                <c:pt idx="322">
                  <c:v>41778</c:v>
                </c:pt>
                <c:pt idx="323">
                  <c:v>41779</c:v>
                </c:pt>
                <c:pt idx="324">
                  <c:v>41780</c:v>
                </c:pt>
                <c:pt idx="325">
                  <c:v>41781</c:v>
                </c:pt>
                <c:pt idx="326">
                  <c:v>41782</c:v>
                </c:pt>
                <c:pt idx="327">
                  <c:v>41783</c:v>
                </c:pt>
                <c:pt idx="328">
                  <c:v>41784</c:v>
                </c:pt>
                <c:pt idx="329">
                  <c:v>41785</c:v>
                </c:pt>
                <c:pt idx="330">
                  <c:v>41786</c:v>
                </c:pt>
                <c:pt idx="331">
                  <c:v>41787</c:v>
                </c:pt>
                <c:pt idx="332">
                  <c:v>41788</c:v>
                </c:pt>
                <c:pt idx="333">
                  <c:v>41789</c:v>
                </c:pt>
                <c:pt idx="334">
                  <c:v>41790</c:v>
                </c:pt>
                <c:pt idx="335">
                  <c:v>41791</c:v>
                </c:pt>
                <c:pt idx="336">
                  <c:v>41792</c:v>
                </c:pt>
                <c:pt idx="337">
                  <c:v>41793</c:v>
                </c:pt>
                <c:pt idx="338">
                  <c:v>41794</c:v>
                </c:pt>
                <c:pt idx="339">
                  <c:v>41795</c:v>
                </c:pt>
                <c:pt idx="340">
                  <c:v>41796</c:v>
                </c:pt>
                <c:pt idx="341">
                  <c:v>41797</c:v>
                </c:pt>
                <c:pt idx="342">
                  <c:v>41798</c:v>
                </c:pt>
                <c:pt idx="343">
                  <c:v>41799</c:v>
                </c:pt>
                <c:pt idx="344">
                  <c:v>41800</c:v>
                </c:pt>
                <c:pt idx="345">
                  <c:v>41801</c:v>
                </c:pt>
                <c:pt idx="346">
                  <c:v>41802</c:v>
                </c:pt>
                <c:pt idx="347">
                  <c:v>41803</c:v>
                </c:pt>
                <c:pt idx="348">
                  <c:v>41804</c:v>
                </c:pt>
                <c:pt idx="349">
                  <c:v>41805</c:v>
                </c:pt>
                <c:pt idx="350">
                  <c:v>41806</c:v>
                </c:pt>
                <c:pt idx="351">
                  <c:v>41807</c:v>
                </c:pt>
                <c:pt idx="352">
                  <c:v>41808</c:v>
                </c:pt>
                <c:pt idx="353">
                  <c:v>41809</c:v>
                </c:pt>
                <c:pt idx="354">
                  <c:v>41810</c:v>
                </c:pt>
                <c:pt idx="355">
                  <c:v>41811</c:v>
                </c:pt>
                <c:pt idx="356">
                  <c:v>41812</c:v>
                </c:pt>
                <c:pt idx="357">
                  <c:v>41813</c:v>
                </c:pt>
                <c:pt idx="358">
                  <c:v>41814</c:v>
                </c:pt>
                <c:pt idx="359">
                  <c:v>41815</c:v>
                </c:pt>
                <c:pt idx="360">
                  <c:v>41816</c:v>
                </c:pt>
                <c:pt idx="361">
                  <c:v>41817</c:v>
                </c:pt>
                <c:pt idx="362">
                  <c:v>41818</c:v>
                </c:pt>
                <c:pt idx="363">
                  <c:v>41819</c:v>
                </c:pt>
                <c:pt idx="364">
                  <c:v>41820</c:v>
                </c:pt>
                <c:pt idx="365">
                  <c:v>41821</c:v>
                </c:pt>
                <c:pt idx="366">
                  <c:v>41822</c:v>
                </c:pt>
                <c:pt idx="367">
                  <c:v>41823</c:v>
                </c:pt>
                <c:pt idx="368">
                  <c:v>41824</c:v>
                </c:pt>
                <c:pt idx="369">
                  <c:v>41825</c:v>
                </c:pt>
                <c:pt idx="370">
                  <c:v>41826</c:v>
                </c:pt>
                <c:pt idx="371">
                  <c:v>41827</c:v>
                </c:pt>
                <c:pt idx="372">
                  <c:v>41828</c:v>
                </c:pt>
                <c:pt idx="373">
                  <c:v>41829</c:v>
                </c:pt>
                <c:pt idx="374">
                  <c:v>41830</c:v>
                </c:pt>
                <c:pt idx="375">
                  <c:v>41831</c:v>
                </c:pt>
                <c:pt idx="376">
                  <c:v>41832</c:v>
                </c:pt>
                <c:pt idx="377">
                  <c:v>41833</c:v>
                </c:pt>
                <c:pt idx="378">
                  <c:v>41834</c:v>
                </c:pt>
                <c:pt idx="379">
                  <c:v>41835</c:v>
                </c:pt>
                <c:pt idx="380">
                  <c:v>41836</c:v>
                </c:pt>
                <c:pt idx="381">
                  <c:v>41837</c:v>
                </c:pt>
                <c:pt idx="382">
                  <c:v>41838</c:v>
                </c:pt>
                <c:pt idx="383">
                  <c:v>41839</c:v>
                </c:pt>
                <c:pt idx="384">
                  <c:v>41840</c:v>
                </c:pt>
                <c:pt idx="385">
                  <c:v>41841</c:v>
                </c:pt>
                <c:pt idx="386">
                  <c:v>41842</c:v>
                </c:pt>
                <c:pt idx="387">
                  <c:v>41843</c:v>
                </c:pt>
                <c:pt idx="388">
                  <c:v>41844</c:v>
                </c:pt>
                <c:pt idx="389">
                  <c:v>41845</c:v>
                </c:pt>
                <c:pt idx="390">
                  <c:v>41846</c:v>
                </c:pt>
                <c:pt idx="391">
                  <c:v>41847</c:v>
                </c:pt>
                <c:pt idx="392">
                  <c:v>41848</c:v>
                </c:pt>
                <c:pt idx="393">
                  <c:v>41849</c:v>
                </c:pt>
                <c:pt idx="394">
                  <c:v>41850</c:v>
                </c:pt>
                <c:pt idx="395">
                  <c:v>41851</c:v>
                </c:pt>
                <c:pt idx="396">
                  <c:v>41852</c:v>
                </c:pt>
                <c:pt idx="397">
                  <c:v>41853</c:v>
                </c:pt>
                <c:pt idx="398">
                  <c:v>41854</c:v>
                </c:pt>
                <c:pt idx="399">
                  <c:v>41855</c:v>
                </c:pt>
                <c:pt idx="400">
                  <c:v>41856</c:v>
                </c:pt>
                <c:pt idx="401">
                  <c:v>41857</c:v>
                </c:pt>
                <c:pt idx="402">
                  <c:v>41858</c:v>
                </c:pt>
                <c:pt idx="403">
                  <c:v>41859</c:v>
                </c:pt>
                <c:pt idx="404">
                  <c:v>41860</c:v>
                </c:pt>
                <c:pt idx="405">
                  <c:v>41861</c:v>
                </c:pt>
                <c:pt idx="406">
                  <c:v>41862</c:v>
                </c:pt>
                <c:pt idx="407">
                  <c:v>41863</c:v>
                </c:pt>
                <c:pt idx="408">
                  <c:v>41864</c:v>
                </c:pt>
                <c:pt idx="409">
                  <c:v>41865</c:v>
                </c:pt>
                <c:pt idx="410">
                  <c:v>41866</c:v>
                </c:pt>
                <c:pt idx="411">
                  <c:v>41867</c:v>
                </c:pt>
                <c:pt idx="412">
                  <c:v>41868</c:v>
                </c:pt>
                <c:pt idx="413">
                  <c:v>41869</c:v>
                </c:pt>
                <c:pt idx="414">
                  <c:v>41870</c:v>
                </c:pt>
                <c:pt idx="415">
                  <c:v>41871</c:v>
                </c:pt>
                <c:pt idx="416">
                  <c:v>41872</c:v>
                </c:pt>
                <c:pt idx="417">
                  <c:v>41873</c:v>
                </c:pt>
                <c:pt idx="418">
                  <c:v>41874</c:v>
                </c:pt>
                <c:pt idx="419">
                  <c:v>41875</c:v>
                </c:pt>
                <c:pt idx="420">
                  <c:v>41876</c:v>
                </c:pt>
                <c:pt idx="421">
                  <c:v>41877</c:v>
                </c:pt>
                <c:pt idx="422">
                  <c:v>41878</c:v>
                </c:pt>
                <c:pt idx="423">
                  <c:v>41879</c:v>
                </c:pt>
                <c:pt idx="424">
                  <c:v>41880</c:v>
                </c:pt>
                <c:pt idx="425">
                  <c:v>41881</c:v>
                </c:pt>
                <c:pt idx="426">
                  <c:v>41882</c:v>
                </c:pt>
                <c:pt idx="427">
                  <c:v>41883</c:v>
                </c:pt>
                <c:pt idx="428">
                  <c:v>41884</c:v>
                </c:pt>
                <c:pt idx="429">
                  <c:v>41885</c:v>
                </c:pt>
                <c:pt idx="430">
                  <c:v>41886</c:v>
                </c:pt>
                <c:pt idx="431">
                  <c:v>41887</c:v>
                </c:pt>
                <c:pt idx="432">
                  <c:v>41888</c:v>
                </c:pt>
                <c:pt idx="433">
                  <c:v>41889</c:v>
                </c:pt>
                <c:pt idx="434">
                  <c:v>41890</c:v>
                </c:pt>
                <c:pt idx="435">
                  <c:v>41891</c:v>
                </c:pt>
                <c:pt idx="436">
                  <c:v>41892</c:v>
                </c:pt>
                <c:pt idx="437">
                  <c:v>41893</c:v>
                </c:pt>
                <c:pt idx="438">
                  <c:v>41894</c:v>
                </c:pt>
                <c:pt idx="439">
                  <c:v>41895</c:v>
                </c:pt>
                <c:pt idx="440">
                  <c:v>41896</c:v>
                </c:pt>
                <c:pt idx="441">
                  <c:v>41897</c:v>
                </c:pt>
                <c:pt idx="442">
                  <c:v>41898</c:v>
                </c:pt>
                <c:pt idx="443">
                  <c:v>41899</c:v>
                </c:pt>
                <c:pt idx="444">
                  <c:v>41900</c:v>
                </c:pt>
                <c:pt idx="445">
                  <c:v>41901</c:v>
                </c:pt>
                <c:pt idx="446">
                  <c:v>41902</c:v>
                </c:pt>
                <c:pt idx="447">
                  <c:v>41903</c:v>
                </c:pt>
                <c:pt idx="448">
                  <c:v>41904</c:v>
                </c:pt>
                <c:pt idx="449">
                  <c:v>41905</c:v>
                </c:pt>
                <c:pt idx="450">
                  <c:v>41906</c:v>
                </c:pt>
                <c:pt idx="451">
                  <c:v>41907</c:v>
                </c:pt>
                <c:pt idx="452">
                  <c:v>41908</c:v>
                </c:pt>
                <c:pt idx="453">
                  <c:v>41909</c:v>
                </c:pt>
                <c:pt idx="454">
                  <c:v>41910</c:v>
                </c:pt>
                <c:pt idx="455">
                  <c:v>41911</c:v>
                </c:pt>
                <c:pt idx="456">
                  <c:v>41912</c:v>
                </c:pt>
                <c:pt idx="457">
                  <c:v>41913</c:v>
                </c:pt>
                <c:pt idx="458">
                  <c:v>41914</c:v>
                </c:pt>
                <c:pt idx="459">
                  <c:v>41915</c:v>
                </c:pt>
                <c:pt idx="460">
                  <c:v>41916</c:v>
                </c:pt>
                <c:pt idx="461">
                  <c:v>41917</c:v>
                </c:pt>
                <c:pt idx="462">
                  <c:v>41918</c:v>
                </c:pt>
                <c:pt idx="463">
                  <c:v>41919</c:v>
                </c:pt>
                <c:pt idx="464">
                  <c:v>41920</c:v>
                </c:pt>
                <c:pt idx="465">
                  <c:v>41921</c:v>
                </c:pt>
                <c:pt idx="466">
                  <c:v>41922</c:v>
                </c:pt>
                <c:pt idx="467">
                  <c:v>41923</c:v>
                </c:pt>
                <c:pt idx="468">
                  <c:v>41924</c:v>
                </c:pt>
                <c:pt idx="469">
                  <c:v>41925</c:v>
                </c:pt>
                <c:pt idx="470">
                  <c:v>41926</c:v>
                </c:pt>
                <c:pt idx="471">
                  <c:v>41927</c:v>
                </c:pt>
                <c:pt idx="472">
                  <c:v>41928</c:v>
                </c:pt>
                <c:pt idx="473">
                  <c:v>41929</c:v>
                </c:pt>
                <c:pt idx="474">
                  <c:v>41930</c:v>
                </c:pt>
                <c:pt idx="475">
                  <c:v>41931</c:v>
                </c:pt>
                <c:pt idx="476">
                  <c:v>41932</c:v>
                </c:pt>
                <c:pt idx="477">
                  <c:v>41933</c:v>
                </c:pt>
                <c:pt idx="478">
                  <c:v>41934</c:v>
                </c:pt>
                <c:pt idx="479">
                  <c:v>41935</c:v>
                </c:pt>
                <c:pt idx="480">
                  <c:v>41936</c:v>
                </c:pt>
                <c:pt idx="481">
                  <c:v>41937</c:v>
                </c:pt>
                <c:pt idx="482">
                  <c:v>41938</c:v>
                </c:pt>
                <c:pt idx="483">
                  <c:v>41939</c:v>
                </c:pt>
                <c:pt idx="484">
                  <c:v>41940</c:v>
                </c:pt>
                <c:pt idx="485">
                  <c:v>41941</c:v>
                </c:pt>
                <c:pt idx="486">
                  <c:v>41942</c:v>
                </c:pt>
                <c:pt idx="487">
                  <c:v>41943</c:v>
                </c:pt>
                <c:pt idx="488">
                  <c:v>41944</c:v>
                </c:pt>
                <c:pt idx="489">
                  <c:v>41945</c:v>
                </c:pt>
                <c:pt idx="490">
                  <c:v>41946</c:v>
                </c:pt>
                <c:pt idx="491">
                  <c:v>41947</c:v>
                </c:pt>
                <c:pt idx="492">
                  <c:v>41948</c:v>
                </c:pt>
                <c:pt idx="493">
                  <c:v>41949</c:v>
                </c:pt>
                <c:pt idx="494">
                  <c:v>41950</c:v>
                </c:pt>
                <c:pt idx="495">
                  <c:v>41951</c:v>
                </c:pt>
                <c:pt idx="496">
                  <c:v>41952</c:v>
                </c:pt>
                <c:pt idx="497">
                  <c:v>41953</c:v>
                </c:pt>
                <c:pt idx="498">
                  <c:v>41954</c:v>
                </c:pt>
                <c:pt idx="499">
                  <c:v>41955</c:v>
                </c:pt>
                <c:pt idx="500">
                  <c:v>41956</c:v>
                </c:pt>
                <c:pt idx="501">
                  <c:v>41957</c:v>
                </c:pt>
                <c:pt idx="502">
                  <c:v>41958</c:v>
                </c:pt>
                <c:pt idx="503">
                  <c:v>41959</c:v>
                </c:pt>
                <c:pt idx="504">
                  <c:v>41960</c:v>
                </c:pt>
                <c:pt idx="505">
                  <c:v>41961</c:v>
                </c:pt>
                <c:pt idx="506">
                  <c:v>41962</c:v>
                </c:pt>
                <c:pt idx="507">
                  <c:v>41963</c:v>
                </c:pt>
                <c:pt idx="508">
                  <c:v>41964</c:v>
                </c:pt>
                <c:pt idx="509">
                  <c:v>41965</c:v>
                </c:pt>
                <c:pt idx="510">
                  <c:v>41966</c:v>
                </c:pt>
                <c:pt idx="511">
                  <c:v>41967</c:v>
                </c:pt>
                <c:pt idx="512">
                  <c:v>41968</c:v>
                </c:pt>
                <c:pt idx="513">
                  <c:v>41969</c:v>
                </c:pt>
                <c:pt idx="514">
                  <c:v>41970</c:v>
                </c:pt>
                <c:pt idx="515">
                  <c:v>41971</c:v>
                </c:pt>
                <c:pt idx="516">
                  <c:v>41972</c:v>
                </c:pt>
                <c:pt idx="517">
                  <c:v>41973</c:v>
                </c:pt>
                <c:pt idx="518">
                  <c:v>41974</c:v>
                </c:pt>
                <c:pt idx="519">
                  <c:v>41975</c:v>
                </c:pt>
                <c:pt idx="520">
                  <c:v>41976</c:v>
                </c:pt>
                <c:pt idx="521">
                  <c:v>41977</c:v>
                </c:pt>
                <c:pt idx="522">
                  <c:v>41978</c:v>
                </c:pt>
                <c:pt idx="523">
                  <c:v>41979</c:v>
                </c:pt>
                <c:pt idx="524">
                  <c:v>41980</c:v>
                </c:pt>
                <c:pt idx="525">
                  <c:v>41981</c:v>
                </c:pt>
                <c:pt idx="526">
                  <c:v>41982</c:v>
                </c:pt>
                <c:pt idx="527">
                  <c:v>41983</c:v>
                </c:pt>
                <c:pt idx="528">
                  <c:v>41984</c:v>
                </c:pt>
                <c:pt idx="529">
                  <c:v>41985</c:v>
                </c:pt>
                <c:pt idx="530">
                  <c:v>41986</c:v>
                </c:pt>
                <c:pt idx="531">
                  <c:v>41987</c:v>
                </c:pt>
                <c:pt idx="532">
                  <c:v>41988</c:v>
                </c:pt>
                <c:pt idx="533">
                  <c:v>41989</c:v>
                </c:pt>
                <c:pt idx="534">
                  <c:v>41990</c:v>
                </c:pt>
                <c:pt idx="535">
                  <c:v>41991</c:v>
                </c:pt>
                <c:pt idx="536">
                  <c:v>41992</c:v>
                </c:pt>
                <c:pt idx="537">
                  <c:v>41993</c:v>
                </c:pt>
                <c:pt idx="538">
                  <c:v>41994</c:v>
                </c:pt>
                <c:pt idx="539">
                  <c:v>41995</c:v>
                </c:pt>
                <c:pt idx="540">
                  <c:v>41996</c:v>
                </c:pt>
                <c:pt idx="541">
                  <c:v>41997</c:v>
                </c:pt>
                <c:pt idx="542">
                  <c:v>41998</c:v>
                </c:pt>
                <c:pt idx="543">
                  <c:v>41999</c:v>
                </c:pt>
                <c:pt idx="544">
                  <c:v>42000</c:v>
                </c:pt>
                <c:pt idx="545">
                  <c:v>42001</c:v>
                </c:pt>
                <c:pt idx="546">
                  <c:v>42002</c:v>
                </c:pt>
                <c:pt idx="547">
                  <c:v>42003</c:v>
                </c:pt>
                <c:pt idx="548">
                  <c:v>42004</c:v>
                </c:pt>
                <c:pt idx="549">
                  <c:v>42005</c:v>
                </c:pt>
                <c:pt idx="550">
                  <c:v>42006</c:v>
                </c:pt>
                <c:pt idx="551">
                  <c:v>42007</c:v>
                </c:pt>
                <c:pt idx="552">
                  <c:v>42008</c:v>
                </c:pt>
                <c:pt idx="553">
                  <c:v>42009</c:v>
                </c:pt>
                <c:pt idx="554">
                  <c:v>42010</c:v>
                </c:pt>
                <c:pt idx="555">
                  <c:v>42011</c:v>
                </c:pt>
                <c:pt idx="556">
                  <c:v>42012</c:v>
                </c:pt>
                <c:pt idx="557">
                  <c:v>42013</c:v>
                </c:pt>
                <c:pt idx="558">
                  <c:v>42014</c:v>
                </c:pt>
                <c:pt idx="559">
                  <c:v>42015</c:v>
                </c:pt>
                <c:pt idx="560">
                  <c:v>42016</c:v>
                </c:pt>
                <c:pt idx="561">
                  <c:v>42017</c:v>
                </c:pt>
                <c:pt idx="562">
                  <c:v>42018</c:v>
                </c:pt>
                <c:pt idx="563">
                  <c:v>42019</c:v>
                </c:pt>
                <c:pt idx="564">
                  <c:v>42020</c:v>
                </c:pt>
                <c:pt idx="565">
                  <c:v>42021</c:v>
                </c:pt>
                <c:pt idx="566">
                  <c:v>42022</c:v>
                </c:pt>
                <c:pt idx="567">
                  <c:v>42023</c:v>
                </c:pt>
                <c:pt idx="568">
                  <c:v>42024</c:v>
                </c:pt>
                <c:pt idx="569">
                  <c:v>42025</c:v>
                </c:pt>
                <c:pt idx="570">
                  <c:v>42026</c:v>
                </c:pt>
                <c:pt idx="571">
                  <c:v>42027</c:v>
                </c:pt>
                <c:pt idx="572">
                  <c:v>42028</c:v>
                </c:pt>
                <c:pt idx="573">
                  <c:v>42029</c:v>
                </c:pt>
                <c:pt idx="574">
                  <c:v>42030</c:v>
                </c:pt>
                <c:pt idx="575">
                  <c:v>42031</c:v>
                </c:pt>
                <c:pt idx="576">
                  <c:v>42032</c:v>
                </c:pt>
                <c:pt idx="577">
                  <c:v>42033</c:v>
                </c:pt>
                <c:pt idx="578">
                  <c:v>42034</c:v>
                </c:pt>
                <c:pt idx="579">
                  <c:v>42035</c:v>
                </c:pt>
                <c:pt idx="580">
                  <c:v>42036</c:v>
                </c:pt>
                <c:pt idx="581">
                  <c:v>42037</c:v>
                </c:pt>
                <c:pt idx="582">
                  <c:v>42038</c:v>
                </c:pt>
                <c:pt idx="583">
                  <c:v>42039</c:v>
                </c:pt>
                <c:pt idx="584">
                  <c:v>42040</c:v>
                </c:pt>
                <c:pt idx="585">
                  <c:v>42041</c:v>
                </c:pt>
                <c:pt idx="586">
                  <c:v>42042</c:v>
                </c:pt>
                <c:pt idx="587">
                  <c:v>42043</c:v>
                </c:pt>
                <c:pt idx="588">
                  <c:v>42044</c:v>
                </c:pt>
                <c:pt idx="589">
                  <c:v>42045</c:v>
                </c:pt>
                <c:pt idx="590">
                  <c:v>42046</c:v>
                </c:pt>
                <c:pt idx="591">
                  <c:v>42047</c:v>
                </c:pt>
                <c:pt idx="592">
                  <c:v>42048</c:v>
                </c:pt>
                <c:pt idx="593">
                  <c:v>42049</c:v>
                </c:pt>
                <c:pt idx="594">
                  <c:v>42050</c:v>
                </c:pt>
                <c:pt idx="595">
                  <c:v>42051</c:v>
                </c:pt>
                <c:pt idx="596">
                  <c:v>42052</c:v>
                </c:pt>
                <c:pt idx="597">
                  <c:v>42053</c:v>
                </c:pt>
                <c:pt idx="598">
                  <c:v>42054</c:v>
                </c:pt>
                <c:pt idx="599">
                  <c:v>42055</c:v>
                </c:pt>
                <c:pt idx="600">
                  <c:v>42056</c:v>
                </c:pt>
                <c:pt idx="601">
                  <c:v>42057</c:v>
                </c:pt>
                <c:pt idx="602">
                  <c:v>42058</c:v>
                </c:pt>
                <c:pt idx="603">
                  <c:v>42059</c:v>
                </c:pt>
                <c:pt idx="604">
                  <c:v>42060</c:v>
                </c:pt>
                <c:pt idx="605">
                  <c:v>42061</c:v>
                </c:pt>
                <c:pt idx="606">
                  <c:v>42062</c:v>
                </c:pt>
                <c:pt idx="607">
                  <c:v>42063</c:v>
                </c:pt>
                <c:pt idx="608">
                  <c:v>42064</c:v>
                </c:pt>
                <c:pt idx="609">
                  <c:v>42065</c:v>
                </c:pt>
                <c:pt idx="610">
                  <c:v>42066</c:v>
                </c:pt>
                <c:pt idx="611">
                  <c:v>42067</c:v>
                </c:pt>
                <c:pt idx="612">
                  <c:v>42068</c:v>
                </c:pt>
                <c:pt idx="613">
                  <c:v>42069</c:v>
                </c:pt>
                <c:pt idx="614">
                  <c:v>42070</c:v>
                </c:pt>
                <c:pt idx="615">
                  <c:v>42071</c:v>
                </c:pt>
                <c:pt idx="616">
                  <c:v>42072</c:v>
                </c:pt>
                <c:pt idx="617">
                  <c:v>42073</c:v>
                </c:pt>
                <c:pt idx="618">
                  <c:v>42074</c:v>
                </c:pt>
                <c:pt idx="619">
                  <c:v>42075</c:v>
                </c:pt>
                <c:pt idx="620">
                  <c:v>42076</c:v>
                </c:pt>
                <c:pt idx="621">
                  <c:v>42077</c:v>
                </c:pt>
                <c:pt idx="622">
                  <c:v>42078</c:v>
                </c:pt>
                <c:pt idx="623">
                  <c:v>42079</c:v>
                </c:pt>
                <c:pt idx="624">
                  <c:v>42080</c:v>
                </c:pt>
                <c:pt idx="625">
                  <c:v>42081</c:v>
                </c:pt>
                <c:pt idx="626">
                  <c:v>42082</c:v>
                </c:pt>
                <c:pt idx="627">
                  <c:v>42083</c:v>
                </c:pt>
                <c:pt idx="628">
                  <c:v>42084</c:v>
                </c:pt>
                <c:pt idx="629">
                  <c:v>42085</c:v>
                </c:pt>
                <c:pt idx="630">
                  <c:v>42086</c:v>
                </c:pt>
                <c:pt idx="631">
                  <c:v>42087</c:v>
                </c:pt>
                <c:pt idx="632">
                  <c:v>42088</c:v>
                </c:pt>
                <c:pt idx="633">
                  <c:v>42089</c:v>
                </c:pt>
                <c:pt idx="634">
                  <c:v>42090</c:v>
                </c:pt>
                <c:pt idx="635">
                  <c:v>42091</c:v>
                </c:pt>
                <c:pt idx="636">
                  <c:v>42092</c:v>
                </c:pt>
                <c:pt idx="637">
                  <c:v>42093</c:v>
                </c:pt>
                <c:pt idx="638">
                  <c:v>42094</c:v>
                </c:pt>
                <c:pt idx="639">
                  <c:v>42095</c:v>
                </c:pt>
                <c:pt idx="640">
                  <c:v>42096</c:v>
                </c:pt>
                <c:pt idx="641">
                  <c:v>42097</c:v>
                </c:pt>
                <c:pt idx="642">
                  <c:v>42098</c:v>
                </c:pt>
                <c:pt idx="643">
                  <c:v>42099</c:v>
                </c:pt>
                <c:pt idx="644">
                  <c:v>42100</c:v>
                </c:pt>
                <c:pt idx="645">
                  <c:v>42101</c:v>
                </c:pt>
                <c:pt idx="646">
                  <c:v>42102</c:v>
                </c:pt>
                <c:pt idx="647">
                  <c:v>42103</c:v>
                </c:pt>
                <c:pt idx="648">
                  <c:v>42104</c:v>
                </c:pt>
                <c:pt idx="649">
                  <c:v>42105</c:v>
                </c:pt>
                <c:pt idx="650">
                  <c:v>42106</c:v>
                </c:pt>
                <c:pt idx="651">
                  <c:v>42107</c:v>
                </c:pt>
                <c:pt idx="652">
                  <c:v>42108</c:v>
                </c:pt>
                <c:pt idx="653">
                  <c:v>42109</c:v>
                </c:pt>
                <c:pt idx="654">
                  <c:v>42110</c:v>
                </c:pt>
                <c:pt idx="655">
                  <c:v>42111</c:v>
                </c:pt>
                <c:pt idx="656">
                  <c:v>42112</c:v>
                </c:pt>
                <c:pt idx="657">
                  <c:v>42113</c:v>
                </c:pt>
                <c:pt idx="658">
                  <c:v>42114</c:v>
                </c:pt>
                <c:pt idx="659">
                  <c:v>42115</c:v>
                </c:pt>
                <c:pt idx="660">
                  <c:v>42116</c:v>
                </c:pt>
                <c:pt idx="661">
                  <c:v>42117</c:v>
                </c:pt>
                <c:pt idx="662">
                  <c:v>42118</c:v>
                </c:pt>
                <c:pt idx="663">
                  <c:v>42119</c:v>
                </c:pt>
                <c:pt idx="664">
                  <c:v>42120</c:v>
                </c:pt>
                <c:pt idx="665">
                  <c:v>42121</c:v>
                </c:pt>
                <c:pt idx="666">
                  <c:v>42122</c:v>
                </c:pt>
                <c:pt idx="667">
                  <c:v>42123</c:v>
                </c:pt>
                <c:pt idx="668">
                  <c:v>42124</c:v>
                </c:pt>
                <c:pt idx="669">
                  <c:v>42125</c:v>
                </c:pt>
                <c:pt idx="670">
                  <c:v>42126</c:v>
                </c:pt>
                <c:pt idx="671">
                  <c:v>42127</c:v>
                </c:pt>
                <c:pt idx="672">
                  <c:v>42128</c:v>
                </c:pt>
                <c:pt idx="673">
                  <c:v>42129</c:v>
                </c:pt>
                <c:pt idx="674">
                  <c:v>42130</c:v>
                </c:pt>
                <c:pt idx="675">
                  <c:v>42131</c:v>
                </c:pt>
                <c:pt idx="676">
                  <c:v>42132</c:v>
                </c:pt>
                <c:pt idx="677">
                  <c:v>42133</c:v>
                </c:pt>
                <c:pt idx="678">
                  <c:v>42134</c:v>
                </c:pt>
                <c:pt idx="679">
                  <c:v>42135</c:v>
                </c:pt>
                <c:pt idx="680">
                  <c:v>42136</c:v>
                </c:pt>
                <c:pt idx="681">
                  <c:v>42137</c:v>
                </c:pt>
                <c:pt idx="682">
                  <c:v>42138</c:v>
                </c:pt>
                <c:pt idx="683">
                  <c:v>42139</c:v>
                </c:pt>
                <c:pt idx="684">
                  <c:v>42140</c:v>
                </c:pt>
                <c:pt idx="685">
                  <c:v>42141</c:v>
                </c:pt>
                <c:pt idx="686">
                  <c:v>42142</c:v>
                </c:pt>
                <c:pt idx="687">
                  <c:v>42143</c:v>
                </c:pt>
                <c:pt idx="688">
                  <c:v>42144</c:v>
                </c:pt>
                <c:pt idx="689">
                  <c:v>42145</c:v>
                </c:pt>
                <c:pt idx="690">
                  <c:v>42146</c:v>
                </c:pt>
                <c:pt idx="691">
                  <c:v>42147</c:v>
                </c:pt>
                <c:pt idx="692">
                  <c:v>42148</c:v>
                </c:pt>
                <c:pt idx="693">
                  <c:v>42149</c:v>
                </c:pt>
                <c:pt idx="694">
                  <c:v>42150</c:v>
                </c:pt>
                <c:pt idx="695">
                  <c:v>42151</c:v>
                </c:pt>
                <c:pt idx="696">
                  <c:v>42152</c:v>
                </c:pt>
                <c:pt idx="697">
                  <c:v>42153</c:v>
                </c:pt>
                <c:pt idx="698">
                  <c:v>42154</c:v>
                </c:pt>
                <c:pt idx="699">
                  <c:v>42155</c:v>
                </c:pt>
                <c:pt idx="700">
                  <c:v>42156</c:v>
                </c:pt>
                <c:pt idx="701">
                  <c:v>42157</c:v>
                </c:pt>
                <c:pt idx="702">
                  <c:v>42158</c:v>
                </c:pt>
                <c:pt idx="703">
                  <c:v>42159</c:v>
                </c:pt>
                <c:pt idx="704">
                  <c:v>42160</c:v>
                </c:pt>
                <c:pt idx="705">
                  <c:v>42161</c:v>
                </c:pt>
                <c:pt idx="706">
                  <c:v>42162</c:v>
                </c:pt>
                <c:pt idx="707">
                  <c:v>42163</c:v>
                </c:pt>
                <c:pt idx="708">
                  <c:v>42164</c:v>
                </c:pt>
                <c:pt idx="709">
                  <c:v>42165</c:v>
                </c:pt>
                <c:pt idx="710">
                  <c:v>42166</c:v>
                </c:pt>
                <c:pt idx="711">
                  <c:v>42167</c:v>
                </c:pt>
                <c:pt idx="712">
                  <c:v>42168</c:v>
                </c:pt>
                <c:pt idx="713">
                  <c:v>42169</c:v>
                </c:pt>
                <c:pt idx="714">
                  <c:v>42170</c:v>
                </c:pt>
                <c:pt idx="715">
                  <c:v>42171</c:v>
                </c:pt>
                <c:pt idx="716">
                  <c:v>42172</c:v>
                </c:pt>
                <c:pt idx="717">
                  <c:v>42173</c:v>
                </c:pt>
                <c:pt idx="718">
                  <c:v>42174</c:v>
                </c:pt>
                <c:pt idx="719">
                  <c:v>42175</c:v>
                </c:pt>
                <c:pt idx="720">
                  <c:v>42176</c:v>
                </c:pt>
                <c:pt idx="721">
                  <c:v>42177</c:v>
                </c:pt>
                <c:pt idx="722">
                  <c:v>42178</c:v>
                </c:pt>
                <c:pt idx="723">
                  <c:v>42179</c:v>
                </c:pt>
                <c:pt idx="724">
                  <c:v>42180</c:v>
                </c:pt>
                <c:pt idx="725">
                  <c:v>42181</c:v>
                </c:pt>
                <c:pt idx="726">
                  <c:v>42182</c:v>
                </c:pt>
                <c:pt idx="727">
                  <c:v>42183</c:v>
                </c:pt>
                <c:pt idx="728">
                  <c:v>42184</c:v>
                </c:pt>
                <c:pt idx="729">
                  <c:v>42185</c:v>
                </c:pt>
                <c:pt idx="730">
                  <c:v>42186</c:v>
                </c:pt>
                <c:pt idx="731">
                  <c:v>42187</c:v>
                </c:pt>
                <c:pt idx="732">
                  <c:v>42188</c:v>
                </c:pt>
                <c:pt idx="733">
                  <c:v>42189</c:v>
                </c:pt>
                <c:pt idx="734">
                  <c:v>42190</c:v>
                </c:pt>
                <c:pt idx="735">
                  <c:v>42191</c:v>
                </c:pt>
                <c:pt idx="736">
                  <c:v>42192</c:v>
                </c:pt>
                <c:pt idx="737">
                  <c:v>42193</c:v>
                </c:pt>
                <c:pt idx="738">
                  <c:v>42194</c:v>
                </c:pt>
                <c:pt idx="739">
                  <c:v>42195</c:v>
                </c:pt>
                <c:pt idx="740">
                  <c:v>42196</c:v>
                </c:pt>
                <c:pt idx="741">
                  <c:v>42197</c:v>
                </c:pt>
                <c:pt idx="742">
                  <c:v>42198</c:v>
                </c:pt>
                <c:pt idx="743">
                  <c:v>42199</c:v>
                </c:pt>
                <c:pt idx="744">
                  <c:v>42200</c:v>
                </c:pt>
                <c:pt idx="745">
                  <c:v>42201</c:v>
                </c:pt>
                <c:pt idx="746">
                  <c:v>42202</c:v>
                </c:pt>
                <c:pt idx="747">
                  <c:v>42203</c:v>
                </c:pt>
                <c:pt idx="748">
                  <c:v>42204</c:v>
                </c:pt>
                <c:pt idx="749">
                  <c:v>42205</c:v>
                </c:pt>
                <c:pt idx="750">
                  <c:v>42206</c:v>
                </c:pt>
                <c:pt idx="751">
                  <c:v>42207</c:v>
                </c:pt>
                <c:pt idx="752">
                  <c:v>42208</c:v>
                </c:pt>
                <c:pt idx="753">
                  <c:v>42209</c:v>
                </c:pt>
                <c:pt idx="754">
                  <c:v>42210</c:v>
                </c:pt>
                <c:pt idx="755">
                  <c:v>42211</c:v>
                </c:pt>
                <c:pt idx="756">
                  <c:v>42212</c:v>
                </c:pt>
                <c:pt idx="757">
                  <c:v>42213</c:v>
                </c:pt>
                <c:pt idx="758">
                  <c:v>42214</c:v>
                </c:pt>
                <c:pt idx="759">
                  <c:v>42215</c:v>
                </c:pt>
                <c:pt idx="760">
                  <c:v>42216</c:v>
                </c:pt>
                <c:pt idx="761">
                  <c:v>42217</c:v>
                </c:pt>
                <c:pt idx="762">
                  <c:v>42218</c:v>
                </c:pt>
                <c:pt idx="763">
                  <c:v>42219</c:v>
                </c:pt>
                <c:pt idx="764">
                  <c:v>42220</c:v>
                </c:pt>
                <c:pt idx="765">
                  <c:v>42221</c:v>
                </c:pt>
                <c:pt idx="766">
                  <c:v>42222</c:v>
                </c:pt>
                <c:pt idx="767">
                  <c:v>42223</c:v>
                </c:pt>
                <c:pt idx="768">
                  <c:v>42224</c:v>
                </c:pt>
                <c:pt idx="769">
                  <c:v>42225</c:v>
                </c:pt>
                <c:pt idx="770">
                  <c:v>42226</c:v>
                </c:pt>
                <c:pt idx="771">
                  <c:v>42227</c:v>
                </c:pt>
                <c:pt idx="772">
                  <c:v>42228</c:v>
                </c:pt>
                <c:pt idx="773">
                  <c:v>42229</c:v>
                </c:pt>
                <c:pt idx="774">
                  <c:v>42230</c:v>
                </c:pt>
                <c:pt idx="775">
                  <c:v>42231</c:v>
                </c:pt>
                <c:pt idx="776">
                  <c:v>42232</c:v>
                </c:pt>
                <c:pt idx="777">
                  <c:v>42233</c:v>
                </c:pt>
                <c:pt idx="778">
                  <c:v>42234</c:v>
                </c:pt>
                <c:pt idx="779">
                  <c:v>42235</c:v>
                </c:pt>
                <c:pt idx="780">
                  <c:v>42236</c:v>
                </c:pt>
                <c:pt idx="781">
                  <c:v>42237</c:v>
                </c:pt>
                <c:pt idx="782">
                  <c:v>42238</c:v>
                </c:pt>
                <c:pt idx="783">
                  <c:v>42239</c:v>
                </c:pt>
                <c:pt idx="784">
                  <c:v>42240</c:v>
                </c:pt>
                <c:pt idx="785">
                  <c:v>42241</c:v>
                </c:pt>
                <c:pt idx="786">
                  <c:v>42242</c:v>
                </c:pt>
                <c:pt idx="787">
                  <c:v>42243</c:v>
                </c:pt>
                <c:pt idx="788">
                  <c:v>42244</c:v>
                </c:pt>
                <c:pt idx="789">
                  <c:v>42245</c:v>
                </c:pt>
                <c:pt idx="790">
                  <c:v>42246</c:v>
                </c:pt>
                <c:pt idx="791">
                  <c:v>42247</c:v>
                </c:pt>
                <c:pt idx="792">
                  <c:v>42248</c:v>
                </c:pt>
                <c:pt idx="793">
                  <c:v>42249</c:v>
                </c:pt>
                <c:pt idx="794">
                  <c:v>42250</c:v>
                </c:pt>
                <c:pt idx="795">
                  <c:v>42251</c:v>
                </c:pt>
                <c:pt idx="796">
                  <c:v>42252</c:v>
                </c:pt>
                <c:pt idx="797">
                  <c:v>42253</c:v>
                </c:pt>
                <c:pt idx="798">
                  <c:v>42254</c:v>
                </c:pt>
                <c:pt idx="799">
                  <c:v>42255</c:v>
                </c:pt>
                <c:pt idx="800">
                  <c:v>42256</c:v>
                </c:pt>
                <c:pt idx="801">
                  <c:v>42257</c:v>
                </c:pt>
                <c:pt idx="802">
                  <c:v>42258</c:v>
                </c:pt>
                <c:pt idx="803">
                  <c:v>42259</c:v>
                </c:pt>
                <c:pt idx="804">
                  <c:v>42260</c:v>
                </c:pt>
                <c:pt idx="805">
                  <c:v>42261</c:v>
                </c:pt>
                <c:pt idx="806">
                  <c:v>42262</c:v>
                </c:pt>
                <c:pt idx="807">
                  <c:v>42263</c:v>
                </c:pt>
                <c:pt idx="808">
                  <c:v>42264</c:v>
                </c:pt>
                <c:pt idx="809">
                  <c:v>42265</c:v>
                </c:pt>
                <c:pt idx="810">
                  <c:v>42266</c:v>
                </c:pt>
                <c:pt idx="811">
                  <c:v>42267</c:v>
                </c:pt>
                <c:pt idx="812">
                  <c:v>42268</c:v>
                </c:pt>
                <c:pt idx="813">
                  <c:v>42269</c:v>
                </c:pt>
                <c:pt idx="814">
                  <c:v>42270</c:v>
                </c:pt>
                <c:pt idx="815">
                  <c:v>42271</c:v>
                </c:pt>
                <c:pt idx="816">
                  <c:v>42272</c:v>
                </c:pt>
                <c:pt idx="817">
                  <c:v>42273</c:v>
                </c:pt>
                <c:pt idx="818">
                  <c:v>42274</c:v>
                </c:pt>
                <c:pt idx="819">
                  <c:v>42275</c:v>
                </c:pt>
                <c:pt idx="820">
                  <c:v>42276</c:v>
                </c:pt>
                <c:pt idx="821">
                  <c:v>42277</c:v>
                </c:pt>
                <c:pt idx="822">
                  <c:v>42278</c:v>
                </c:pt>
                <c:pt idx="823">
                  <c:v>42279</c:v>
                </c:pt>
                <c:pt idx="824">
                  <c:v>42280</c:v>
                </c:pt>
                <c:pt idx="825">
                  <c:v>42281</c:v>
                </c:pt>
                <c:pt idx="826">
                  <c:v>42282</c:v>
                </c:pt>
                <c:pt idx="827">
                  <c:v>42283</c:v>
                </c:pt>
                <c:pt idx="828">
                  <c:v>42284</c:v>
                </c:pt>
                <c:pt idx="829">
                  <c:v>42285</c:v>
                </c:pt>
                <c:pt idx="830">
                  <c:v>42286</c:v>
                </c:pt>
                <c:pt idx="831">
                  <c:v>42287</c:v>
                </c:pt>
                <c:pt idx="832">
                  <c:v>42288</c:v>
                </c:pt>
                <c:pt idx="833">
                  <c:v>42289</c:v>
                </c:pt>
                <c:pt idx="834">
                  <c:v>42290</c:v>
                </c:pt>
                <c:pt idx="835">
                  <c:v>42291</c:v>
                </c:pt>
                <c:pt idx="836">
                  <c:v>42292</c:v>
                </c:pt>
                <c:pt idx="837">
                  <c:v>42293</c:v>
                </c:pt>
                <c:pt idx="838">
                  <c:v>42294</c:v>
                </c:pt>
                <c:pt idx="839">
                  <c:v>42295</c:v>
                </c:pt>
                <c:pt idx="840">
                  <c:v>42296</c:v>
                </c:pt>
                <c:pt idx="841">
                  <c:v>42297</c:v>
                </c:pt>
                <c:pt idx="842">
                  <c:v>42298</c:v>
                </c:pt>
                <c:pt idx="843">
                  <c:v>42299</c:v>
                </c:pt>
                <c:pt idx="844">
                  <c:v>42300</c:v>
                </c:pt>
                <c:pt idx="845">
                  <c:v>42301</c:v>
                </c:pt>
                <c:pt idx="846">
                  <c:v>42302</c:v>
                </c:pt>
                <c:pt idx="847">
                  <c:v>42303</c:v>
                </c:pt>
                <c:pt idx="848">
                  <c:v>42304</c:v>
                </c:pt>
                <c:pt idx="849">
                  <c:v>42305</c:v>
                </c:pt>
                <c:pt idx="850">
                  <c:v>42306</c:v>
                </c:pt>
                <c:pt idx="851">
                  <c:v>42307</c:v>
                </c:pt>
                <c:pt idx="852">
                  <c:v>42308</c:v>
                </c:pt>
                <c:pt idx="853">
                  <c:v>42309</c:v>
                </c:pt>
                <c:pt idx="854">
                  <c:v>42310</c:v>
                </c:pt>
                <c:pt idx="855">
                  <c:v>42311</c:v>
                </c:pt>
                <c:pt idx="856">
                  <c:v>42312</c:v>
                </c:pt>
                <c:pt idx="857">
                  <c:v>42313</c:v>
                </c:pt>
                <c:pt idx="858">
                  <c:v>42314</c:v>
                </c:pt>
                <c:pt idx="859">
                  <c:v>42315</c:v>
                </c:pt>
                <c:pt idx="860">
                  <c:v>42316</c:v>
                </c:pt>
                <c:pt idx="861">
                  <c:v>42317</c:v>
                </c:pt>
                <c:pt idx="862">
                  <c:v>42318</c:v>
                </c:pt>
                <c:pt idx="863">
                  <c:v>42319</c:v>
                </c:pt>
                <c:pt idx="864">
                  <c:v>42320</c:v>
                </c:pt>
                <c:pt idx="865">
                  <c:v>42321</c:v>
                </c:pt>
                <c:pt idx="866">
                  <c:v>42322</c:v>
                </c:pt>
                <c:pt idx="867">
                  <c:v>42323</c:v>
                </c:pt>
                <c:pt idx="868">
                  <c:v>42324</c:v>
                </c:pt>
                <c:pt idx="869">
                  <c:v>42325</c:v>
                </c:pt>
                <c:pt idx="870">
                  <c:v>42326</c:v>
                </c:pt>
                <c:pt idx="871">
                  <c:v>42327</c:v>
                </c:pt>
                <c:pt idx="872">
                  <c:v>42328</c:v>
                </c:pt>
                <c:pt idx="873">
                  <c:v>42329</c:v>
                </c:pt>
                <c:pt idx="874">
                  <c:v>42330</c:v>
                </c:pt>
                <c:pt idx="875">
                  <c:v>42331</c:v>
                </c:pt>
                <c:pt idx="876">
                  <c:v>42332</c:v>
                </c:pt>
                <c:pt idx="877">
                  <c:v>42333</c:v>
                </c:pt>
                <c:pt idx="878">
                  <c:v>42334</c:v>
                </c:pt>
                <c:pt idx="879">
                  <c:v>42335</c:v>
                </c:pt>
                <c:pt idx="880">
                  <c:v>42336</c:v>
                </c:pt>
                <c:pt idx="881">
                  <c:v>42337</c:v>
                </c:pt>
                <c:pt idx="882">
                  <c:v>42338</c:v>
                </c:pt>
                <c:pt idx="883">
                  <c:v>42339</c:v>
                </c:pt>
                <c:pt idx="884">
                  <c:v>42340</c:v>
                </c:pt>
                <c:pt idx="885">
                  <c:v>42341</c:v>
                </c:pt>
                <c:pt idx="886">
                  <c:v>42342</c:v>
                </c:pt>
                <c:pt idx="887">
                  <c:v>42343</c:v>
                </c:pt>
                <c:pt idx="888">
                  <c:v>42344</c:v>
                </c:pt>
                <c:pt idx="889">
                  <c:v>42345</c:v>
                </c:pt>
                <c:pt idx="890">
                  <c:v>42346</c:v>
                </c:pt>
                <c:pt idx="891">
                  <c:v>42347</c:v>
                </c:pt>
                <c:pt idx="892">
                  <c:v>42348</c:v>
                </c:pt>
                <c:pt idx="893">
                  <c:v>42349</c:v>
                </c:pt>
                <c:pt idx="894">
                  <c:v>42350</c:v>
                </c:pt>
                <c:pt idx="895">
                  <c:v>42351</c:v>
                </c:pt>
                <c:pt idx="896">
                  <c:v>42352</c:v>
                </c:pt>
                <c:pt idx="897">
                  <c:v>42353</c:v>
                </c:pt>
                <c:pt idx="898">
                  <c:v>42354</c:v>
                </c:pt>
                <c:pt idx="899">
                  <c:v>42355</c:v>
                </c:pt>
                <c:pt idx="900">
                  <c:v>42356</c:v>
                </c:pt>
                <c:pt idx="901">
                  <c:v>42357</c:v>
                </c:pt>
                <c:pt idx="902">
                  <c:v>42358</c:v>
                </c:pt>
                <c:pt idx="903">
                  <c:v>42359</c:v>
                </c:pt>
                <c:pt idx="904">
                  <c:v>42360</c:v>
                </c:pt>
                <c:pt idx="905">
                  <c:v>42361</c:v>
                </c:pt>
                <c:pt idx="906">
                  <c:v>42362</c:v>
                </c:pt>
                <c:pt idx="907">
                  <c:v>42363</c:v>
                </c:pt>
                <c:pt idx="908">
                  <c:v>42364</c:v>
                </c:pt>
                <c:pt idx="909">
                  <c:v>42365</c:v>
                </c:pt>
                <c:pt idx="910">
                  <c:v>42366</c:v>
                </c:pt>
                <c:pt idx="911">
                  <c:v>42367</c:v>
                </c:pt>
                <c:pt idx="912">
                  <c:v>42368</c:v>
                </c:pt>
                <c:pt idx="913">
                  <c:v>42369</c:v>
                </c:pt>
                <c:pt idx="914">
                  <c:v>42370</c:v>
                </c:pt>
                <c:pt idx="915">
                  <c:v>42371</c:v>
                </c:pt>
                <c:pt idx="916">
                  <c:v>42372</c:v>
                </c:pt>
                <c:pt idx="917">
                  <c:v>42373</c:v>
                </c:pt>
                <c:pt idx="918">
                  <c:v>42374</c:v>
                </c:pt>
                <c:pt idx="919">
                  <c:v>42375</c:v>
                </c:pt>
              </c:numCache>
            </c:numRef>
          </c:cat>
          <c:val>
            <c:numRef>
              <c:f>kpi_data!$B$996:$B$1915</c:f>
              <c:numCache>
                <c:formatCode>"$"#,##0.00_);[Red]\("$"#,##0.00\)</c:formatCode>
                <c:ptCount val="920"/>
                <c:pt idx="0">
                  <c:v>43.87</c:v>
                </c:pt>
                <c:pt idx="1">
                  <c:v>43.82</c:v>
                </c:pt>
                <c:pt idx="2">
                  <c:v>43.89</c:v>
                </c:pt>
                <c:pt idx="3">
                  <c:v>43.91</c:v>
                </c:pt>
                <c:pt idx="4">
                  <c:v>44.17</c:v>
                </c:pt>
                <c:pt idx="5">
                  <c:v>44.35</c:v>
                </c:pt>
                <c:pt idx="6">
                  <c:v>44.53</c:v>
                </c:pt>
                <c:pt idx="7">
                  <c:v>44.6</c:v>
                </c:pt>
                <c:pt idx="8">
                  <c:v>44.72</c:v>
                </c:pt>
                <c:pt idx="9">
                  <c:v>44.8</c:v>
                </c:pt>
                <c:pt idx="10">
                  <c:v>44.96</c:v>
                </c:pt>
                <c:pt idx="11">
                  <c:v>44.74</c:v>
                </c:pt>
                <c:pt idx="12">
                  <c:v>44.56</c:v>
                </c:pt>
                <c:pt idx="13">
                  <c:v>44.41</c:v>
                </c:pt>
                <c:pt idx="14">
                  <c:v>44.3</c:v>
                </c:pt>
                <c:pt idx="15">
                  <c:v>44.12</c:v>
                </c:pt>
                <c:pt idx="16">
                  <c:v>43.97</c:v>
                </c:pt>
                <c:pt idx="17">
                  <c:v>43.65</c:v>
                </c:pt>
                <c:pt idx="18">
                  <c:v>43.53</c:v>
                </c:pt>
                <c:pt idx="19">
                  <c:v>43.33</c:v>
                </c:pt>
                <c:pt idx="20">
                  <c:v>43.24</c:v>
                </c:pt>
                <c:pt idx="21">
                  <c:v>43.09</c:v>
                </c:pt>
                <c:pt idx="22">
                  <c:v>42.99</c:v>
                </c:pt>
                <c:pt idx="23">
                  <c:v>42.97</c:v>
                </c:pt>
                <c:pt idx="24">
                  <c:v>43.14</c:v>
                </c:pt>
                <c:pt idx="25">
                  <c:v>43.24</c:v>
                </c:pt>
                <c:pt idx="26">
                  <c:v>43.37</c:v>
                </c:pt>
                <c:pt idx="27">
                  <c:v>43.51</c:v>
                </c:pt>
                <c:pt idx="28">
                  <c:v>43.67</c:v>
                </c:pt>
                <c:pt idx="29">
                  <c:v>43.76</c:v>
                </c:pt>
                <c:pt idx="30">
                  <c:v>43.6</c:v>
                </c:pt>
                <c:pt idx="31">
                  <c:v>43.65</c:v>
                </c:pt>
                <c:pt idx="32">
                  <c:v>43.76</c:v>
                </c:pt>
                <c:pt idx="33">
                  <c:v>44</c:v>
                </c:pt>
                <c:pt idx="34">
                  <c:v>44.21</c:v>
                </c:pt>
                <c:pt idx="35">
                  <c:v>44.63</c:v>
                </c:pt>
                <c:pt idx="36">
                  <c:v>44.97</c:v>
                </c:pt>
                <c:pt idx="37">
                  <c:v>45.54</c:v>
                </c:pt>
                <c:pt idx="38">
                  <c:v>45.66</c:v>
                </c:pt>
                <c:pt idx="39">
                  <c:v>45.73</c:v>
                </c:pt>
                <c:pt idx="40">
                  <c:v>45.63</c:v>
                </c:pt>
                <c:pt idx="41">
                  <c:v>45.56</c:v>
                </c:pt>
                <c:pt idx="42">
                  <c:v>45.43</c:v>
                </c:pt>
                <c:pt idx="43">
                  <c:v>45.34</c:v>
                </c:pt>
                <c:pt idx="44">
                  <c:v>45.18</c:v>
                </c:pt>
                <c:pt idx="45">
                  <c:v>45.16</c:v>
                </c:pt>
                <c:pt idx="46">
                  <c:v>45.13</c:v>
                </c:pt>
                <c:pt idx="47">
                  <c:v>45.16</c:v>
                </c:pt>
                <c:pt idx="48">
                  <c:v>45.16</c:v>
                </c:pt>
                <c:pt idx="49">
                  <c:v>44.99</c:v>
                </c:pt>
                <c:pt idx="50">
                  <c:v>44.79</c:v>
                </c:pt>
                <c:pt idx="51">
                  <c:v>44.72</c:v>
                </c:pt>
                <c:pt idx="52">
                  <c:v>44.59</c:v>
                </c:pt>
                <c:pt idx="53">
                  <c:v>44.33</c:v>
                </c:pt>
                <c:pt idx="54">
                  <c:v>44.16</c:v>
                </c:pt>
                <c:pt idx="55">
                  <c:v>44.04</c:v>
                </c:pt>
                <c:pt idx="56">
                  <c:v>43.83</c:v>
                </c:pt>
                <c:pt idx="57">
                  <c:v>43.71</c:v>
                </c:pt>
                <c:pt idx="58">
                  <c:v>43.65</c:v>
                </c:pt>
                <c:pt idx="59">
                  <c:v>43.56</c:v>
                </c:pt>
                <c:pt idx="60">
                  <c:v>43.49</c:v>
                </c:pt>
                <c:pt idx="61">
                  <c:v>43.23</c:v>
                </c:pt>
                <c:pt idx="62">
                  <c:v>43.2</c:v>
                </c:pt>
                <c:pt idx="63">
                  <c:v>43.55</c:v>
                </c:pt>
                <c:pt idx="64">
                  <c:v>43.82</c:v>
                </c:pt>
                <c:pt idx="65">
                  <c:v>44</c:v>
                </c:pt>
                <c:pt idx="66">
                  <c:v>44.24</c:v>
                </c:pt>
                <c:pt idx="67">
                  <c:v>44.58</c:v>
                </c:pt>
                <c:pt idx="68">
                  <c:v>45.1</c:v>
                </c:pt>
                <c:pt idx="69">
                  <c:v>45.37</c:v>
                </c:pt>
                <c:pt idx="70">
                  <c:v>45.32</c:v>
                </c:pt>
                <c:pt idx="71">
                  <c:v>45.31</c:v>
                </c:pt>
                <c:pt idx="72">
                  <c:v>45.15</c:v>
                </c:pt>
                <c:pt idx="73">
                  <c:v>44.93</c:v>
                </c:pt>
                <c:pt idx="74">
                  <c:v>44.76</c:v>
                </c:pt>
                <c:pt idx="75">
                  <c:v>44.66</c:v>
                </c:pt>
                <c:pt idx="76">
                  <c:v>44.39</c:v>
                </c:pt>
                <c:pt idx="77">
                  <c:v>44.17</c:v>
                </c:pt>
                <c:pt idx="78">
                  <c:v>44.04</c:v>
                </c:pt>
                <c:pt idx="79">
                  <c:v>43.95</c:v>
                </c:pt>
                <c:pt idx="80">
                  <c:v>43.75</c:v>
                </c:pt>
                <c:pt idx="81">
                  <c:v>43.56</c:v>
                </c:pt>
                <c:pt idx="82">
                  <c:v>43.35</c:v>
                </c:pt>
                <c:pt idx="83">
                  <c:v>43.3</c:v>
                </c:pt>
                <c:pt idx="84">
                  <c:v>43.13</c:v>
                </c:pt>
                <c:pt idx="85">
                  <c:v>43.01</c:v>
                </c:pt>
                <c:pt idx="86">
                  <c:v>43.01</c:v>
                </c:pt>
                <c:pt idx="87">
                  <c:v>43.25</c:v>
                </c:pt>
                <c:pt idx="88">
                  <c:v>43.41</c:v>
                </c:pt>
                <c:pt idx="89">
                  <c:v>43.55</c:v>
                </c:pt>
                <c:pt idx="90">
                  <c:v>43.59</c:v>
                </c:pt>
                <c:pt idx="91">
                  <c:v>43.64</c:v>
                </c:pt>
                <c:pt idx="92">
                  <c:v>43.77</c:v>
                </c:pt>
                <c:pt idx="93">
                  <c:v>44</c:v>
                </c:pt>
                <c:pt idx="94">
                  <c:v>44.09</c:v>
                </c:pt>
                <c:pt idx="95">
                  <c:v>44.31</c:v>
                </c:pt>
                <c:pt idx="96">
                  <c:v>44.51</c:v>
                </c:pt>
                <c:pt idx="97">
                  <c:v>44.84</c:v>
                </c:pt>
                <c:pt idx="98">
                  <c:v>45.13</c:v>
                </c:pt>
                <c:pt idx="99">
                  <c:v>45.27</c:v>
                </c:pt>
                <c:pt idx="100">
                  <c:v>45.28</c:v>
                </c:pt>
                <c:pt idx="101">
                  <c:v>45.41</c:v>
                </c:pt>
                <c:pt idx="102">
                  <c:v>45.42</c:v>
                </c:pt>
                <c:pt idx="103">
                  <c:v>45.34</c:v>
                </c:pt>
                <c:pt idx="104">
                  <c:v>45.28</c:v>
                </c:pt>
                <c:pt idx="105">
                  <c:v>45.46</c:v>
                </c:pt>
                <c:pt idx="106">
                  <c:v>45.55</c:v>
                </c:pt>
                <c:pt idx="107">
                  <c:v>45.76</c:v>
                </c:pt>
                <c:pt idx="108">
                  <c:v>46.01</c:v>
                </c:pt>
                <c:pt idx="109">
                  <c:v>46.19</c:v>
                </c:pt>
                <c:pt idx="110">
                  <c:v>46.36</c:v>
                </c:pt>
                <c:pt idx="111">
                  <c:v>46.44</c:v>
                </c:pt>
                <c:pt idx="112">
                  <c:v>46.43</c:v>
                </c:pt>
                <c:pt idx="113">
                  <c:v>46.53</c:v>
                </c:pt>
                <c:pt idx="114">
                  <c:v>46.53</c:v>
                </c:pt>
                <c:pt idx="115">
                  <c:v>46.43</c:v>
                </c:pt>
                <c:pt idx="116">
                  <c:v>46.33</c:v>
                </c:pt>
                <c:pt idx="117">
                  <c:v>46.2</c:v>
                </c:pt>
                <c:pt idx="118">
                  <c:v>46.09</c:v>
                </c:pt>
                <c:pt idx="119">
                  <c:v>45.64</c:v>
                </c:pt>
                <c:pt idx="120">
                  <c:v>45.43</c:v>
                </c:pt>
                <c:pt idx="121">
                  <c:v>45.02</c:v>
                </c:pt>
                <c:pt idx="122">
                  <c:v>44.37</c:v>
                </c:pt>
                <c:pt idx="123">
                  <c:v>44.58</c:v>
                </c:pt>
                <c:pt idx="124">
                  <c:v>44.92</c:v>
                </c:pt>
                <c:pt idx="125">
                  <c:v>45.35</c:v>
                </c:pt>
                <c:pt idx="126">
                  <c:v>46.18</c:v>
                </c:pt>
                <c:pt idx="127">
                  <c:v>46.65</c:v>
                </c:pt>
                <c:pt idx="128">
                  <c:v>47.4</c:v>
                </c:pt>
                <c:pt idx="129">
                  <c:v>48.72</c:v>
                </c:pt>
                <c:pt idx="130">
                  <c:v>49.49</c:v>
                </c:pt>
                <c:pt idx="131">
                  <c:v>50.09</c:v>
                </c:pt>
                <c:pt idx="132">
                  <c:v>50.51</c:v>
                </c:pt>
                <c:pt idx="133">
                  <c:v>51.38</c:v>
                </c:pt>
                <c:pt idx="134">
                  <c:v>52.33</c:v>
                </c:pt>
                <c:pt idx="135">
                  <c:v>53.21</c:v>
                </c:pt>
                <c:pt idx="136">
                  <c:v>53.51</c:v>
                </c:pt>
                <c:pt idx="137">
                  <c:v>53.46</c:v>
                </c:pt>
                <c:pt idx="138">
                  <c:v>53.38</c:v>
                </c:pt>
                <c:pt idx="139">
                  <c:v>53.4</c:v>
                </c:pt>
                <c:pt idx="140">
                  <c:v>53.37</c:v>
                </c:pt>
                <c:pt idx="141">
                  <c:v>53.18</c:v>
                </c:pt>
                <c:pt idx="142">
                  <c:v>52.39</c:v>
                </c:pt>
                <c:pt idx="143">
                  <c:v>51.06</c:v>
                </c:pt>
                <c:pt idx="144">
                  <c:v>52.46</c:v>
                </c:pt>
                <c:pt idx="145">
                  <c:v>56.8</c:v>
                </c:pt>
                <c:pt idx="146">
                  <c:v>57.55</c:v>
                </c:pt>
                <c:pt idx="147">
                  <c:v>55.46</c:v>
                </c:pt>
                <c:pt idx="148">
                  <c:v>55.03</c:v>
                </c:pt>
                <c:pt idx="149">
                  <c:v>56.27</c:v>
                </c:pt>
                <c:pt idx="150">
                  <c:v>59.48</c:v>
                </c:pt>
                <c:pt idx="151">
                  <c:v>78.2</c:v>
                </c:pt>
                <c:pt idx="152">
                  <c:v>67.84</c:v>
                </c:pt>
                <c:pt idx="153">
                  <c:v>66.69</c:v>
                </c:pt>
                <c:pt idx="154">
                  <c:v>75.8</c:v>
                </c:pt>
                <c:pt idx="155">
                  <c:v>68.89</c:v>
                </c:pt>
                <c:pt idx="156">
                  <c:v>61.52</c:v>
                </c:pt>
                <c:pt idx="157">
                  <c:v>59.26</c:v>
                </c:pt>
                <c:pt idx="158">
                  <c:v>65.52</c:v>
                </c:pt>
                <c:pt idx="159">
                  <c:v>65.05</c:v>
                </c:pt>
                <c:pt idx="160">
                  <c:v>64.67</c:v>
                </c:pt>
                <c:pt idx="161">
                  <c:v>62.24</c:v>
                </c:pt>
                <c:pt idx="162">
                  <c:v>60.68</c:v>
                </c:pt>
                <c:pt idx="163">
                  <c:v>60.19</c:v>
                </c:pt>
                <c:pt idx="164">
                  <c:v>60.01</c:v>
                </c:pt>
                <c:pt idx="165">
                  <c:v>59.73</c:v>
                </c:pt>
                <c:pt idx="166">
                  <c:v>59.68</c:v>
                </c:pt>
                <c:pt idx="167">
                  <c:v>59.59</c:v>
                </c:pt>
                <c:pt idx="168">
                  <c:v>59.44</c:v>
                </c:pt>
                <c:pt idx="169">
                  <c:v>59.2</c:v>
                </c:pt>
                <c:pt idx="170">
                  <c:v>58.91</c:v>
                </c:pt>
                <c:pt idx="171">
                  <c:v>58.54</c:v>
                </c:pt>
                <c:pt idx="172">
                  <c:v>58.08</c:v>
                </c:pt>
                <c:pt idx="173">
                  <c:v>57.37</c:v>
                </c:pt>
                <c:pt idx="174">
                  <c:v>56.49</c:v>
                </c:pt>
                <c:pt idx="175">
                  <c:v>55.51</c:v>
                </c:pt>
                <c:pt idx="176">
                  <c:v>53.94</c:v>
                </c:pt>
                <c:pt idx="177">
                  <c:v>52.33</c:v>
                </c:pt>
                <c:pt idx="178">
                  <c:v>52.31</c:v>
                </c:pt>
                <c:pt idx="179">
                  <c:v>52.72</c:v>
                </c:pt>
                <c:pt idx="180">
                  <c:v>52.53</c:v>
                </c:pt>
                <c:pt idx="181">
                  <c:v>52.32</c:v>
                </c:pt>
                <c:pt idx="182">
                  <c:v>52.15</c:v>
                </c:pt>
                <c:pt idx="183">
                  <c:v>52.36</c:v>
                </c:pt>
                <c:pt idx="184">
                  <c:v>52.97</c:v>
                </c:pt>
                <c:pt idx="185">
                  <c:v>52.68</c:v>
                </c:pt>
                <c:pt idx="186">
                  <c:v>52.41</c:v>
                </c:pt>
                <c:pt idx="187">
                  <c:v>52.31</c:v>
                </c:pt>
                <c:pt idx="188">
                  <c:v>52.35</c:v>
                </c:pt>
                <c:pt idx="189">
                  <c:v>52.3</c:v>
                </c:pt>
                <c:pt idx="190">
                  <c:v>52.91</c:v>
                </c:pt>
                <c:pt idx="191">
                  <c:v>52.99</c:v>
                </c:pt>
                <c:pt idx="192">
                  <c:v>52.53</c:v>
                </c:pt>
                <c:pt idx="193">
                  <c:v>51.78</c:v>
                </c:pt>
                <c:pt idx="194">
                  <c:v>51.5</c:v>
                </c:pt>
                <c:pt idx="195">
                  <c:v>51.33</c:v>
                </c:pt>
                <c:pt idx="196">
                  <c:v>51.11</c:v>
                </c:pt>
                <c:pt idx="197">
                  <c:v>50.74</c:v>
                </c:pt>
                <c:pt idx="198">
                  <c:v>49.93</c:v>
                </c:pt>
                <c:pt idx="199">
                  <c:v>48.91</c:v>
                </c:pt>
                <c:pt idx="200">
                  <c:v>47.8</c:v>
                </c:pt>
                <c:pt idx="201">
                  <c:v>47.34</c:v>
                </c:pt>
                <c:pt idx="202">
                  <c:v>46.78</c:v>
                </c:pt>
                <c:pt idx="203">
                  <c:v>46.25</c:v>
                </c:pt>
                <c:pt idx="204">
                  <c:v>45.39</c:v>
                </c:pt>
                <c:pt idx="205">
                  <c:v>45.21</c:v>
                </c:pt>
                <c:pt idx="206">
                  <c:v>45.32</c:v>
                </c:pt>
                <c:pt idx="207">
                  <c:v>46.3</c:v>
                </c:pt>
                <c:pt idx="208">
                  <c:v>46.7</c:v>
                </c:pt>
                <c:pt idx="209">
                  <c:v>47.19</c:v>
                </c:pt>
                <c:pt idx="210">
                  <c:v>47.2</c:v>
                </c:pt>
                <c:pt idx="211">
                  <c:v>47.62</c:v>
                </c:pt>
                <c:pt idx="212">
                  <c:v>47.99</c:v>
                </c:pt>
                <c:pt idx="213">
                  <c:v>48.22</c:v>
                </c:pt>
                <c:pt idx="214">
                  <c:v>47.89</c:v>
                </c:pt>
                <c:pt idx="215">
                  <c:v>47.92</c:v>
                </c:pt>
                <c:pt idx="216">
                  <c:v>47.85</c:v>
                </c:pt>
                <c:pt idx="217">
                  <c:v>48.29</c:v>
                </c:pt>
                <c:pt idx="218">
                  <c:v>48.63</c:v>
                </c:pt>
                <c:pt idx="219">
                  <c:v>48.92</c:v>
                </c:pt>
                <c:pt idx="220">
                  <c:v>49.3</c:v>
                </c:pt>
                <c:pt idx="221">
                  <c:v>49.77</c:v>
                </c:pt>
                <c:pt idx="222">
                  <c:v>50</c:v>
                </c:pt>
                <c:pt idx="223">
                  <c:v>50.35</c:v>
                </c:pt>
                <c:pt idx="224">
                  <c:v>50.58</c:v>
                </c:pt>
                <c:pt idx="225">
                  <c:v>50.87</c:v>
                </c:pt>
                <c:pt idx="226">
                  <c:v>51.1</c:v>
                </c:pt>
                <c:pt idx="227">
                  <c:v>51.42</c:v>
                </c:pt>
                <c:pt idx="228">
                  <c:v>51.43</c:v>
                </c:pt>
                <c:pt idx="229">
                  <c:v>51.42</c:v>
                </c:pt>
                <c:pt idx="230">
                  <c:v>51.54</c:v>
                </c:pt>
                <c:pt idx="231">
                  <c:v>51.92</c:v>
                </c:pt>
                <c:pt idx="232">
                  <c:v>51.95</c:v>
                </c:pt>
                <c:pt idx="233">
                  <c:v>52.01</c:v>
                </c:pt>
                <c:pt idx="234">
                  <c:v>51.88</c:v>
                </c:pt>
                <c:pt idx="235">
                  <c:v>52.12</c:v>
                </c:pt>
                <c:pt idx="236">
                  <c:v>52.31</c:v>
                </c:pt>
                <c:pt idx="237">
                  <c:v>52.35</c:v>
                </c:pt>
                <c:pt idx="238">
                  <c:v>51.98</c:v>
                </c:pt>
                <c:pt idx="239">
                  <c:v>51.91</c:v>
                </c:pt>
                <c:pt idx="240">
                  <c:v>51.76</c:v>
                </c:pt>
                <c:pt idx="241">
                  <c:v>51.53</c:v>
                </c:pt>
                <c:pt idx="242">
                  <c:v>51.13</c:v>
                </c:pt>
                <c:pt idx="243">
                  <c:v>50.97</c:v>
                </c:pt>
                <c:pt idx="244">
                  <c:v>50.87</c:v>
                </c:pt>
                <c:pt idx="245">
                  <c:v>50.7</c:v>
                </c:pt>
                <c:pt idx="246">
                  <c:v>50.72</c:v>
                </c:pt>
                <c:pt idx="247">
                  <c:v>50.79</c:v>
                </c:pt>
                <c:pt idx="248">
                  <c:v>51.09</c:v>
                </c:pt>
                <c:pt idx="249">
                  <c:v>51.46</c:v>
                </c:pt>
                <c:pt idx="250">
                  <c:v>51.31</c:v>
                </c:pt>
                <c:pt idx="251">
                  <c:v>51.13</c:v>
                </c:pt>
                <c:pt idx="252">
                  <c:v>51.08</c:v>
                </c:pt>
                <c:pt idx="253">
                  <c:v>50.84</c:v>
                </c:pt>
                <c:pt idx="254">
                  <c:v>50.51</c:v>
                </c:pt>
                <c:pt idx="255">
                  <c:v>50.24</c:v>
                </c:pt>
                <c:pt idx="256">
                  <c:v>50.13</c:v>
                </c:pt>
                <c:pt idx="257">
                  <c:v>50.27</c:v>
                </c:pt>
                <c:pt idx="258">
                  <c:v>50.5</c:v>
                </c:pt>
                <c:pt idx="259">
                  <c:v>50.65</c:v>
                </c:pt>
                <c:pt idx="260">
                  <c:v>50.72</c:v>
                </c:pt>
                <c:pt idx="261">
                  <c:v>50.96</c:v>
                </c:pt>
                <c:pt idx="262">
                  <c:v>51.07</c:v>
                </c:pt>
                <c:pt idx="263">
                  <c:v>51.09</c:v>
                </c:pt>
                <c:pt idx="264">
                  <c:v>51.05</c:v>
                </c:pt>
                <c:pt idx="265">
                  <c:v>50.99</c:v>
                </c:pt>
                <c:pt idx="266">
                  <c:v>50.92</c:v>
                </c:pt>
                <c:pt idx="267">
                  <c:v>51.13</c:v>
                </c:pt>
                <c:pt idx="268">
                  <c:v>51.2</c:v>
                </c:pt>
                <c:pt idx="269">
                  <c:v>51.12</c:v>
                </c:pt>
                <c:pt idx="270">
                  <c:v>50.92</c:v>
                </c:pt>
                <c:pt idx="271">
                  <c:v>50.82</c:v>
                </c:pt>
                <c:pt idx="272">
                  <c:v>50.58</c:v>
                </c:pt>
                <c:pt idx="273">
                  <c:v>50.1</c:v>
                </c:pt>
                <c:pt idx="274">
                  <c:v>49.73</c:v>
                </c:pt>
                <c:pt idx="275">
                  <c:v>49.7</c:v>
                </c:pt>
                <c:pt idx="276">
                  <c:v>49.79</c:v>
                </c:pt>
                <c:pt idx="277">
                  <c:v>49.91</c:v>
                </c:pt>
                <c:pt idx="278">
                  <c:v>50.02</c:v>
                </c:pt>
                <c:pt idx="279">
                  <c:v>50.2</c:v>
                </c:pt>
                <c:pt idx="280">
                  <c:v>50.71</c:v>
                </c:pt>
                <c:pt idx="281">
                  <c:v>50.97</c:v>
                </c:pt>
                <c:pt idx="282">
                  <c:v>50.85</c:v>
                </c:pt>
                <c:pt idx="283">
                  <c:v>50.68</c:v>
                </c:pt>
                <c:pt idx="284">
                  <c:v>50.62</c:v>
                </c:pt>
                <c:pt idx="285">
                  <c:v>50.51</c:v>
                </c:pt>
                <c:pt idx="286">
                  <c:v>50.48</c:v>
                </c:pt>
                <c:pt idx="287">
                  <c:v>50.68</c:v>
                </c:pt>
                <c:pt idx="288">
                  <c:v>51.06</c:v>
                </c:pt>
                <c:pt idx="289">
                  <c:v>51.2</c:v>
                </c:pt>
                <c:pt idx="290">
                  <c:v>51.1</c:v>
                </c:pt>
                <c:pt idx="291">
                  <c:v>51.14</c:v>
                </c:pt>
                <c:pt idx="292">
                  <c:v>50.91</c:v>
                </c:pt>
                <c:pt idx="293">
                  <c:v>50.46</c:v>
                </c:pt>
                <c:pt idx="294">
                  <c:v>49.98</c:v>
                </c:pt>
                <c:pt idx="295">
                  <c:v>49.36</c:v>
                </c:pt>
                <c:pt idx="296">
                  <c:v>49.07</c:v>
                </c:pt>
                <c:pt idx="297">
                  <c:v>49.38</c:v>
                </c:pt>
                <c:pt idx="298">
                  <c:v>49.43</c:v>
                </c:pt>
                <c:pt idx="299">
                  <c:v>49.69</c:v>
                </c:pt>
                <c:pt idx="300">
                  <c:v>50.1</c:v>
                </c:pt>
                <c:pt idx="301">
                  <c:v>50.04</c:v>
                </c:pt>
                <c:pt idx="302">
                  <c:v>49.59</c:v>
                </c:pt>
                <c:pt idx="303">
                  <c:v>49.07</c:v>
                </c:pt>
                <c:pt idx="304">
                  <c:v>48.73</c:v>
                </c:pt>
                <c:pt idx="305">
                  <c:v>48.71</c:v>
                </c:pt>
                <c:pt idx="306">
                  <c:v>48.71</c:v>
                </c:pt>
                <c:pt idx="307">
                  <c:v>48.84</c:v>
                </c:pt>
                <c:pt idx="308">
                  <c:v>49.33</c:v>
                </c:pt>
                <c:pt idx="309">
                  <c:v>50.05</c:v>
                </c:pt>
                <c:pt idx="310">
                  <c:v>50.95</c:v>
                </c:pt>
                <c:pt idx="311">
                  <c:v>51.32</c:v>
                </c:pt>
                <c:pt idx="312">
                  <c:v>51.49</c:v>
                </c:pt>
                <c:pt idx="313">
                  <c:v>51.48</c:v>
                </c:pt>
                <c:pt idx="314">
                  <c:v>51.16</c:v>
                </c:pt>
                <c:pt idx="315">
                  <c:v>50.77</c:v>
                </c:pt>
                <c:pt idx="316">
                  <c:v>50.45</c:v>
                </c:pt>
                <c:pt idx="317">
                  <c:v>50.21</c:v>
                </c:pt>
                <c:pt idx="318">
                  <c:v>49.88</c:v>
                </c:pt>
                <c:pt idx="319">
                  <c:v>49.64</c:v>
                </c:pt>
                <c:pt idx="320">
                  <c:v>49.61</c:v>
                </c:pt>
                <c:pt idx="321">
                  <c:v>49.88</c:v>
                </c:pt>
                <c:pt idx="322">
                  <c:v>50.09</c:v>
                </c:pt>
                <c:pt idx="323">
                  <c:v>50.41</c:v>
                </c:pt>
                <c:pt idx="324">
                  <c:v>50.5</c:v>
                </c:pt>
                <c:pt idx="325">
                  <c:v>50.81</c:v>
                </c:pt>
                <c:pt idx="326">
                  <c:v>50.97</c:v>
                </c:pt>
                <c:pt idx="327">
                  <c:v>51.08</c:v>
                </c:pt>
                <c:pt idx="328">
                  <c:v>51.01</c:v>
                </c:pt>
                <c:pt idx="329">
                  <c:v>51.42</c:v>
                </c:pt>
                <c:pt idx="330">
                  <c:v>51.65</c:v>
                </c:pt>
                <c:pt idx="331">
                  <c:v>51.79</c:v>
                </c:pt>
                <c:pt idx="332">
                  <c:v>51.84</c:v>
                </c:pt>
                <c:pt idx="333">
                  <c:v>51.67</c:v>
                </c:pt>
                <c:pt idx="334">
                  <c:v>51.5</c:v>
                </c:pt>
                <c:pt idx="335">
                  <c:v>51.62</c:v>
                </c:pt>
                <c:pt idx="336">
                  <c:v>51.44</c:v>
                </c:pt>
                <c:pt idx="337">
                  <c:v>51.26</c:v>
                </c:pt>
                <c:pt idx="338">
                  <c:v>51.29</c:v>
                </c:pt>
                <c:pt idx="339">
                  <c:v>51.34</c:v>
                </c:pt>
                <c:pt idx="340">
                  <c:v>51.55</c:v>
                </c:pt>
                <c:pt idx="341">
                  <c:v>51.65</c:v>
                </c:pt>
                <c:pt idx="342">
                  <c:v>51.66</c:v>
                </c:pt>
                <c:pt idx="343">
                  <c:v>51.67</c:v>
                </c:pt>
                <c:pt idx="344">
                  <c:v>51.9</c:v>
                </c:pt>
                <c:pt idx="345">
                  <c:v>52.04</c:v>
                </c:pt>
                <c:pt idx="346">
                  <c:v>52.03</c:v>
                </c:pt>
                <c:pt idx="347">
                  <c:v>51.95</c:v>
                </c:pt>
                <c:pt idx="348">
                  <c:v>51.85</c:v>
                </c:pt>
                <c:pt idx="349">
                  <c:v>51.55</c:v>
                </c:pt>
                <c:pt idx="350">
                  <c:v>51.38</c:v>
                </c:pt>
                <c:pt idx="351">
                  <c:v>51.22</c:v>
                </c:pt>
                <c:pt idx="352">
                  <c:v>51.06</c:v>
                </c:pt>
                <c:pt idx="353">
                  <c:v>51.04</c:v>
                </c:pt>
                <c:pt idx="354">
                  <c:v>51.1</c:v>
                </c:pt>
                <c:pt idx="355">
                  <c:v>51.18</c:v>
                </c:pt>
                <c:pt idx="356">
                  <c:v>51.3</c:v>
                </c:pt>
                <c:pt idx="357">
                  <c:v>51.22</c:v>
                </c:pt>
                <c:pt idx="358">
                  <c:v>51.01</c:v>
                </c:pt>
                <c:pt idx="359">
                  <c:v>50.82</c:v>
                </c:pt>
                <c:pt idx="360">
                  <c:v>50.59</c:v>
                </c:pt>
                <c:pt idx="361">
                  <c:v>50.48</c:v>
                </c:pt>
                <c:pt idx="362">
                  <c:v>50.41</c:v>
                </c:pt>
                <c:pt idx="363">
                  <c:v>50.38</c:v>
                </c:pt>
                <c:pt idx="364">
                  <c:v>50.21</c:v>
                </c:pt>
                <c:pt idx="365">
                  <c:v>50.2</c:v>
                </c:pt>
                <c:pt idx="366">
                  <c:v>50.33</c:v>
                </c:pt>
                <c:pt idx="367">
                  <c:v>49.96</c:v>
                </c:pt>
                <c:pt idx="368">
                  <c:v>49.96</c:v>
                </c:pt>
                <c:pt idx="369">
                  <c:v>49.99</c:v>
                </c:pt>
                <c:pt idx="370">
                  <c:v>50.16</c:v>
                </c:pt>
                <c:pt idx="371">
                  <c:v>50.73</c:v>
                </c:pt>
                <c:pt idx="372">
                  <c:v>51.06</c:v>
                </c:pt>
                <c:pt idx="373">
                  <c:v>51.14</c:v>
                </c:pt>
                <c:pt idx="374">
                  <c:v>51.83</c:v>
                </c:pt>
                <c:pt idx="375">
                  <c:v>51.87</c:v>
                </c:pt>
                <c:pt idx="376">
                  <c:v>51.91</c:v>
                </c:pt>
                <c:pt idx="377">
                  <c:v>51.78</c:v>
                </c:pt>
                <c:pt idx="378">
                  <c:v>51.63</c:v>
                </c:pt>
                <c:pt idx="379">
                  <c:v>51.6</c:v>
                </c:pt>
                <c:pt idx="380">
                  <c:v>51.62</c:v>
                </c:pt>
                <c:pt idx="381">
                  <c:v>51.54</c:v>
                </c:pt>
                <c:pt idx="382">
                  <c:v>51.44</c:v>
                </c:pt>
                <c:pt idx="383">
                  <c:v>51.42</c:v>
                </c:pt>
                <c:pt idx="384">
                  <c:v>51.4</c:v>
                </c:pt>
                <c:pt idx="385">
                  <c:v>51.06</c:v>
                </c:pt>
                <c:pt idx="386">
                  <c:v>50.78</c:v>
                </c:pt>
                <c:pt idx="387">
                  <c:v>50.65</c:v>
                </c:pt>
                <c:pt idx="388">
                  <c:v>50.6</c:v>
                </c:pt>
                <c:pt idx="389">
                  <c:v>50.5</c:v>
                </c:pt>
                <c:pt idx="390">
                  <c:v>50.34</c:v>
                </c:pt>
                <c:pt idx="391">
                  <c:v>50.27</c:v>
                </c:pt>
                <c:pt idx="392">
                  <c:v>50.35</c:v>
                </c:pt>
                <c:pt idx="393">
                  <c:v>50.26</c:v>
                </c:pt>
                <c:pt idx="394">
                  <c:v>50.01</c:v>
                </c:pt>
                <c:pt idx="395">
                  <c:v>49.54</c:v>
                </c:pt>
                <c:pt idx="396">
                  <c:v>49.41</c:v>
                </c:pt>
                <c:pt idx="397">
                  <c:v>49.48</c:v>
                </c:pt>
                <c:pt idx="398">
                  <c:v>49.58</c:v>
                </c:pt>
                <c:pt idx="399">
                  <c:v>49.83</c:v>
                </c:pt>
                <c:pt idx="400">
                  <c:v>50.11</c:v>
                </c:pt>
                <c:pt idx="401">
                  <c:v>50.48</c:v>
                </c:pt>
                <c:pt idx="402">
                  <c:v>51</c:v>
                </c:pt>
                <c:pt idx="403">
                  <c:v>51.26</c:v>
                </c:pt>
                <c:pt idx="404">
                  <c:v>51.25</c:v>
                </c:pt>
                <c:pt idx="405">
                  <c:v>51.12</c:v>
                </c:pt>
                <c:pt idx="406">
                  <c:v>50.81</c:v>
                </c:pt>
                <c:pt idx="407">
                  <c:v>50.54</c:v>
                </c:pt>
                <c:pt idx="408">
                  <c:v>50.62</c:v>
                </c:pt>
                <c:pt idx="409">
                  <c:v>50.73</c:v>
                </c:pt>
                <c:pt idx="410">
                  <c:v>50.88</c:v>
                </c:pt>
                <c:pt idx="411">
                  <c:v>51.06</c:v>
                </c:pt>
                <c:pt idx="412">
                  <c:v>51.37</c:v>
                </c:pt>
                <c:pt idx="413">
                  <c:v>51.83</c:v>
                </c:pt>
                <c:pt idx="414">
                  <c:v>52.27</c:v>
                </c:pt>
                <c:pt idx="415">
                  <c:v>52.23</c:v>
                </c:pt>
                <c:pt idx="416">
                  <c:v>52.22</c:v>
                </c:pt>
                <c:pt idx="417">
                  <c:v>52.3</c:v>
                </c:pt>
                <c:pt idx="418">
                  <c:v>52.46</c:v>
                </c:pt>
                <c:pt idx="419">
                  <c:v>52.33</c:v>
                </c:pt>
                <c:pt idx="420">
                  <c:v>52.15</c:v>
                </c:pt>
                <c:pt idx="421">
                  <c:v>52.1</c:v>
                </c:pt>
                <c:pt idx="422">
                  <c:v>52.2</c:v>
                </c:pt>
                <c:pt idx="423">
                  <c:v>52.1</c:v>
                </c:pt>
                <c:pt idx="424">
                  <c:v>51.89</c:v>
                </c:pt>
                <c:pt idx="425">
                  <c:v>51.59</c:v>
                </c:pt>
                <c:pt idx="426">
                  <c:v>51.5</c:v>
                </c:pt>
                <c:pt idx="427">
                  <c:v>51.69</c:v>
                </c:pt>
                <c:pt idx="428">
                  <c:v>51.77</c:v>
                </c:pt>
                <c:pt idx="429">
                  <c:v>52.26</c:v>
                </c:pt>
                <c:pt idx="430">
                  <c:v>52.92</c:v>
                </c:pt>
                <c:pt idx="431">
                  <c:v>53.43</c:v>
                </c:pt>
                <c:pt idx="432">
                  <c:v>53.98</c:v>
                </c:pt>
                <c:pt idx="433">
                  <c:v>54.34</c:v>
                </c:pt>
                <c:pt idx="434">
                  <c:v>54.3</c:v>
                </c:pt>
                <c:pt idx="435">
                  <c:v>54.6</c:v>
                </c:pt>
                <c:pt idx="436">
                  <c:v>54.38</c:v>
                </c:pt>
                <c:pt idx="437">
                  <c:v>54.28</c:v>
                </c:pt>
                <c:pt idx="438">
                  <c:v>54.33</c:v>
                </c:pt>
                <c:pt idx="439">
                  <c:v>54.31</c:v>
                </c:pt>
                <c:pt idx="440">
                  <c:v>54.35</c:v>
                </c:pt>
                <c:pt idx="441">
                  <c:v>54.59</c:v>
                </c:pt>
                <c:pt idx="442">
                  <c:v>54.65</c:v>
                </c:pt>
                <c:pt idx="443">
                  <c:v>54.47</c:v>
                </c:pt>
                <c:pt idx="444">
                  <c:v>54.11</c:v>
                </c:pt>
                <c:pt idx="445">
                  <c:v>53.76</c:v>
                </c:pt>
                <c:pt idx="446">
                  <c:v>53.63</c:v>
                </c:pt>
                <c:pt idx="447">
                  <c:v>53.48</c:v>
                </c:pt>
                <c:pt idx="448">
                  <c:v>53.48</c:v>
                </c:pt>
                <c:pt idx="449">
                  <c:v>53.23</c:v>
                </c:pt>
                <c:pt idx="450">
                  <c:v>53.22</c:v>
                </c:pt>
                <c:pt idx="451">
                  <c:v>53.26</c:v>
                </c:pt>
                <c:pt idx="452">
                  <c:v>53.65</c:v>
                </c:pt>
                <c:pt idx="453">
                  <c:v>53.82</c:v>
                </c:pt>
                <c:pt idx="454">
                  <c:v>53.8</c:v>
                </c:pt>
                <c:pt idx="455">
                  <c:v>53.65</c:v>
                </c:pt>
                <c:pt idx="456">
                  <c:v>53.78</c:v>
                </c:pt>
                <c:pt idx="457">
                  <c:v>54.34</c:v>
                </c:pt>
                <c:pt idx="458">
                  <c:v>54.83</c:v>
                </c:pt>
                <c:pt idx="459">
                  <c:v>55.11</c:v>
                </c:pt>
                <c:pt idx="460">
                  <c:v>55.3</c:v>
                </c:pt>
                <c:pt idx="461">
                  <c:v>55.8</c:v>
                </c:pt>
                <c:pt idx="462">
                  <c:v>56.38</c:v>
                </c:pt>
                <c:pt idx="463">
                  <c:v>57</c:v>
                </c:pt>
                <c:pt idx="464">
                  <c:v>57.19</c:v>
                </c:pt>
                <c:pt idx="465">
                  <c:v>57.63</c:v>
                </c:pt>
                <c:pt idx="466">
                  <c:v>57.94</c:v>
                </c:pt>
                <c:pt idx="467">
                  <c:v>58.13</c:v>
                </c:pt>
                <c:pt idx="468">
                  <c:v>58.25</c:v>
                </c:pt>
                <c:pt idx="469">
                  <c:v>58.49</c:v>
                </c:pt>
                <c:pt idx="470">
                  <c:v>58.63</c:v>
                </c:pt>
                <c:pt idx="471">
                  <c:v>58.65</c:v>
                </c:pt>
                <c:pt idx="472">
                  <c:v>58.49</c:v>
                </c:pt>
                <c:pt idx="473">
                  <c:v>58.1</c:v>
                </c:pt>
                <c:pt idx="474">
                  <c:v>57.74</c:v>
                </c:pt>
                <c:pt idx="475">
                  <c:v>57.47</c:v>
                </c:pt>
                <c:pt idx="476">
                  <c:v>57.03</c:v>
                </c:pt>
                <c:pt idx="477">
                  <c:v>56.61</c:v>
                </c:pt>
                <c:pt idx="478">
                  <c:v>56.27</c:v>
                </c:pt>
                <c:pt idx="479">
                  <c:v>56.16</c:v>
                </c:pt>
                <c:pt idx="480">
                  <c:v>56.17</c:v>
                </c:pt>
                <c:pt idx="481">
                  <c:v>56.14</c:v>
                </c:pt>
                <c:pt idx="482">
                  <c:v>56.07</c:v>
                </c:pt>
                <c:pt idx="483">
                  <c:v>55.98</c:v>
                </c:pt>
                <c:pt idx="484">
                  <c:v>55.89</c:v>
                </c:pt>
                <c:pt idx="485">
                  <c:v>55.9</c:v>
                </c:pt>
                <c:pt idx="486">
                  <c:v>55.74</c:v>
                </c:pt>
                <c:pt idx="487">
                  <c:v>55.5</c:v>
                </c:pt>
                <c:pt idx="488">
                  <c:v>55.92</c:v>
                </c:pt>
                <c:pt idx="489">
                  <c:v>56.48</c:v>
                </c:pt>
                <c:pt idx="490">
                  <c:v>57.04</c:v>
                </c:pt>
                <c:pt idx="491">
                  <c:v>57.56</c:v>
                </c:pt>
                <c:pt idx="492">
                  <c:v>57.81</c:v>
                </c:pt>
                <c:pt idx="493">
                  <c:v>58.3</c:v>
                </c:pt>
                <c:pt idx="494">
                  <c:v>59.37</c:v>
                </c:pt>
                <c:pt idx="495">
                  <c:v>59.78</c:v>
                </c:pt>
                <c:pt idx="496">
                  <c:v>60.04</c:v>
                </c:pt>
                <c:pt idx="497">
                  <c:v>60.58</c:v>
                </c:pt>
                <c:pt idx="498">
                  <c:v>61.39</c:v>
                </c:pt>
                <c:pt idx="499">
                  <c:v>62.46</c:v>
                </c:pt>
                <c:pt idx="500">
                  <c:v>63.3</c:v>
                </c:pt>
                <c:pt idx="501">
                  <c:v>63.62</c:v>
                </c:pt>
                <c:pt idx="502">
                  <c:v>63.86</c:v>
                </c:pt>
                <c:pt idx="503">
                  <c:v>64.209999999999994</c:v>
                </c:pt>
                <c:pt idx="504">
                  <c:v>64.62</c:v>
                </c:pt>
                <c:pt idx="505">
                  <c:v>64.849999999999994</c:v>
                </c:pt>
                <c:pt idx="506">
                  <c:v>64.78</c:v>
                </c:pt>
                <c:pt idx="507">
                  <c:v>62.94</c:v>
                </c:pt>
                <c:pt idx="508">
                  <c:v>64.150000000000006</c:v>
                </c:pt>
                <c:pt idx="509">
                  <c:v>67.98</c:v>
                </c:pt>
                <c:pt idx="510">
                  <c:v>67.11</c:v>
                </c:pt>
                <c:pt idx="511">
                  <c:v>64.67</c:v>
                </c:pt>
                <c:pt idx="512">
                  <c:v>63.55</c:v>
                </c:pt>
                <c:pt idx="513">
                  <c:v>64.14</c:v>
                </c:pt>
                <c:pt idx="514">
                  <c:v>67.599999999999994</c:v>
                </c:pt>
                <c:pt idx="515">
                  <c:v>90.11</c:v>
                </c:pt>
                <c:pt idx="516">
                  <c:v>81.709999999999994</c:v>
                </c:pt>
                <c:pt idx="517">
                  <c:v>78.81</c:v>
                </c:pt>
                <c:pt idx="518">
                  <c:v>85.97</c:v>
                </c:pt>
                <c:pt idx="519">
                  <c:v>78.959999999999994</c:v>
                </c:pt>
                <c:pt idx="520">
                  <c:v>73.38</c:v>
                </c:pt>
                <c:pt idx="521">
                  <c:v>71.849999999999994</c:v>
                </c:pt>
                <c:pt idx="522">
                  <c:v>71.2</c:v>
                </c:pt>
                <c:pt idx="523">
                  <c:v>76.78</c:v>
                </c:pt>
                <c:pt idx="524">
                  <c:v>76.540000000000006</c:v>
                </c:pt>
                <c:pt idx="525">
                  <c:v>74.25</c:v>
                </c:pt>
                <c:pt idx="526">
                  <c:v>73.05</c:v>
                </c:pt>
                <c:pt idx="527">
                  <c:v>72.37</c:v>
                </c:pt>
                <c:pt idx="528">
                  <c:v>71.97</c:v>
                </c:pt>
                <c:pt idx="529">
                  <c:v>71.959999999999994</c:v>
                </c:pt>
                <c:pt idx="530">
                  <c:v>71.86</c:v>
                </c:pt>
                <c:pt idx="531">
                  <c:v>71.81</c:v>
                </c:pt>
                <c:pt idx="532">
                  <c:v>72.16</c:v>
                </c:pt>
                <c:pt idx="533">
                  <c:v>72.36</c:v>
                </c:pt>
                <c:pt idx="534">
                  <c:v>72.599999999999994</c:v>
                </c:pt>
                <c:pt idx="535">
                  <c:v>72.64</c:v>
                </c:pt>
                <c:pt idx="536">
                  <c:v>72.5</c:v>
                </c:pt>
                <c:pt idx="537">
                  <c:v>72.099999999999994</c:v>
                </c:pt>
                <c:pt idx="538">
                  <c:v>71.459999999999994</c:v>
                </c:pt>
                <c:pt idx="539">
                  <c:v>70.62</c:v>
                </c:pt>
                <c:pt idx="540">
                  <c:v>69.28</c:v>
                </c:pt>
                <c:pt idx="541">
                  <c:v>67.89</c:v>
                </c:pt>
                <c:pt idx="542">
                  <c:v>66.540000000000006</c:v>
                </c:pt>
                <c:pt idx="543">
                  <c:v>66.44</c:v>
                </c:pt>
                <c:pt idx="544">
                  <c:v>66.19</c:v>
                </c:pt>
                <c:pt idx="545">
                  <c:v>66.17</c:v>
                </c:pt>
                <c:pt idx="546">
                  <c:v>66.17</c:v>
                </c:pt>
                <c:pt idx="547">
                  <c:v>66.64</c:v>
                </c:pt>
                <c:pt idx="548">
                  <c:v>66.69</c:v>
                </c:pt>
                <c:pt idx="549">
                  <c:v>67.23</c:v>
                </c:pt>
                <c:pt idx="550">
                  <c:v>67.099999999999994</c:v>
                </c:pt>
                <c:pt idx="551">
                  <c:v>66.900000000000006</c:v>
                </c:pt>
                <c:pt idx="552">
                  <c:v>66.489999999999995</c:v>
                </c:pt>
                <c:pt idx="553">
                  <c:v>66.010000000000005</c:v>
                </c:pt>
                <c:pt idx="554">
                  <c:v>65.709999999999994</c:v>
                </c:pt>
                <c:pt idx="555">
                  <c:v>66.09</c:v>
                </c:pt>
                <c:pt idx="556">
                  <c:v>65.95</c:v>
                </c:pt>
                <c:pt idx="557">
                  <c:v>64.989999999999995</c:v>
                </c:pt>
                <c:pt idx="558">
                  <c:v>64.64</c:v>
                </c:pt>
                <c:pt idx="559">
                  <c:v>64.510000000000005</c:v>
                </c:pt>
                <c:pt idx="560">
                  <c:v>64.23</c:v>
                </c:pt>
                <c:pt idx="561">
                  <c:v>64.319999999999993</c:v>
                </c:pt>
                <c:pt idx="562">
                  <c:v>64.16</c:v>
                </c:pt>
                <c:pt idx="563">
                  <c:v>64.13</c:v>
                </c:pt>
                <c:pt idx="564">
                  <c:v>64.209999999999994</c:v>
                </c:pt>
                <c:pt idx="565">
                  <c:v>64.22</c:v>
                </c:pt>
                <c:pt idx="566">
                  <c:v>64.209999999999994</c:v>
                </c:pt>
                <c:pt idx="567">
                  <c:v>64.540000000000006</c:v>
                </c:pt>
                <c:pt idx="568">
                  <c:v>64.05</c:v>
                </c:pt>
                <c:pt idx="569">
                  <c:v>63.92</c:v>
                </c:pt>
                <c:pt idx="570">
                  <c:v>63.65</c:v>
                </c:pt>
                <c:pt idx="571">
                  <c:v>63.41</c:v>
                </c:pt>
                <c:pt idx="572">
                  <c:v>63.36</c:v>
                </c:pt>
                <c:pt idx="573">
                  <c:v>63.21</c:v>
                </c:pt>
                <c:pt idx="574">
                  <c:v>62.25</c:v>
                </c:pt>
                <c:pt idx="575">
                  <c:v>62.01</c:v>
                </c:pt>
                <c:pt idx="576">
                  <c:v>61.94</c:v>
                </c:pt>
                <c:pt idx="577">
                  <c:v>61.64</c:v>
                </c:pt>
                <c:pt idx="578">
                  <c:v>61.4</c:v>
                </c:pt>
                <c:pt idx="579">
                  <c:v>61.07</c:v>
                </c:pt>
                <c:pt idx="580">
                  <c:v>60.97</c:v>
                </c:pt>
                <c:pt idx="581">
                  <c:v>61.45</c:v>
                </c:pt>
                <c:pt idx="582">
                  <c:v>61.58</c:v>
                </c:pt>
                <c:pt idx="583">
                  <c:v>61.35</c:v>
                </c:pt>
                <c:pt idx="584">
                  <c:v>61.49</c:v>
                </c:pt>
                <c:pt idx="585">
                  <c:v>61.75</c:v>
                </c:pt>
                <c:pt idx="586">
                  <c:v>62.08</c:v>
                </c:pt>
                <c:pt idx="587">
                  <c:v>62.31</c:v>
                </c:pt>
                <c:pt idx="588">
                  <c:v>62.17</c:v>
                </c:pt>
                <c:pt idx="589">
                  <c:v>62.08</c:v>
                </c:pt>
                <c:pt idx="590">
                  <c:v>62.07</c:v>
                </c:pt>
                <c:pt idx="591">
                  <c:v>62.08</c:v>
                </c:pt>
                <c:pt idx="592">
                  <c:v>62.29</c:v>
                </c:pt>
                <c:pt idx="593">
                  <c:v>62.25</c:v>
                </c:pt>
                <c:pt idx="594">
                  <c:v>62.54</c:v>
                </c:pt>
                <c:pt idx="595">
                  <c:v>62.74</c:v>
                </c:pt>
                <c:pt idx="596">
                  <c:v>62.34</c:v>
                </c:pt>
                <c:pt idx="597">
                  <c:v>61.94</c:v>
                </c:pt>
                <c:pt idx="598">
                  <c:v>61.53</c:v>
                </c:pt>
                <c:pt idx="599">
                  <c:v>60.9</c:v>
                </c:pt>
                <c:pt idx="600">
                  <c:v>60.72</c:v>
                </c:pt>
                <c:pt idx="601">
                  <c:v>60.17</c:v>
                </c:pt>
                <c:pt idx="602">
                  <c:v>59.46</c:v>
                </c:pt>
                <c:pt idx="603">
                  <c:v>59.45</c:v>
                </c:pt>
                <c:pt idx="604">
                  <c:v>59.35</c:v>
                </c:pt>
                <c:pt idx="605">
                  <c:v>59.29</c:v>
                </c:pt>
                <c:pt idx="606">
                  <c:v>59.07</c:v>
                </c:pt>
                <c:pt idx="607">
                  <c:v>58.95</c:v>
                </c:pt>
                <c:pt idx="608">
                  <c:v>59.05</c:v>
                </c:pt>
                <c:pt idx="609">
                  <c:v>59.3</c:v>
                </c:pt>
                <c:pt idx="610">
                  <c:v>59.17</c:v>
                </c:pt>
                <c:pt idx="611">
                  <c:v>58.13</c:v>
                </c:pt>
                <c:pt idx="612">
                  <c:v>57.28</c:v>
                </c:pt>
                <c:pt idx="613">
                  <c:v>57.22</c:v>
                </c:pt>
                <c:pt idx="614">
                  <c:v>57.21</c:v>
                </c:pt>
                <c:pt idx="615">
                  <c:v>57.02</c:v>
                </c:pt>
                <c:pt idx="616">
                  <c:v>56.81</c:v>
                </c:pt>
                <c:pt idx="617">
                  <c:v>56.8</c:v>
                </c:pt>
                <c:pt idx="618">
                  <c:v>57.94</c:v>
                </c:pt>
                <c:pt idx="619">
                  <c:v>58.9</c:v>
                </c:pt>
                <c:pt idx="620">
                  <c:v>59.25</c:v>
                </c:pt>
                <c:pt idx="621">
                  <c:v>59.38</c:v>
                </c:pt>
                <c:pt idx="622">
                  <c:v>59.51</c:v>
                </c:pt>
                <c:pt idx="623">
                  <c:v>59.73</c:v>
                </c:pt>
                <c:pt idx="624">
                  <c:v>59.71</c:v>
                </c:pt>
                <c:pt idx="625">
                  <c:v>59.86</c:v>
                </c:pt>
                <c:pt idx="626">
                  <c:v>59.92</c:v>
                </c:pt>
                <c:pt idx="627">
                  <c:v>59.8</c:v>
                </c:pt>
                <c:pt idx="628">
                  <c:v>59.76</c:v>
                </c:pt>
                <c:pt idx="629">
                  <c:v>59.76</c:v>
                </c:pt>
                <c:pt idx="630">
                  <c:v>59.62</c:v>
                </c:pt>
                <c:pt idx="631">
                  <c:v>58.65</c:v>
                </c:pt>
                <c:pt idx="632">
                  <c:v>58.68</c:v>
                </c:pt>
                <c:pt idx="633">
                  <c:v>58.73</c:v>
                </c:pt>
                <c:pt idx="634">
                  <c:v>58.78</c:v>
                </c:pt>
                <c:pt idx="635">
                  <c:v>58.7</c:v>
                </c:pt>
                <c:pt idx="636">
                  <c:v>58.56</c:v>
                </c:pt>
                <c:pt idx="637">
                  <c:v>58.47</c:v>
                </c:pt>
                <c:pt idx="638">
                  <c:v>59.33</c:v>
                </c:pt>
                <c:pt idx="639">
                  <c:v>59.19</c:v>
                </c:pt>
                <c:pt idx="640">
                  <c:v>59.29</c:v>
                </c:pt>
                <c:pt idx="641">
                  <c:v>59.51</c:v>
                </c:pt>
                <c:pt idx="642">
                  <c:v>59.42</c:v>
                </c:pt>
                <c:pt idx="643">
                  <c:v>59.27</c:v>
                </c:pt>
                <c:pt idx="644">
                  <c:v>59.94</c:v>
                </c:pt>
                <c:pt idx="645">
                  <c:v>60.51</c:v>
                </c:pt>
                <c:pt idx="646">
                  <c:v>60.8</c:v>
                </c:pt>
                <c:pt idx="647">
                  <c:v>60.66</c:v>
                </c:pt>
                <c:pt idx="648">
                  <c:v>60.59</c:v>
                </c:pt>
                <c:pt idx="649">
                  <c:v>60.74</c:v>
                </c:pt>
                <c:pt idx="650">
                  <c:v>60.99</c:v>
                </c:pt>
                <c:pt idx="651">
                  <c:v>60.82</c:v>
                </c:pt>
                <c:pt idx="652">
                  <c:v>61.12</c:v>
                </c:pt>
                <c:pt idx="653">
                  <c:v>61.66</c:v>
                </c:pt>
                <c:pt idx="654">
                  <c:v>61.86</c:v>
                </c:pt>
                <c:pt idx="655">
                  <c:v>61.68</c:v>
                </c:pt>
                <c:pt idx="656">
                  <c:v>61.53</c:v>
                </c:pt>
                <c:pt idx="657">
                  <c:v>61.41</c:v>
                </c:pt>
                <c:pt idx="658">
                  <c:v>60.89</c:v>
                </c:pt>
                <c:pt idx="659">
                  <c:v>60.45</c:v>
                </c:pt>
                <c:pt idx="660">
                  <c:v>59.64</c:v>
                </c:pt>
                <c:pt idx="661">
                  <c:v>59.36</c:v>
                </c:pt>
                <c:pt idx="662">
                  <c:v>59.27</c:v>
                </c:pt>
                <c:pt idx="663">
                  <c:v>59.25</c:v>
                </c:pt>
                <c:pt idx="664">
                  <c:v>59.21</c:v>
                </c:pt>
                <c:pt idx="665">
                  <c:v>59.2</c:v>
                </c:pt>
                <c:pt idx="666">
                  <c:v>58.76</c:v>
                </c:pt>
                <c:pt idx="667">
                  <c:v>58.42</c:v>
                </c:pt>
                <c:pt idx="668">
                  <c:v>57.99</c:v>
                </c:pt>
                <c:pt idx="669">
                  <c:v>57.86</c:v>
                </c:pt>
                <c:pt idx="670">
                  <c:v>57.6</c:v>
                </c:pt>
                <c:pt idx="671">
                  <c:v>57.33</c:v>
                </c:pt>
                <c:pt idx="672">
                  <c:v>57.48</c:v>
                </c:pt>
                <c:pt idx="673">
                  <c:v>58.09</c:v>
                </c:pt>
                <c:pt idx="674">
                  <c:v>58.76</c:v>
                </c:pt>
                <c:pt idx="675">
                  <c:v>59.48</c:v>
                </c:pt>
                <c:pt idx="676">
                  <c:v>59.83</c:v>
                </c:pt>
                <c:pt idx="677">
                  <c:v>60.03</c:v>
                </c:pt>
                <c:pt idx="678">
                  <c:v>60.02</c:v>
                </c:pt>
                <c:pt idx="679">
                  <c:v>60.13</c:v>
                </c:pt>
                <c:pt idx="680">
                  <c:v>60.12</c:v>
                </c:pt>
                <c:pt idx="681">
                  <c:v>59.94</c:v>
                </c:pt>
                <c:pt idx="682">
                  <c:v>59.8</c:v>
                </c:pt>
                <c:pt idx="683">
                  <c:v>59.69</c:v>
                </c:pt>
                <c:pt idx="684">
                  <c:v>59.86</c:v>
                </c:pt>
                <c:pt idx="685">
                  <c:v>60.29</c:v>
                </c:pt>
                <c:pt idx="686">
                  <c:v>60.46</c:v>
                </c:pt>
                <c:pt idx="687">
                  <c:v>60.55</c:v>
                </c:pt>
                <c:pt idx="688">
                  <c:v>60.63</c:v>
                </c:pt>
                <c:pt idx="689">
                  <c:v>60.73</c:v>
                </c:pt>
                <c:pt idx="690">
                  <c:v>61</c:v>
                </c:pt>
                <c:pt idx="691">
                  <c:v>61.07</c:v>
                </c:pt>
                <c:pt idx="692">
                  <c:v>60.96</c:v>
                </c:pt>
                <c:pt idx="693">
                  <c:v>61.13</c:v>
                </c:pt>
                <c:pt idx="694">
                  <c:v>61.13</c:v>
                </c:pt>
                <c:pt idx="695">
                  <c:v>61.39</c:v>
                </c:pt>
                <c:pt idx="696">
                  <c:v>61.49</c:v>
                </c:pt>
                <c:pt idx="697">
                  <c:v>61.43</c:v>
                </c:pt>
                <c:pt idx="698">
                  <c:v>61.38</c:v>
                </c:pt>
                <c:pt idx="699">
                  <c:v>61.5</c:v>
                </c:pt>
                <c:pt idx="700">
                  <c:v>61.65</c:v>
                </c:pt>
                <c:pt idx="701">
                  <c:v>62.04</c:v>
                </c:pt>
                <c:pt idx="702">
                  <c:v>62.36</c:v>
                </c:pt>
                <c:pt idx="703">
                  <c:v>62.82</c:v>
                </c:pt>
                <c:pt idx="704">
                  <c:v>63.22</c:v>
                </c:pt>
                <c:pt idx="705">
                  <c:v>63.31</c:v>
                </c:pt>
                <c:pt idx="706">
                  <c:v>63.46</c:v>
                </c:pt>
                <c:pt idx="707">
                  <c:v>63.59</c:v>
                </c:pt>
                <c:pt idx="708">
                  <c:v>63.68</c:v>
                </c:pt>
                <c:pt idx="709">
                  <c:v>63.67</c:v>
                </c:pt>
                <c:pt idx="710">
                  <c:v>63.65</c:v>
                </c:pt>
                <c:pt idx="711">
                  <c:v>63.6</c:v>
                </c:pt>
                <c:pt idx="712">
                  <c:v>63.6</c:v>
                </c:pt>
                <c:pt idx="713">
                  <c:v>63.56</c:v>
                </c:pt>
                <c:pt idx="714">
                  <c:v>63.46</c:v>
                </c:pt>
                <c:pt idx="715">
                  <c:v>63.47</c:v>
                </c:pt>
                <c:pt idx="716">
                  <c:v>63.55</c:v>
                </c:pt>
                <c:pt idx="717">
                  <c:v>63.58</c:v>
                </c:pt>
                <c:pt idx="718">
                  <c:v>63.86</c:v>
                </c:pt>
                <c:pt idx="719">
                  <c:v>63.92</c:v>
                </c:pt>
                <c:pt idx="720">
                  <c:v>63.88</c:v>
                </c:pt>
                <c:pt idx="721">
                  <c:v>64.209999999999994</c:v>
                </c:pt>
                <c:pt idx="722">
                  <c:v>64.31</c:v>
                </c:pt>
                <c:pt idx="723">
                  <c:v>64.33</c:v>
                </c:pt>
                <c:pt idx="724">
                  <c:v>64.28</c:v>
                </c:pt>
                <c:pt idx="725">
                  <c:v>63.72</c:v>
                </c:pt>
                <c:pt idx="726">
                  <c:v>63.69</c:v>
                </c:pt>
                <c:pt idx="727">
                  <c:v>63.82</c:v>
                </c:pt>
                <c:pt idx="728">
                  <c:v>63.47</c:v>
                </c:pt>
                <c:pt idx="729">
                  <c:v>63.17</c:v>
                </c:pt>
                <c:pt idx="730">
                  <c:v>62.92</c:v>
                </c:pt>
                <c:pt idx="731">
                  <c:v>62.89</c:v>
                </c:pt>
                <c:pt idx="732">
                  <c:v>63.38</c:v>
                </c:pt>
                <c:pt idx="733">
                  <c:v>63.08</c:v>
                </c:pt>
                <c:pt idx="734">
                  <c:v>62.91</c:v>
                </c:pt>
                <c:pt idx="735">
                  <c:v>63.26</c:v>
                </c:pt>
                <c:pt idx="736">
                  <c:v>63.7</c:v>
                </c:pt>
                <c:pt idx="737">
                  <c:v>64.33</c:v>
                </c:pt>
                <c:pt idx="738">
                  <c:v>64.510000000000005</c:v>
                </c:pt>
                <c:pt idx="739">
                  <c:v>64.28</c:v>
                </c:pt>
                <c:pt idx="740">
                  <c:v>64.45</c:v>
                </c:pt>
                <c:pt idx="741">
                  <c:v>64.47</c:v>
                </c:pt>
                <c:pt idx="742">
                  <c:v>64.37</c:v>
                </c:pt>
                <c:pt idx="743">
                  <c:v>64.2</c:v>
                </c:pt>
                <c:pt idx="744">
                  <c:v>63.76</c:v>
                </c:pt>
                <c:pt idx="745">
                  <c:v>63.66</c:v>
                </c:pt>
                <c:pt idx="746">
                  <c:v>63.75</c:v>
                </c:pt>
                <c:pt idx="747">
                  <c:v>63.77</c:v>
                </c:pt>
                <c:pt idx="748">
                  <c:v>63.74</c:v>
                </c:pt>
                <c:pt idx="749">
                  <c:v>63.76</c:v>
                </c:pt>
                <c:pt idx="750">
                  <c:v>63.79</c:v>
                </c:pt>
                <c:pt idx="751">
                  <c:v>63.72</c:v>
                </c:pt>
                <c:pt idx="752">
                  <c:v>63.64</c:v>
                </c:pt>
                <c:pt idx="753">
                  <c:v>63.48</c:v>
                </c:pt>
                <c:pt idx="754">
                  <c:v>63.24</c:v>
                </c:pt>
                <c:pt idx="755">
                  <c:v>63.04</c:v>
                </c:pt>
                <c:pt idx="756">
                  <c:v>62.77</c:v>
                </c:pt>
                <c:pt idx="757">
                  <c:v>62.39</c:v>
                </c:pt>
                <c:pt idx="758">
                  <c:v>62.02</c:v>
                </c:pt>
                <c:pt idx="759">
                  <c:v>61.42</c:v>
                </c:pt>
                <c:pt idx="760">
                  <c:v>60.64</c:v>
                </c:pt>
                <c:pt idx="761">
                  <c:v>60.45</c:v>
                </c:pt>
                <c:pt idx="762">
                  <c:v>60.27</c:v>
                </c:pt>
                <c:pt idx="763">
                  <c:v>60.07</c:v>
                </c:pt>
                <c:pt idx="764">
                  <c:v>60.28</c:v>
                </c:pt>
                <c:pt idx="765">
                  <c:v>60.63</c:v>
                </c:pt>
                <c:pt idx="766">
                  <c:v>60.88</c:v>
                </c:pt>
                <c:pt idx="767">
                  <c:v>61.32</c:v>
                </c:pt>
                <c:pt idx="768">
                  <c:v>61.41</c:v>
                </c:pt>
                <c:pt idx="769">
                  <c:v>61.41</c:v>
                </c:pt>
                <c:pt idx="770">
                  <c:v>61.16</c:v>
                </c:pt>
                <c:pt idx="771">
                  <c:v>61.02</c:v>
                </c:pt>
                <c:pt idx="772">
                  <c:v>60.9</c:v>
                </c:pt>
                <c:pt idx="773">
                  <c:v>60.99</c:v>
                </c:pt>
                <c:pt idx="774">
                  <c:v>61.22</c:v>
                </c:pt>
                <c:pt idx="775">
                  <c:v>61.45</c:v>
                </c:pt>
                <c:pt idx="776">
                  <c:v>61.75</c:v>
                </c:pt>
                <c:pt idx="777">
                  <c:v>62.2</c:v>
                </c:pt>
                <c:pt idx="778">
                  <c:v>62.3</c:v>
                </c:pt>
                <c:pt idx="779">
                  <c:v>62.2</c:v>
                </c:pt>
                <c:pt idx="780">
                  <c:v>62.19</c:v>
                </c:pt>
                <c:pt idx="781">
                  <c:v>62.01</c:v>
                </c:pt>
                <c:pt idx="782">
                  <c:v>61.92</c:v>
                </c:pt>
                <c:pt idx="783">
                  <c:v>61.85</c:v>
                </c:pt>
                <c:pt idx="784">
                  <c:v>61.57</c:v>
                </c:pt>
                <c:pt idx="785">
                  <c:v>61.26</c:v>
                </c:pt>
                <c:pt idx="786">
                  <c:v>60.96</c:v>
                </c:pt>
                <c:pt idx="787">
                  <c:v>60.68</c:v>
                </c:pt>
                <c:pt idx="788">
                  <c:v>60.54</c:v>
                </c:pt>
                <c:pt idx="789">
                  <c:v>60.5</c:v>
                </c:pt>
                <c:pt idx="790">
                  <c:v>60.36</c:v>
                </c:pt>
                <c:pt idx="791">
                  <c:v>60.16</c:v>
                </c:pt>
                <c:pt idx="792">
                  <c:v>60.14</c:v>
                </c:pt>
                <c:pt idx="793">
                  <c:v>60.56</c:v>
                </c:pt>
                <c:pt idx="794">
                  <c:v>60.45</c:v>
                </c:pt>
                <c:pt idx="795">
                  <c:v>60.35</c:v>
                </c:pt>
                <c:pt idx="796">
                  <c:v>60.24</c:v>
                </c:pt>
                <c:pt idx="797">
                  <c:v>60.12</c:v>
                </c:pt>
                <c:pt idx="798">
                  <c:v>60.23</c:v>
                </c:pt>
                <c:pt idx="799">
                  <c:v>59.95</c:v>
                </c:pt>
                <c:pt idx="800">
                  <c:v>59.45</c:v>
                </c:pt>
                <c:pt idx="801">
                  <c:v>59.71</c:v>
                </c:pt>
                <c:pt idx="802">
                  <c:v>59.72</c:v>
                </c:pt>
                <c:pt idx="803">
                  <c:v>59.89</c:v>
                </c:pt>
                <c:pt idx="804">
                  <c:v>60.01</c:v>
                </c:pt>
                <c:pt idx="805">
                  <c:v>59.9</c:v>
                </c:pt>
                <c:pt idx="806">
                  <c:v>60.08</c:v>
                </c:pt>
                <c:pt idx="807">
                  <c:v>60.21</c:v>
                </c:pt>
                <c:pt idx="808">
                  <c:v>59.96</c:v>
                </c:pt>
                <c:pt idx="809">
                  <c:v>60.05</c:v>
                </c:pt>
                <c:pt idx="810">
                  <c:v>60.05</c:v>
                </c:pt>
                <c:pt idx="811">
                  <c:v>60.09</c:v>
                </c:pt>
                <c:pt idx="812">
                  <c:v>60.49</c:v>
                </c:pt>
                <c:pt idx="813">
                  <c:v>60.83</c:v>
                </c:pt>
                <c:pt idx="814">
                  <c:v>61.22</c:v>
                </c:pt>
                <c:pt idx="815">
                  <c:v>61.78</c:v>
                </c:pt>
                <c:pt idx="816">
                  <c:v>62.2</c:v>
                </c:pt>
                <c:pt idx="817">
                  <c:v>62.32</c:v>
                </c:pt>
                <c:pt idx="818">
                  <c:v>62.42</c:v>
                </c:pt>
                <c:pt idx="819">
                  <c:v>62.34</c:v>
                </c:pt>
                <c:pt idx="820">
                  <c:v>62.1</c:v>
                </c:pt>
                <c:pt idx="821">
                  <c:v>61.9</c:v>
                </c:pt>
                <c:pt idx="822">
                  <c:v>61.68</c:v>
                </c:pt>
                <c:pt idx="823">
                  <c:v>61.62</c:v>
                </c:pt>
                <c:pt idx="824">
                  <c:v>61.77</c:v>
                </c:pt>
                <c:pt idx="825">
                  <c:v>61.96</c:v>
                </c:pt>
                <c:pt idx="826">
                  <c:v>62.27</c:v>
                </c:pt>
                <c:pt idx="827">
                  <c:v>62.39</c:v>
                </c:pt>
                <c:pt idx="828">
                  <c:v>62.43</c:v>
                </c:pt>
                <c:pt idx="829">
                  <c:v>62.32</c:v>
                </c:pt>
                <c:pt idx="830">
                  <c:v>62.11</c:v>
                </c:pt>
                <c:pt idx="831">
                  <c:v>61.9</c:v>
                </c:pt>
                <c:pt idx="832">
                  <c:v>61.72</c:v>
                </c:pt>
                <c:pt idx="833">
                  <c:v>61.63</c:v>
                </c:pt>
                <c:pt idx="834">
                  <c:v>61.69</c:v>
                </c:pt>
                <c:pt idx="835">
                  <c:v>61.78</c:v>
                </c:pt>
                <c:pt idx="836">
                  <c:v>62.19</c:v>
                </c:pt>
                <c:pt idx="837">
                  <c:v>62.7</c:v>
                </c:pt>
                <c:pt idx="838">
                  <c:v>62.89</c:v>
                </c:pt>
                <c:pt idx="839">
                  <c:v>63</c:v>
                </c:pt>
                <c:pt idx="840">
                  <c:v>63.01</c:v>
                </c:pt>
                <c:pt idx="841">
                  <c:v>63</c:v>
                </c:pt>
                <c:pt idx="842">
                  <c:v>62.81</c:v>
                </c:pt>
                <c:pt idx="843">
                  <c:v>62.56</c:v>
                </c:pt>
                <c:pt idx="844">
                  <c:v>62.25</c:v>
                </c:pt>
                <c:pt idx="845">
                  <c:v>62.16</c:v>
                </c:pt>
                <c:pt idx="846">
                  <c:v>62.1</c:v>
                </c:pt>
                <c:pt idx="847">
                  <c:v>62.03</c:v>
                </c:pt>
                <c:pt idx="848">
                  <c:v>62.21</c:v>
                </c:pt>
                <c:pt idx="849">
                  <c:v>62.49</c:v>
                </c:pt>
                <c:pt idx="850">
                  <c:v>62.59</c:v>
                </c:pt>
                <c:pt idx="851">
                  <c:v>62.64</c:v>
                </c:pt>
                <c:pt idx="852">
                  <c:v>62.8</c:v>
                </c:pt>
                <c:pt idx="853">
                  <c:v>63.31</c:v>
                </c:pt>
                <c:pt idx="854">
                  <c:v>64.150000000000006</c:v>
                </c:pt>
                <c:pt idx="855">
                  <c:v>65.02</c:v>
                </c:pt>
                <c:pt idx="856">
                  <c:v>65.790000000000006</c:v>
                </c:pt>
                <c:pt idx="857">
                  <c:v>66.7</c:v>
                </c:pt>
                <c:pt idx="858">
                  <c:v>67.739999999999995</c:v>
                </c:pt>
                <c:pt idx="859">
                  <c:v>68.489999999999995</c:v>
                </c:pt>
                <c:pt idx="860">
                  <c:v>68.89</c:v>
                </c:pt>
                <c:pt idx="861">
                  <c:v>69.44</c:v>
                </c:pt>
                <c:pt idx="862">
                  <c:v>69.81</c:v>
                </c:pt>
                <c:pt idx="863">
                  <c:v>70.290000000000006</c:v>
                </c:pt>
                <c:pt idx="864">
                  <c:v>70.680000000000007</c:v>
                </c:pt>
                <c:pt idx="865">
                  <c:v>70.709999999999994</c:v>
                </c:pt>
                <c:pt idx="866">
                  <c:v>70.31</c:v>
                </c:pt>
                <c:pt idx="867">
                  <c:v>69.95</c:v>
                </c:pt>
                <c:pt idx="868">
                  <c:v>69.48</c:v>
                </c:pt>
                <c:pt idx="869">
                  <c:v>69.27</c:v>
                </c:pt>
                <c:pt idx="870">
                  <c:v>69.23</c:v>
                </c:pt>
                <c:pt idx="871">
                  <c:v>69.239999999999995</c:v>
                </c:pt>
                <c:pt idx="872">
                  <c:v>71.11</c:v>
                </c:pt>
                <c:pt idx="873">
                  <c:v>72.41</c:v>
                </c:pt>
                <c:pt idx="874">
                  <c:v>71.89</c:v>
                </c:pt>
                <c:pt idx="875">
                  <c:v>71.930000000000007</c:v>
                </c:pt>
                <c:pt idx="876">
                  <c:v>70.62</c:v>
                </c:pt>
                <c:pt idx="877">
                  <c:v>70.650000000000006</c:v>
                </c:pt>
                <c:pt idx="878">
                  <c:v>75.78</c:v>
                </c:pt>
                <c:pt idx="879">
                  <c:v>96.02</c:v>
                </c:pt>
                <c:pt idx="880">
                  <c:v>86.29</c:v>
                </c:pt>
                <c:pt idx="881">
                  <c:v>83.48</c:v>
                </c:pt>
                <c:pt idx="882">
                  <c:v>92.82</c:v>
                </c:pt>
                <c:pt idx="883">
                  <c:v>84.95</c:v>
                </c:pt>
                <c:pt idx="884">
                  <c:v>77.180000000000007</c:v>
                </c:pt>
                <c:pt idx="885">
                  <c:v>74.47</c:v>
                </c:pt>
                <c:pt idx="886">
                  <c:v>72.88</c:v>
                </c:pt>
                <c:pt idx="887">
                  <c:v>77.72</c:v>
                </c:pt>
                <c:pt idx="888">
                  <c:v>77.56</c:v>
                </c:pt>
                <c:pt idx="889">
                  <c:v>77.489999999999995</c:v>
                </c:pt>
                <c:pt idx="890">
                  <c:v>74.53</c:v>
                </c:pt>
                <c:pt idx="891">
                  <c:v>73.790000000000006</c:v>
                </c:pt>
                <c:pt idx="892">
                  <c:v>74.69</c:v>
                </c:pt>
                <c:pt idx="893">
                  <c:v>74.86</c:v>
                </c:pt>
                <c:pt idx="894">
                  <c:v>80.19</c:v>
                </c:pt>
                <c:pt idx="895">
                  <c:v>81.14</c:v>
                </c:pt>
                <c:pt idx="896">
                  <c:v>81.45</c:v>
                </c:pt>
                <c:pt idx="897">
                  <c:v>80.03</c:v>
                </c:pt>
                <c:pt idx="898">
                  <c:v>77.05</c:v>
                </c:pt>
                <c:pt idx="899">
                  <c:v>76.14</c:v>
                </c:pt>
                <c:pt idx="900">
                  <c:v>74.8</c:v>
                </c:pt>
                <c:pt idx="901">
                  <c:v>77.23</c:v>
                </c:pt>
                <c:pt idx="902">
                  <c:v>74.28</c:v>
                </c:pt>
                <c:pt idx="903">
                  <c:v>76.400000000000006</c:v>
                </c:pt>
                <c:pt idx="904">
                  <c:v>75.05</c:v>
                </c:pt>
                <c:pt idx="905">
                  <c:v>73.66</c:v>
                </c:pt>
                <c:pt idx="906">
                  <c:v>71.89</c:v>
                </c:pt>
                <c:pt idx="907">
                  <c:v>70.09</c:v>
                </c:pt>
                <c:pt idx="908">
                  <c:v>69.17</c:v>
                </c:pt>
                <c:pt idx="909">
                  <c:v>68.599999999999994</c:v>
                </c:pt>
                <c:pt idx="910">
                  <c:v>68.63</c:v>
                </c:pt>
                <c:pt idx="911">
                  <c:v>68.849999999999994</c:v>
                </c:pt>
                <c:pt idx="912">
                  <c:v>69.09</c:v>
                </c:pt>
                <c:pt idx="913">
                  <c:v>69.22</c:v>
                </c:pt>
                <c:pt idx="914">
                  <c:v>69.739999999999995</c:v>
                </c:pt>
                <c:pt idx="915">
                  <c:v>69.7</c:v>
                </c:pt>
                <c:pt idx="916">
                  <c:v>69.48</c:v>
                </c:pt>
                <c:pt idx="917">
                  <c:v>68.87</c:v>
                </c:pt>
                <c:pt idx="918">
                  <c:v>68.39</c:v>
                </c:pt>
                <c:pt idx="919">
                  <c:v>68.13</c:v>
                </c:pt>
              </c:numCache>
            </c:numRef>
          </c:val>
          <c:smooth val="0"/>
          <c:extLst>
            <c:ext xmlns:c16="http://schemas.microsoft.com/office/drawing/2014/chart" uri="{C3380CC4-5D6E-409C-BE32-E72D297353CC}">
              <c16:uniqueId val="{00000000-D7F1-4155-9EDF-E23251DA8676}"/>
            </c:ext>
          </c:extLst>
        </c:ser>
        <c:dLbls>
          <c:showLegendKey val="0"/>
          <c:showVal val="0"/>
          <c:showCatName val="0"/>
          <c:showSerName val="0"/>
          <c:showPercent val="0"/>
          <c:showBubbleSize val="0"/>
        </c:dLbls>
        <c:smooth val="0"/>
        <c:axId val="453870288"/>
        <c:axId val="453870680"/>
      </c:lineChart>
      <c:dateAx>
        <c:axId val="453870288"/>
        <c:scaling>
          <c:orientation val="minMax"/>
          <c:max val="42278"/>
        </c:scaling>
        <c:delete val="0"/>
        <c:axPos val="b"/>
        <c:numFmt formatCode="m/d/yyyy" sourceLinked="1"/>
        <c:majorTickMark val="out"/>
        <c:minorTickMark val="none"/>
        <c:tickLblPos val="nextTo"/>
        <c:spPr>
          <a:noFill/>
          <a:ln w="1587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3870680"/>
        <c:crosses val="autoZero"/>
        <c:auto val="1"/>
        <c:lblOffset val="100"/>
        <c:baseTimeUnit val="days"/>
      </c:dateAx>
      <c:valAx>
        <c:axId val="453870680"/>
        <c:scaling>
          <c:orientation val="minMax"/>
          <c:min val="20"/>
        </c:scaling>
        <c:delete val="0"/>
        <c:axPos val="l"/>
        <c:numFmt formatCode="&quot;$&quot;#,##0_);[Red]\(&quot;$&quot;#,##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4538702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'C:\Users\jolitz\Desktop\[Skype_xCard_Agg.xlsx]Sheet2'!$A$1:$A$408</cx:f>
        <cx:lvl ptCount="408" formatCode="General">
          <cx:pt idx="0">0.78843609767984835</cx:pt>
          <cx:pt idx="1">0.017494179540067323</cx:pt>
          <cx:pt idx="2">0.64956407039806607</cx:pt>
          <cx:pt idx="3">0.097603051852317046</cx:pt>
          <cx:pt idx="4">0.23476186907939511</cx:pt>
          <cx:pt idx="5">0.18447793111182362</cx:pt>
          <cx:pt idx="6">0.7163925301659827</cx:pt>
          <cx:pt idx="7">0.50503663891149753</cx:pt>
          <cx:pt idx="8">9.4176330113586356e-05</cx:pt>
          <cx:pt idx="9">0.16520560099972262</cx:pt>
          <cx:pt idx="10">9.6105593803005101e-05</cx:pt>
          <cx:pt idx="11">0.0033835210948446413</cx:pt>
          <cx:pt idx="12">0.00011971883808257226</cx:pt>
          <cx:pt idx="13">0.25486557440729901</cx:pt>
          <cx:pt idx="14">0.26755593464936545</cx:pt>
          <cx:pt idx="15">4.2438246163194079e-05</cx:pt>
          <cx:pt idx="16">0.25175634645090217</cx:pt>
          <cx:pt idx="17">0.40174153101089433</cx:pt>
          <cx:pt idx="18">0.15701539015811769</cx:pt>
          <cx:pt idx="19">0.11468915074738611</cx:pt>
          <cx:pt idx="20">0.22135863702154765</cx:pt>
          <cx:pt idx="21">0.68901616892629769</cx:pt>
          <cx:pt idx="22">0.65826960711712568</cx:pt>
          <cx:pt idx="23">0.98661801872066412</cx:pt>
          <cx:pt idx="24">0.31614260593186966</cx:pt>
          <cx:pt idx="25">0.090214578012266802</cx:pt>
          <cx:pt idx="26">0.23750913168666865</cx:pt>
          <cx:pt idx="27">0.39815323631014032</cx:pt>
          <cx:pt idx="28">0.040236157191789607</cx:pt>
          <cx:pt idx="29">0.24985854166864394</cx:pt>
          <cx:pt idx="30">0.30903845072224612</cx:pt>
          <cx:pt idx="31">0.30833306465745214</cx:pt>
          <cx:pt idx="32">0.82316494828211528</cx:pt>
          <cx:pt idx="33">0.7583178438836955</cx:pt>
          <cx:pt idx="34">0.80360760939595721</cx:pt>
          <cx:pt idx="35">0.86658390069582791</cx:pt>
          <cx:pt idx="36">0.36516966533173073</cx:pt>
          <cx:pt idx="37">0.095986287248862462</cx:pt>
          <cx:pt idx="38">0.043546976947104181</cx:pt>
          <cx:pt idx="39">0.04077772081203556</cx:pt>
          <cx:pt idx="40">0.042595065341371523</cx:pt>
          <cx:pt idx="41">0.33319328853811475</cx:pt>
          <cx:pt idx="42">0.47753870036252677</cx:pt>
          <cx:pt idx="43">0.20911039267573653</cx:pt>
          <cx:pt idx="44">0.080967496693835725</cx:pt>
          <cx:pt idx="45">0.56871545737195572</cx:pt>
          <cx:pt idx="46">0.64088249157049881</cx:pt>
          <cx:pt idx="47">0.0086730099922326959</cx:pt>
          <cx:pt idx="48">0.053498829288721329</cx:pt>
          <cx:pt idx="49">0.0052756162215631943</cx:pt>
          <cx:pt idx="50">0.020057961105402387</cx:pt>
          <cx:pt idx="51">0.17259685541509978</cx:pt>
          <cx:pt idx="52">0.25045330328142962</cx:pt>
          <cx:pt idx="53">0.39706133959237039</cx:pt>
          <cx:pt idx="54">0.076569300702033216</cx:pt>
          <cx:pt idx="55">0.045863255273042816</cx:pt>
          <cx:pt idx="56">0.52859666200274069</cx:pt>
          <cx:pt idx="57">0.31108801091104005</cx:pt>
          <cx:pt idx="58">0.9718681364317443</cx:pt>
          <cx:pt idx="59">0.39833824653464034</cx:pt>
          <cx:pt idx="60">0.71194291022542333</cx:pt>
          <cx:pt idx="61">0.91655305890407757</cx:pt>
          <cx:pt idx="62">0.15928751423863319</cx:pt>
          <cx:pt idx="63">0.29054962117495442</cx:pt>
          <cx:pt idx="64">0.8195414857382739</cx:pt>
          <cx:pt idx="65">6.9719894275700435e-05</cx:pt>
          <cx:pt idx="66">0.031265404200680323</cx:pt>
          <cx:pt idx="67">8.2627749327389272e-09</cx:pt>
          <cx:pt idx="68">3.7180937001067637e-12</cx:pt>
          <cx:pt idx="69">0.97303055627899182</cx:pt>
          <cx:pt idx="70">0.098704286512456108</cx:pt>
          <cx:pt idx="71">0.52904402841488773</cx:pt>
          <cx:pt idx="72">0.20583575555328823</cx:pt>
          <cx:pt idx="73">0.26464918562663381</cx:pt>
          <cx:pt idx="74">0.05873566778509319</cx:pt>
          <cx:pt idx="75">0.011950844769321713</cx:pt>
          <cx:pt idx="76">0.59108734444786004</cx:pt>
          <cx:pt idx="77">0.007563456649426435</cx:pt>
          <cx:pt idx="78">0.98543897259809909</cx:pt>
          <cx:pt idx="79">0.42970106967526095</cx:pt>
          <cx:pt idx="80">0.18052407130475637</cx:pt>
          <cx:pt idx="81">0.21841725329339648</cx:pt>
          <cx:pt idx="82">0.41584427540810764</cx:pt>
          <cx:pt idx="83">0.027484335135992799</cx:pt>
          <cx:pt idx="84">0.15046036966855258</cx:pt>
          <cx:pt idx="85">0.039432377115033022</cx:pt>
          <cx:pt idx="86">0.3653378661522359</cx:pt>
          <cx:pt idx="87">0.22910225659886768</cx:pt>
          <cx:pt idx="88">0.5424736844985738</cx:pt>
          <cx:pt idx="89">0.63292576857575367</cx:pt>
          <cx:pt idx="90">0.63923654795316431</cx:pt>
          <cx:pt idx="91">0.46557612024116241</cx:pt>
          <cx:pt idx="92">0.66111786744966539</cx:pt>
          <cx:pt idx="93">0.22831493724717958</cx:pt>
          <cx:pt idx="94">0.13106983789336257</cx:pt>
          <cx:pt idx="95">0.37714686707990691</cx:pt>
          <cx:pt idx="96">0.57233996764457062</cx:pt>
          <cx:pt idx="97">0.33246203613295588</cx:pt>
          <cx:pt idx="98">0.13753512341740293</cx:pt>
          <cx:pt idx="99">0.13732414489036909</cx:pt>
          <cx:pt idx="100">0.25020558915365476</cx:pt>
          <cx:pt idx="101">0.088470243980751012</cx:pt>
          <cx:pt idx="102">0.67735422331563833</cx:pt>
          <cx:pt idx="103">0.095617062084763116</cx:pt>
          <cx:pt idx="104">0.32214316401668663</cx:pt>
          <cx:pt idx="105">0.0039524339318228888</cx:pt>
          <cx:pt idx="106">0.012380176508453074</cx:pt>
          <cx:pt idx="107">4.7185598054856448e-05</cx:pt>
          <cx:pt idx="108">0.00086446030606150334</cx:pt>
          <cx:pt idx="109">0.28123230919717268</cx:pt>
          <cx:pt idx="110">0.05908376681311537</cx:pt>
          <cx:pt idx="111">0.99207596819362576</cx:pt>
          <cx:pt idx="112">0.15276879553759612</cx:pt>
          <cx:pt idx="113">0.79112910830272243</cx:pt>
          <cx:pt idx="114">0.78839587186785265</cx:pt>
          <cx:pt idx="115">0.098970036584208193</cx:pt>
          <cx:pt idx="116">0.13541200493476968</cx:pt>
          <cx:pt idx="117">0.028282075822074586</cx:pt>
          <cx:pt idx="118">0.00069300206135869359</cx:pt>
          <cx:pt idx="119">0.34026555972352091</cx:pt>
          <cx:pt idx="120">0.91473266674090148</cx:pt>
          <cx:pt idx="121">0.30546394528987869</cx:pt>
          <cx:pt idx="122">0.30789848171654466</cx:pt>
          <cx:pt idx="123">0.00012112615188877291</cx:pt>
          <cx:pt idx="124">0.19223118075841883</cx:pt>
          <cx:pt idx="125">0.90799148821100772</cx:pt>
          <cx:pt idx="126">0.0045131050308562298</cx:pt>
          <cx:pt idx="127">0.026979055811453073</cx:pt>
          <cx:pt idx="128">0.0037452228267718167</cx:pt>
          <cx:pt idx="129">0.66532552958348634</cx:pt>
          <cx:pt idx="130">0.0087427060942671473</cx:pt>
          <cx:pt idx="131">0.06801911977294435</cx:pt>
          <cx:pt idx="132">0.2076235379526026</cx:pt>
          <cx:pt idx="133">0.00061751161095655429</cx:pt>
          <cx:pt idx="134">0.047899601526937896</cx:pt>
          <cx:pt idx="135">1.4027420745288012e-26</cx:pt>
          <cx:pt idx="136">0.32387709311105994</cx:pt>
          <cx:pt idx="137">0.42489554110000749</cx:pt>
          <cx:pt idx="138">0.18434111239141809</cx:pt>
          <cx:pt idx="139">0.1716532931513865</cx:pt>
          <cx:pt idx="140">0.78588936751605776</cx:pt>
          <cx:pt idx="141">0.010771408478431419</cx:pt>
          <cx:pt idx="142">0.56123643209495311</cx:pt>
          <cx:pt idx="143">0.021211520899240475</cx:pt>
          <cx:pt idx="144">0.69183674436474574</cx:pt>
          <cx:pt idx="145">0.12174374522951359</cx:pt>
          <cx:pt idx="146">0.042879625690895984</cx:pt>
          <cx:pt idx="147">0.0089375080636133093</cx:pt>
          <cx:pt idx="148">0.72859382726837285</cx:pt>
          <cx:pt idx="149">0.32748367643519632</cx:pt>
          <cx:pt idx="150">0.47396353983322831</cx:pt>
          <cx:pt idx="151">0.62937729359829442</cx:pt>
          <cx:pt idx="152">0.24911711465521383</cx:pt>
          <cx:pt idx="153">0.016237545878331882</cx:pt>
          <cx:pt idx="154">0.87237977786440279</cx:pt>
          <cx:pt idx="155">0.14573687727528556</cx:pt>
          <cx:pt idx="156">0.85937834014838788</cx:pt>
          <cx:pt idx="157">0.25460460174390753</cx:pt>
          <cx:pt idx="158">0.018007772278085241</cx:pt>
          <cx:pt idx="159">0.13517469931412462</cx:pt>
          <cx:pt idx="160">0.55015934017013146</cx:pt>
          <cx:pt idx="161">0.56613973611598289</cx:pt>
          <cx:pt idx="162">0.53565026525500237</cx:pt>
          <cx:pt idx="163">0.81068253320371086</cx:pt>
          <cx:pt idx="164">0.17774115348540465</cx:pt>
          <cx:pt idx="165">0.69531856001926573</cx:pt>
          <cx:pt idx="166">0.7055761697216737</cx:pt>
          <cx:pt idx="167">0.7907457777187562</cx:pt>
          <cx:pt idx="168">0.67794876195367615</cx:pt>
          <cx:pt idx="169">0.41205894040454644</cx:pt>
          <cx:pt idx="170">0.60440385962185605</cx:pt>
          <cx:pt idx="171">0.63570819813353874</cx:pt>
          <cx:pt idx="172">0.16177875365797711</cx:pt>
          <cx:pt idx="173">0.079170271527674946</cx:pt>
          <cx:pt idx="174">0.28287228170607936</cx:pt>
          <cx:pt idx="175">0.22460808329715945</cx:pt>
          <cx:pt idx="176">0.97807687351810757</cx:pt>
          <cx:pt idx="177">0.2893077610112551</cx:pt>
          <cx:pt idx="178">0.6412111123457187</cx:pt>
          <cx:pt idx="179">0.32833422250006944</cx:pt>
          <cx:pt idx="180">0.074022138228329648</cx:pt>
          <cx:pt idx="181">0.013381305137652065</cx:pt>
          <cx:pt idx="182">0.1044740899911635</cx:pt>
          <cx:pt idx="183">0.051626776010524671</cx:pt>
          <cx:pt idx="184">0.0047569709953864739</cx:pt>
          <cx:pt idx="185">0.043436098847884054</cx:pt>
          <cx:pt idx="186">0.59013150775828649</cx:pt>
          <cx:pt idx="187">0.8781736676098949</cx:pt>
          <cx:pt idx="188">0.55222564557195208</cx:pt>
          <cx:pt idx="189">0.00533670577829903</cx:pt>
          <cx:pt idx="190">8.18875042027764e-06</cx:pt>
          <cx:pt idx="191">0.032370915865405907</cx:pt>
          <cx:pt idx="192">0.034048908155554787</cx:pt>
          <cx:pt idx="193">0.014469088246009508</cx:pt>
          <cx:pt idx="194">0.75904073206459122</cx:pt>
          <cx:pt idx="195">0.45071438798748842</cx:pt>
          <cx:pt idx="196">0.61025925189312713</cx:pt>
          <cx:pt idx="197">0.29093723336561039</cx:pt>
          <cx:pt idx="198">0.0042596072508760061</cx:pt>
          <cx:pt idx="199">0.51379999408741428</cx:pt>
          <cx:pt idx="200">0.10355838150771773</cx:pt>
          <cx:pt idx="201">0.33654998703396755</cx:pt>
          <cx:pt idx="202">0.00076916991606084274</cx:pt>
          <cx:pt idx="203">0.16152872232170165</cx:pt>
          <cx:pt idx="204">0.34902315359189484</cx:pt>
          <cx:pt idx="205">0.19924764024365732</cx:pt>
          <cx:pt idx="206">0.81746208759608163</cx:pt>
          <cx:pt idx="207">0.47214820635953486</cx:pt>
          <cx:pt idx="208">0.76424460387050863</cx:pt>
          <cx:pt idx="209">0.12962018551750765</cx:pt>
          <cx:pt idx="210">0.018491589406179794</cx:pt>
          <cx:pt idx="211">0.65537443488324265</cx:pt>
          <cx:pt idx="212">0.6474650913260378</cx:pt>
          <cx:pt idx="213">0.46614902632334809</cx:pt>
          <cx:pt idx="214">0.50126478154509813</cx:pt>
          <cx:pt idx="215">0.083327725500125946</cx:pt>
          <cx:pt idx="216">0.083808292070675708</cx:pt>
          <cx:pt idx="217">0.0031116986017260396</cx:pt>
          <cx:pt idx="218">0.46890157939574734</cx:pt>
          <cx:pt idx="219">0.25451615818788198</cx:pt>
          <cx:pt idx="220">0.34002906452174858</cx:pt>
          <cx:pt idx="221">0.43342994703215787</cx:pt>
          <cx:pt idx="222">0.43351785557468198</cx:pt>
          <cx:pt idx="223">1.0071154428230322e-05</cx:pt>
          <cx:pt idx="224">0.0082204081143495977</cx:pt>
          <cx:pt idx="225">0.10124106538346821</cx:pt>
          <cx:pt idx="226">0.70175225115578299</cx:pt>
          <cx:pt idx="227">0.71235031602584775</cx:pt>
          <cx:pt idx="228">0.58398315022638037</cx:pt>
          <cx:pt idx="229">0.23021523423672666</cx:pt>
          <cx:pt idx="230">0.39085138595857655</cx:pt>
          <cx:pt idx="231">8.5211999733294882e-05</cx:pt>
          <cx:pt idx="232">0.67033666724955276</cx:pt>
          <cx:pt idx="233">0.66948568722969803</cx:pt>
          <cx:pt idx="234">0.29390632699279745</cx:pt>
          <cx:pt idx="235">0.6215539999100379</cx:pt>
          <cx:pt idx="236">0.95364328634673956</cx:pt>
          <cx:pt idx="237">0.50648646696342925</cx:pt>
          <cx:pt idx="238">0.45341374129486378</cx:pt>
          <cx:pt idx="239">0.34278811896942918</cx:pt>
          <cx:pt idx="240">0.18016448177994654</cx:pt>
          <cx:pt idx="241">0.2295998175464487</cx:pt>
          <cx:pt idx="242">0.75726176031630077</cx:pt>
          <cx:pt idx="243">0.36077748738078474</cx:pt>
          <cx:pt idx="244">0.84735097318359731</cx:pt>
          <cx:pt idx="245">0.76056708693204267</cx:pt>
          <cx:pt idx="246">0.69872556906165406</cx:pt>
          <cx:pt idx="247">0.042196552887342934</cx:pt>
          <cx:pt idx="248">0.59061209127420011</cx:pt>
          <cx:pt idx="249">0.80512527404211753</cx:pt>
          <cx:pt idx="250">0.026483417720788858</cx:pt>
          <cx:pt idx="251">0.21490597021937952</cx:pt>
          <cx:pt idx="252">0.48293559242625411</cx:pt>
          <cx:pt idx="253">0.77088037378965268</cx:pt>
          <cx:pt idx="254">0.93642280362555241</cx:pt>
          <cx:pt idx="255">0.9968453784921314</cx:pt>
          <cx:pt idx="256">0.66209614231074698</cx:pt>
          <cx:pt idx="257">0.95949805176933378</cx:pt>
          <cx:pt idx="258">0.93833563382005647</cx:pt>
          <cx:pt idx="259">0.54195718004662097</cx:pt>
          <cx:pt idx="260">0.91280358678222751</cx:pt>
          <cx:pt idx="261">0.95279920114494709</cx:pt>
          <cx:pt idx="262">0.49269155991056796</cx:pt>
          <cx:pt idx="263">0.074376319861748474</cx:pt>
          <cx:pt idx="264">0.4727820121524613</cx:pt>
          <cx:pt idx="265">0.59616411383202728</cx:pt>
          <cx:pt idx="266">0.27285898290778327</cx:pt>
          <cx:pt idx="267">0.23954379461704955</cx:pt>
          <cx:pt idx="268">3.7456146996232148e-09</cx:pt>
          <cx:pt idx="269">2.3699650955546043e-05</cx:pt>
          <cx:pt idx="270">0.027466370741484922</cx:pt>
          <cx:pt idx="271">0.31924459156312973</cx:pt>
          <cx:pt idx="272">0.67353525564769645</cx:pt>
          <cx:pt idx="273">0.021987438310179162</cx:pt>
          <cx:pt idx="274">0.063943856146456507</cx:pt>
          <cx:pt idx="275">0.85299106235455646</cx:pt>
          <cx:pt idx="276">0.53110779530547092</cx:pt>
          <cx:pt idx="277">0.39251296959576543</cx:pt>
          <cx:pt idx="278">0.55951213807237887</cx:pt>
          <cx:pt idx="279">0.28620346863652091</cx:pt>
          <cx:pt idx="281">0.087440365142830087</cx:pt>
          <cx:pt idx="282">0.026376835574457903</cx:pt>
          <cx:pt idx="283">0.0019235235571718359</cx:pt>
          <cx:pt idx="284">0.11153081331882811</cx:pt>
          <cx:pt idx="285">0.65614486595894539</cx:pt>
          <cx:pt idx="286">0.0056992513760119002</cx:pt>
          <cx:pt idx="287">0.38534386912261109</cx:pt>
          <cx:pt idx="288">0.28349895647242906</cx:pt>
          <cx:pt idx="289">0.26514191462434783</cx:pt>
          <cx:pt idx="290">0.019125333688351464</cx:pt>
          <cx:pt idx="291">0.44204045945121345</cx:pt>
          <cx:pt idx="292">0.71660941368874487</cx:pt>
          <cx:pt idx="293">0.44027601340319378</cx:pt>
          <cx:pt idx="294">0.27831408802472496</cx:pt>
          <cx:pt idx="295">0.06200284398785115</cx:pt>
          <cx:pt idx="296">0.90016384994366505</cx:pt>
          <cx:pt idx="297">0.060042802579743274</cx:pt>
          <cx:pt idx="298">0.37216226344414899</cx:pt>
          <cx:pt idx="299">0.55182686574050899</cx:pt>
          <cx:pt idx="300">0.73499647202920759</cx:pt>
          <cx:pt idx="301">0.009275045263436919</cx:pt>
          <cx:pt idx="302">0.00923397811020636</cx:pt>
          <cx:pt idx="303">0.5992107121234086</cx:pt>
          <cx:pt idx="304">0.34298717184324579</cx:pt>
          <cx:pt idx="305">0.15684233880685253</cx:pt>
          <cx:pt idx="306">0.21980486145368516</cx:pt>
          <cx:pt idx="307">0.49337836728538975</cx:pt>
          <cx:pt idx="308">0.037943821533547688</cx:pt>
          <cx:pt idx="309">0.41175213491806723</cx:pt>
          <cx:pt idx="310">0.37293306231774481</cx:pt>
          <cx:pt idx="311">0.52128112769631163</cx:pt>
          <cx:pt idx="312">0.44979382247361893</cx:pt>
          <cx:pt idx="313">0.599895150514554</cx:pt>
          <cx:pt idx="314">0.61522345331892203</cx:pt>
          <cx:pt idx="315">0.30372698313969843</cx:pt>
          <cx:pt idx="316">0.27404148831125408</cx:pt>
          <cx:pt idx="317">0.85825957945467424</cx:pt>
          <cx:pt idx="318">0.43368730588342963</cx:pt>
          <cx:pt idx="319">0.017075114028123995</cx:pt>
          <cx:pt idx="320">0.91287952645253001</cx:pt>
          <cx:pt idx="321">0.025850161902683983</cx:pt>
          <cx:pt idx="322">0.9526381237661794</cx:pt>
          <cx:pt idx="323">0.47595227239292798</cx:pt>
          <cx:pt idx="324">0.025903013529988354</cx:pt>
          <cx:pt idx="325">0.75111106591446675</cx:pt>
          <cx:pt idx="326">0.027516910893776215</cx:pt>
          <cx:pt idx="327">0.11861821947281763</cx:pt>
          <cx:pt idx="328">0.21674210184514822</cx:pt>
          <cx:pt idx="329">0.080607230606331043</cx:pt>
          <cx:pt idx="330">0.013837947697680533</cx:pt>
          <cx:pt idx="331">0.019930422712587839</cx:pt>
          <cx:pt idx="332">0.95932902899141614</cx:pt>
          <cx:pt idx="333">0.026943965986929632</cx:pt>
          <cx:pt idx="334">0.78542027112895874</cx:pt>
          <cx:pt idx="335">0.16133345325040371</cx:pt>
          <cx:pt idx="336">1.3543252914862407e-05</cx:pt>
          <cx:pt idx="337">0.00082566182103707621</cx:pt>
          <cx:pt idx="338">0.0016707579065869534</cx:pt>
          <cx:pt idx="339">0.0017067526514556474</cx:pt>
          <cx:pt idx="340">0.091556580806477939</cx:pt>
          <cx:pt idx="341">0.68910418754849634</cx:pt>
          <cx:pt idx="342">0.28462285925441799</cx:pt>
          <cx:pt idx="343">0.88658808214169338</cx:pt>
          <cx:pt idx="344">0.58879133199197253</cx:pt>
          <cx:pt idx="345">0.46823039177308495</cx:pt>
          <cx:pt idx="346">0.55262136883180335</cx:pt>
          <cx:pt idx="347">0.0097799119990866143</cx:pt>
          <cx:pt idx="348">0.022710232939035485</cx:pt>
          <cx:pt idx="349">0.079018165884076522</cx:pt>
          <cx:pt idx="350">0.085995719875196094</cx:pt>
          <cx:pt idx="351">0.1364396979739802</cx:pt>
          <cx:pt idx="352">0.36587350246402306</cx:pt>
          <cx:pt idx="353">0.6190921302329242</cx:pt>
          <cx:pt idx="354">4.3964229326345074e-07</cx:pt>
          <cx:pt idx="355">0.83505828179616159</cx:pt>
          <cx:pt idx="356">0.99831574305019488</cx:pt>
          <cx:pt idx="357">0.65377963916896298</cx:pt>
          <cx:pt idx="358">0.31890964089901275</cx:pt>
          <cx:pt idx="359">0.37146463657807433</cx:pt>
          <cx:pt idx="360">0.23682995428828069</cx:pt>
          <cx:pt idx="361">0.57309541495104666</cx:pt>
          <cx:pt idx="362">0.59689795611796526</cx:pt>
          <cx:pt idx="363">0.29101745581969224</cx:pt>
          <cx:pt idx="364">0.94957076036235211</cx:pt>
          <cx:pt idx="365">0.12176361400849156</cx:pt>
          <cx:pt idx="366">0.4678061828651357</cx:pt>
          <cx:pt idx="367">0.93842792425520316</cx:pt>
          <cx:pt idx="368">0.41181790711841482</cx:pt>
          <cx:pt idx="369">0.5654467517097338</cx:pt>
          <cx:pt idx="370">0.61377363709385624</cx:pt>
          <cx:pt idx="371">0.61666300386764616</cx:pt>
          <cx:pt idx="372">0.66750837208626779</cx:pt>
          <cx:pt idx="373">0.12977175830786655</cx:pt>
          <cx:pt idx="374">0.33442872151114061</cx:pt>
          <cx:pt idx="375">0.097281494369777802</cx:pt>
          <cx:pt idx="376">0.6376636898119683</cx:pt>
          <cx:pt idx="377">0.93156554190996399</cx:pt>
          <cx:pt idx="378">2.6132082161408659e-11</cx:pt>
          <cx:pt idx="379">0.017333691231882727</cx:pt>
          <cx:pt idx="380">1.2885623886427742e-07</cx:pt>
          <cx:pt idx="381">0.97270267109830877</cx:pt>
          <cx:pt idx="382">0.51499857636784241</cx:pt>
          <cx:pt idx="383">0.7459129618371898</cx:pt>
          <cx:pt idx="384">0.84608906242232751</cx:pt>
          <cx:pt idx="385">0.021394959604252837</cx:pt>
          <cx:pt idx="386">0.40849782863643802</cx:pt>
          <cx:pt idx="387">0.028068318846864514</cx:pt>
          <cx:pt idx="388">0.016378899811080556</cx:pt>
          <cx:pt idx="389">0.066019652852660191</cx:pt>
          <cx:pt idx="390">0.0015871393042784555</cx:pt>
          <cx:pt idx="391">0.14039386942209542</cx:pt>
          <cx:pt idx="392">0.052727496379281827</cx:pt>
          <cx:pt idx="393">0.44049920557313127</cx:pt>
          <cx:pt idx="394">0.76675404002957404</cx:pt>
          <cx:pt idx="395">0.00045053071303059614</cx:pt>
          <cx:pt idx="396">0.16602637206004187</cx:pt>
          <cx:pt idx="397">0.014153054942557836</cx:pt>
          <cx:pt idx="398">0.0013506841137756352</cx:pt>
          <cx:pt idx="399">0.12575214466665696</cx:pt>
          <cx:pt idx="400">0.93515587984033188</cx:pt>
          <cx:pt idx="401">0.94726277152419491</cx:pt>
          <cx:pt idx="402">0.70821409100446564</cx:pt>
          <cx:pt idx="403">0.012097476830028953</cx:pt>
          <cx:pt idx="404">0.020751452754943518</cx:pt>
          <cx:pt idx="405">0.6966486941078176</cx:pt>
          <cx:pt idx="406">0.14381136104252568</cx:pt>
          <cx:pt idx="407">0.62375434296680865</cx:pt>
        </cx:lvl>
      </cx:numDim>
    </cx:data>
  </cx:chartData>
  <cx:chart>
    <cx:plotArea>
      <cx:plotAreaRegion>
        <cx:series layoutId="clusteredColumn" uniqueId="{BD9EC1F6-07B7-4F80-8F2F-3D896429C8D5}">
          <cx:dataId val="0"/>
          <cx:layoutPr>
            <cx:binning intervalClosed="r">
              <cx:binSize val="0.05000000000000001"/>
            </cx:binning>
          </cx:layoutPr>
        </cx:series>
      </cx:plotAreaRegion>
      <cx:axis id="0">
        <cx:catScaling gapWidth="0"/>
        <cx:tickLabels/>
        <cx:numFmt formatCode="#,##0.00" sourceLinked="0"/>
      </cx:axis>
      <cx:axis id="1">
        <cx:valScaling/>
        <cx:majorGridlines/>
        <cx:tickLabels/>
      </cx:axis>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'C:\Users\jolitz\Desktop\[Skype_xCard_Agg.xlsx]Sheet1'!$A$1:$A$953</cx:f>
        <cx:lvl ptCount="953" formatCode="General">
          <cx:pt idx="0">0.46582683463377916</cx:pt>
          <cx:pt idx="1">0.084732579332810393</cx:pt>
          <cx:pt idx="2">0.17093445730784543</cx:pt>
          <cx:pt idx="3">0.43758707311220402</cx:pt>
          <cx:pt idx="4">0.47908609457488915</cx:pt>
          <cx:pt idx="5">0.34474384338511221</cx:pt>
          <cx:pt idx="6">0.51375832514523312</cx:pt>
          <cx:pt idx="7">0.5162284665006438</cx:pt>
          <cx:pt idx="8">0.98195119465191505</cx:pt>
          <cx:pt idx="9">0.6317538520402044</cx:pt>
          <cx:pt idx="10">0.53008126414409262</cx:pt>
          <cx:pt idx="11">0.15726194192272652</cx:pt>
          <cx:pt idx="12">0.033016958547970085</cx:pt>
          <cx:pt idx="13">0.15527851287722572</cx:pt>
          <cx:pt idx="14">0.056490076819026944</cx:pt>
          <cx:pt idx="15">0.23063781373650546</cx:pt>
          <cx:pt idx="16">0.042503399537849505</cx:pt>
          <cx:pt idx="17">0.4498708478997866</cx:pt>
          <cx:pt idx="18">0.72213317326921822</cx:pt>
          <cx:pt idx="19">0.19205143745251757</cx:pt>
          <cx:pt idx="20">0.51411509106205799</cx:pt>
          <cx:pt idx="21">0.19205143745251757</cx:pt>
          <cx:pt idx="22">0.73904689666488133</cx:pt>
          <cx:pt idx="23">0.61612227229506566</cx:pt>
          <cx:pt idx="24">0.78378871813459716</cx:pt>
          <cx:pt idx="25">0.87364772166629345</cx:pt>
          <cx:pt idx="26">0.53201157310775937</cx:pt>
          <cx:pt idx="27">0.21588569405262084</cx:pt>
          <cx:pt idx="28">0.21013927354911319</cx:pt>
          <cx:pt idx="29">0.81977056179435515</cx:pt>
          <cx:pt idx="30">0.24826052469774618</cx:pt>
          <cx:pt idx="31">0.31854026619101211</cx:pt>
          <cx:pt idx="32">0.88669934871261979</cx:pt>
          <cx:pt idx="33">0.72472202925812534</cx:pt>
          <cx:pt idx="34">0.61710036985870886</cx:pt>
          <cx:pt idx="35">0.074991805328383038</cx:pt>
          <cx:pt idx="36">0.57216859293379874</cx:pt>
          <cx:pt idx="37">0.26829690773390896</cx:pt>
          <cx:pt idx="38">0.034703455656841083</cx:pt>
          <cx:pt idx="39">0.42531948213218285</cx:pt>
          <cx:pt idx="40">0.085058528318675178</cx:pt>
          <cx:pt idx="41">0.46578177534289344</cx:pt>
          <cx:pt idx="42">0.11404464981569189</cx:pt>
          <cx:pt idx="43">0.094339476842558098</cx:pt>
          <cx:pt idx="44">0.74172936651294108</cx:pt>
          <cx:pt idx="45">0.75369078224514763</cx:pt>
          <cx:pt idx="46">0.9796981536137408</cx:pt>
          <cx:pt idx="47">0.74852074629072329</cx:pt>
          <cx:pt idx="48">0.64335466779255945</cx:pt>
          <cx:pt idx="49">0.58572722691294943</cx:pt>
          <cx:pt idx="50">0.53792710842627867</cx:pt>
          <cx:pt idx="51">0.096463252049656806</cx:pt>
          <cx:pt idx="52">0.62465993911801942</cx:pt>
          <cx:pt idx="53">0.060349680508570903</cx:pt>
          <cx:pt idx="54">0.27532758686229425</cx:pt>
          <cx:pt idx="55">0.56140658402538435</cx:pt>
          <cx:pt idx="56">0.80683087371780726</cx:pt>
          <cx:pt idx="57">0.99644961544746036</cx:pt>
          <cx:pt idx="58">0.96662541443938288</cx:pt>
          <cx:pt idx="59">0.2569689997148642</cx:pt>
          <cx:pt idx="60">0.099553939781936079</cx:pt>
          <cx:pt idx="61">0.29672087644222828</cx:pt>
          <cx:pt idx="62">0.6661621929289232</cx:pt>
          <cx:pt idx="63">0.4723322527575986</cx:pt>
          <cx:pt idx="64">0.39089952587032462</cx:pt>
          <cx:pt idx="65">0.91804014706011061</cx:pt>
          <cx:pt idx="66">0.067681767962208012</cx:pt>
          <cx:pt idx="67">0.27222365713458474</cx:pt>
          <cx:pt idx="68">0.21518841314919032</cx:pt>
          <cx:pt idx="69">0.5653645161636951</cx:pt>
          <cx:pt idx="70">0.83350570349557551</cx:pt>
          <cx:pt idx="71">0.20000366767576883</cx:pt>
          <cx:pt idx="72">0.84696221801434513</cx:pt>
          <cx:pt idx="73">0.52446463215692918</cx:pt>
          <cx:pt idx="74">0.95577662849495448</cx:pt>
          <cx:pt idx="75">0.56681716827766082</cx:pt>
          <cx:pt idx="76">0.15965525080705184</cx:pt>
          <cx:pt idx="77">0.69114934506035408</cx:pt>
          <cx:pt idx="78">0.32248350222899314</cx:pt>
          <cx:pt idx="79">0.7577440540097623</cx:pt>
          <cx:pt idx="80">0.73690861907478888</cx:pt>
          <cx:pt idx="81">0.95475528263592035</cx:pt>
          <cx:pt idx="82">0.95475526811648848</cx:pt>
          <cx:pt idx="83">0.91689937314252179</cx:pt>
          <cx:pt idx="84">0.39935545942760453</cx:pt>
          <cx:pt idx="85">0.6590036719387703</cx:pt>
          <cx:pt idx="86">0.20045593664404662</cx:pt>
          <cx:pt idx="87">0.65000364126320775</cx:pt>
          <cx:pt idx="88">0.31208735770174079</cx:pt>
          <cx:pt idx="89">0.81163692372559537</cx:pt>
          <cx:pt idx="90">0.0013694043786021493</cx:pt>
          <cx:pt idx="91">0.19321745844050792</cx:pt>
          <cx:pt idx="92">0.40494398457787972</cx:pt>
          <cx:pt idx="93">0.92017674248379677</cx:pt>
          <cx:pt idx="94">0.35542001658411559</cx:pt>
          <cx:pt idx="95">0.99852415644624526</cx:pt>
          <cx:pt idx="96">0.75189216587243479</cx:pt>
          <cx:pt idx="97">0.6423794820602744</cx:pt>
          <cx:pt idx="98">0.91900466672169379</cx:pt>
          <cx:pt idx="99">0.32337179769154345</cx:pt>
          <cx:pt idx="100">0.74897418812564531</cx:pt>
          <cx:pt idx="101">0.65274379636974222</cx:pt>
          <cx:pt idx="102">0.68685999550989796</cx:pt>
          <cx:pt idx="103">0.6212129134068437</cx:pt>
          <cx:pt idx="104">0.65468801577738334</cx:pt>
          <cx:pt idx="105">0.34735366048009675</cx:pt>
          <cx:pt idx="106">0.54642845719078603</cx:pt>
          <cx:pt idx="107">0.5600814187615123</cx:pt>
          <cx:pt idx="108">0.25796148371988137</cx:pt>
          <cx:pt idx="109">0.30726845769817829</cx:pt>
          <cx:pt idx="110">0.34493818639288809</cx:pt>
          <cx:pt idx="111">0.57781139526862102</cx:pt>
          <cx:pt idx="112">0.53667474021596584</cx:pt>
          <cx:pt idx="113">0.61289997871322299</cx:pt>
          <cx:pt idx="114">0.86174630825976872</cx:pt>
          <cx:pt idx="115">0.9427227405691968</cx:pt>
          <cx:pt idx="116">0.75141639172308206</cx:pt>
          <cx:pt idx="117">0.21700283257581085</cx:pt>
          <cx:pt idx="118">0.037409658149083778</cx:pt>
          <cx:pt idx="119">0.12159526214508838</cx:pt>
          <cx:pt idx="120">0.5597375848353412</cx:pt>
          <cx:pt idx="121">0.11435912107373479</cx:pt>
          <cx:pt idx="122">0.35544809649524278</cx:pt>
          <cx:pt idx="123">0.4343208024202071</cx:pt>
          <cx:pt idx="124">0.83321924672104464</cx:pt>
          <cx:pt idx="125">0.97309570225766495</cx:pt>
          <cx:pt idx="126">0.8426020415490566</cx:pt>
          <cx:pt idx="127">0.2107057938597601</cx:pt>
          <cx:pt idx="128">0.18259190959493424</cx:pt>
          <cx:pt idx="129">0.43051246143877298</cx:pt>
          <cx:pt idx="130">0.22719885401957488</cx:pt>
          <cx:pt idx="131">0.72598770011491909</cx:pt>
          <cx:pt idx="132">0.751521981745225</cx:pt>
          <cx:pt idx="133">0.82059679597559332</cx:pt>
          <cx:pt idx="134">0.53868643644029102</cx:pt>
          <cx:pt idx="135">0.49798046883893066</cx:pt>
          <cx:pt idx="136">0.49798047287923619</cx:pt>
          <cx:pt idx="137">0.79722037020113901</cx:pt>
          <cx:pt idx="138">0.72508859617211163</cx:pt>
          <cx:pt idx="139">0.27028966865834497</cx:pt>
          <cx:pt idx="140">0.16031699742310207</cx:pt>
          <cx:pt idx="141">0.27914392396077514</cx:pt>
          <cx:pt idx="142">0.30385639167533407</cx:pt>
          <cx:pt idx="143">0.61144374406229041</cx:pt>
          <cx:pt idx="144">0.60165449856624864</cx:pt>
          <cx:pt idx="145">0.56740987450316327</cx:pt>
          <cx:pt idx="146">0.70414626414000803</cx:pt>
          <cx:pt idx="147">0.43752980251312801</cx:pt>
          <cx:pt idx="148">0.42541046972084906</cx:pt>
          <cx:pt idx="149">0.18727333874066973</cx:pt>
          <cx:pt idx="150">0.33493648117704722</cx:pt>
          <cx:pt idx="151">0.44774889394886397</cx:pt>
          <cx:pt idx="152">0.17161093151241852</cx:pt>
          <cx:pt idx="153">0.44767719429542518</cx:pt>
          <cx:pt idx="154">0.46885822254914744</cx:pt>
          <cx:pt idx="155">0.76780866654987645</cx:pt>
          <cx:pt idx="156">0.77385476752941984</cx:pt>
          <cx:pt idx="157">0.27066263082460862</cx:pt>
          <cx:pt idx="158">0.046135407795140401</cx:pt>
          <cx:pt idx="159">0.22641532111416399</cx:pt>
          <cx:pt idx="160">0.78739193795823248</cx:pt>
          <cx:pt idx="161">0.38087398296012587</cx:pt>
          <cx:pt idx="162">0.61589323065919732</cx:pt>
          <cx:pt idx="163">0.38482881654615153</cx:pt>
          <cx:pt idx="164">0.049983079202682051</cx:pt>
          <cx:pt idx="165">0.050296518019034377</cx:pt>
          <cx:pt idx="166">0.17874292561505506</cx:pt>
          <cx:pt idx="167">0.25029600335230168</cx:pt>
          <cx:pt idx="168">0.29477809338448169</cx:pt>
          <cx:pt idx="169">0.056988380496359944</cx:pt>
          <cx:pt idx="170">0.0059309986289567433</cx:pt>
          <cx:pt idx="171">0.51912899988726835</cx:pt>
          <cx:pt idx="172">0.62099364021470993</cx:pt>
          <cx:pt idx="173">0.45775437097028304</cx:pt>
          <cx:pt idx="174">0.77420581731446392</cx:pt>
          <cx:pt idx="175">0.43551003465637417</cx:pt>
          <cx:pt idx="176">0.27120691100980643</cx:pt>
          <cx:pt idx="177">0.81831016885798102</cx:pt>
          <cx:pt idx="178">0.5679661823753015</cx:pt>
          <cx:pt idx="179">0.81831016885798102</cx:pt>
          <cx:pt idx="180">0.85871964240852772</cx:pt>
          <cx:pt idx="181">0.87601372709897252</cx:pt>
          <cx:pt idx="182">0.84153265993450699</cx:pt>
          <cx:pt idx="183">0.41731640144876658</cx:pt>
          <cx:pt idx="184">0.36613945071140341</cx:pt>
          <cx:pt idx="185">0.55598750661459895</cx:pt>
          <cx:pt idx="186">0.0059352702480304645</cx:pt>
          <cx:pt idx="187">0.17304205200136727</cx:pt>
          <cx:pt idx="188">0.97512204198370989</cx:pt>
          <cx:pt idx="189">0.89285572718060036</cx:pt>
          <cx:pt idx="190">0.35582403515967764</cx:pt>
          <cx:pt idx="191">0.67292881168907048</cx:pt>
          <cx:pt idx="192">0.21593934830945838</cx:pt>
          <cx:pt idx="193">0.18525650594073703</cx:pt>
          <cx:pt idx="194">0.68291655297868448</cx:pt>
          <cx:pt idx="195">0.19390786297087645</cx:pt>
          <cx:pt idx="196">0.016423794909901694</cx:pt>
          <cx:pt idx="197">0.62596076844019488</cx:pt>
          <cx:pt idx="198">0.43469718591031647</cx:pt>
          <cx:pt idx="199">0.084855130319965055</cx:pt>
          <cx:pt idx="200">0.14512543039107559</cx:pt>
          <cx:pt idx="201">0.62707865604325974</cx:pt>
          <cx:pt idx="202">0.16878233586906105</cx:pt>
          <cx:pt idx="203">0.1246867867295926</cx:pt>
          <cx:pt idx="204">0.23429912182096585</cx:pt>
          <cx:pt idx="205">0.9366134494669589</cx:pt>
          <cx:pt idx="206">0.89793444376907683</cx:pt>
          <cx:pt idx="207">0.98262135291520947</cx:pt>
          <cx:pt idx="208">0.36320875493524907</cx:pt>
          <cx:pt idx="209">0.47561753704066023</cx:pt>
          <cx:pt idx="210">0.51933781416832869</cx:pt>
          <cx:pt idx="211">0.58876361404208799</cx:pt>
          <cx:pt idx="212">0.36438412557940691</cx:pt>
          <cx:pt idx="213">0.18634849021826377</cx:pt>
          <cx:pt idx="214">0.59719009080580876</cx:pt>
          <cx:pt idx="215">0.45037943819786563</cx:pt>
          <cx:pt idx="216">0.57365899060966208</cx:pt>
          <cx:pt idx="217">0.92429362218442257</cx:pt>
          <cx:pt idx="218">0.10363584052231686</cx:pt>
          <cx:pt idx="219">0.82365978564807252</cx:pt>
          <cx:pt idx="220">0.38828653188473983</cx:pt>
          <cx:pt idx="221">0.63961598767120242</cx:pt>
          <cx:pt idx="222">0.27399424527190236</cx:pt>
          <cx:pt idx="223">0.0038782219374391179</cx:pt>
          <cx:pt idx="224">0.090626363120875186</cx:pt>
          <cx:pt idx="225">0.005709646387998416</cx:pt>
          <cx:pt idx="226">0.04631629533404405</cx:pt>
          <cx:pt idx="227">0.35553963197553973</cx:pt>
          <cx:pt idx="228">0.33326605464265135</cx:pt>
          <cx:pt idx="229">0.019181371768703628</cx:pt>
          <cx:pt idx="230">0.082141014792995626</cx:pt>
          <cx:pt idx="231">0.15608076629070711</cx:pt>
          <cx:pt idx="232">0.5337683534061437</cx:pt>
          <cx:pt idx="233">0.32975253748239486</cx:pt>
          <cx:pt idx="234">0.29781234787730559</cx:pt>
          <cx:pt idx="235">0.52514272932246386</cx:pt>
          <cx:pt idx="236">0.98107274760017515</cx:pt>
          <cx:pt idx="237">0.42703383269875717</cx:pt>
          <cx:pt idx="238">0.51775644305186086</cx:pt>
          <cx:pt idx="239">0.47685974471642223</cx:pt>
          <cx:pt idx="240">0.47685974005100273</cx:pt>
          <cx:pt idx="241">0.68442405939980788</cx:pt>
          <cx:pt idx="242">0.99370969771324824</cx:pt>
          <cx:pt idx="243">0.47409657300880015</cx:pt>
          <cx:pt idx="244">0.35158394955744732</cx:pt>
          <cx:pt idx="245">0.43448665018994892</cx:pt>
          <cx:pt idx="246">0.7795458983873218</cx:pt>
          <cx:pt idx="247">0.3578265780129104</cx:pt>
          <cx:pt idx="248">0.67066769344625576</cx:pt>
          <cx:pt idx="249">0.46327839267061255</cx:pt>
          <cx:pt idx="250">0.69706465035333787</cx:pt>
          <cx:pt idx="251">0.65078273050451685</cx:pt>
          <cx:pt idx="252">0.080827333727538739</cx:pt>
          <cx:pt idx="253">0.39170719979893576</cx:pt>
          <cx:pt idx="254">0.67192479798850357</cx:pt>
          <cx:pt idx="255">0.77733547761735866</cx:pt>
          <cx:pt idx="256">0.041470479754324358</cx:pt>
          <cx:pt idx="257">0.22571740921463082</cx:pt>
          <cx:pt idx="258">0.31138349621291489</cx:pt>
          <cx:pt idx="259">0.57552614263863588</cx:pt>
          <cx:pt idx="260">0.46300461709229623</cx:pt>
          <cx:pt idx="261">0.9644576683275734</cx:pt>
          <cx:pt idx="262">0.6181206896866871</cx:pt>
          <cx:pt idx="263">0.146249689883134</cx:pt>
          <cx:pt idx="264">0.22466063217266413</cx:pt>
          <cx:pt idx="265">0.44497831921384967</cx:pt>
          <cx:pt idx="266">0.099842141127206546</cx:pt>
          <cx:pt idx="267">0.14780929587977426</cx:pt>
          <cx:pt idx="268">0.69796571017978559</cx:pt>
          <cx:pt idx="269">0.65222926530702685</cx:pt>
          <cx:pt idx="270">0.71729535535745914</cx:pt>
          <cx:pt idx="271">0.63476488051592372</cx:pt>
          <cx:pt idx="272">0.46520554825284888</cx:pt>
          <cx:pt idx="273">0.19085689607482054</cx:pt>
          <cx:pt idx="274">0.65488405838107688</cx:pt>
          <cx:pt idx="275">0.92399228444011383</cx:pt>
          <cx:pt idx="276">0.12481040813880093</cx:pt>
          <cx:pt idx="277">0.025985712971108882</cx:pt>
          <cx:pt idx="278">0.84962493605092682</cx:pt>
          <cx:pt idx="279">0.4203404805431632</cx:pt>
          <cx:pt idx="280">0.62204680139205082</cx:pt>
          <cx:pt idx="281">0.16830794341463975</cx:pt>
          <cx:pt idx="282">0.79288999339906019</cx:pt>
          <cx:pt idx="283">0.3046030491894442</cx:pt>
          <cx:pt idx="284">0.20395951052577335</cx:pt>
          <cx:pt idx="285">0.47679765790044881</cx:pt>
          <cx:pt idx="286">0.34638539146144554</cx:pt>
          <cx:pt idx="287">0.17899224626610663</cx:pt>
          <cx:pt idx="288">0.048247523388826187</cx:pt>
          <cx:pt idx="289">0.55017156854358396</cx:pt>
          <cx:pt idx="290">0.34093624889618246</cx:pt>
          <cx:pt idx="291">0.14859062252164995</cx:pt>
          <cx:pt idx="292">0.22490224770798053</cx:pt>
          <cx:pt idx="293">0.15096463065253943</cx:pt>
          <cx:pt idx="294">0.15096463562473095</cx:pt>
          <cx:pt idx="295">0.06927320082136261</cx:pt>
          <cx:pt idx="296">0.2018089051954835</cx:pt>
          <cx:pt idx="297">0.82387145377394089</cx:pt>
          <cx:pt idx="298">0.55987338949958398</cx:pt>
          <cx:pt idx="299">0.74977981346094658</cx:pt>
          <cx:pt idx="300">0.10931527799164699</cx:pt>
          <cx:pt idx="301">0.29601171562371226</cx:pt>
          <cx:pt idx="302">0.62754575820533975</cx:pt>
          <cx:pt idx="303">0.21073286456277393</cx:pt>
          <cx:pt idx="304">0.97491279249654894</cx:pt>
          <cx:pt idx="305">0.55616007383297905</cx:pt>
          <cx:pt idx="306">0.087280241208251924</cx:pt>
          <cx:pt idx="307">0.63410882977724559</cx:pt>
          <cx:pt idx="308">0.59395184508139898</cx:pt>
          <cx:pt idx="309">0.92553571475049767</cx:pt>
          <cx:pt idx="310">0.31508707678827069</cx:pt>
          <cx:pt idx="311">0.01453413697548683</cx:pt>
          <cx:pt idx="312">0.23473459916796022</cx:pt>
          <cx:pt idx="313">0.75863800674637438</cx:pt>
          <cx:pt idx="314">0.48969749109375593</cx:pt>
          <cx:pt idx="315">0.70437139918416103</cx:pt>
          <cx:pt idx="316">0.38186460701578895</cx:pt>
          <cx:pt idx="317">0.10265519537876888</cx:pt>
          <cx:pt idx="318">0.26383989567157545</cx:pt>
          <cx:pt idx="319">0.98988001083638388</cx:pt>
          <cx:pt idx="320">0.41814083151079373</cx:pt>
          <cx:pt idx="321">0.28115585883328675</cx:pt>
          <cx:pt idx="322">0.41162134422568064</cx:pt>
          <cx:pt idx="323">0.40833741194805984</cx:pt>
          <cx:pt idx="324">0.4619248387540883</cx:pt>
          <cx:pt idx="325">0.26786774670503133</cx:pt>
          <cx:pt idx="326">0.36644869487278398</cx:pt>
          <cx:pt idx="327">0.88041155468415566</cx:pt>
          <cx:pt idx="328">0.42136568864377388</cx:pt>
          <cx:pt idx="329">0.85309381494120218</cx:pt>
          <cx:pt idx="330">0.88565718195143361</cx:pt>
          <cx:pt idx="331">0.12240278927103893</cx:pt>
          <cx:pt idx="332">0.96723250520599646</cx:pt>
          <cx:pt idx="333">0.20543244490011256</cx:pt>
          <cx:pt idx="334">0.30754586344703178</cx:pt>
          <cx:pt idx="335">0.47819546541647784</cx:pt>
          <cx:pt idx="336">0.047069478369145275</cx:pt>
          <cx:pt idx="337">0.47819546541647784</cx:pt>
          <cx:pt idx="338">0.58417644578839778</cx:pt>
          <cx:pt idx="339">0.51080967645189901</cx:pt>
          <cx:pt idx="340">0.068322406001424973</cx:pt>
          <cx:pt idx="341">0.5276518664070351</cx:pt>
          <cx:pt idx="342">0.13903803467596701</cx:pt>
          <cx:pt idx="343">0.35639177153364232</cx:pt>
          <cx:pt idx="344">0.36825323062462545</cx:pt>
          <cx:pt idx="345">0.43852093569683093</cx:pt>
          <cx:pt idx="346">0.1025743285907955</cx:pt>
          <cx:pt idx="347">0.28051728618760119</cx:pt>
          <cx:pt idx="348">0.0058386934265813543</cx:pt>
          <cx:pt idx="349">0.8300731481009116</cx:pt>
          <cx:pt idx="350">0.59840168127458393</cx:pt>
          <cx:pt idx="351">0.62850845879709538</cx:pt>
          <cx:pt idx="352">0.51893597506756106</cx:pt>
          <cx:pt idx="353">0.40253263162712594</cx:pt>
          <cx:pt idx="354">0.53525511680678095</cx:pt>
          <cx:pt idx="355">0.64591010852343156</cx:pt>
          <cx:pt idx="356">0.11003304906014419</cx:pt>
          <cx:pt idx="357">0.45336887615129873</cx:pt>
          <cx:pt idx="358">0.87356850721167578</cx:pt>
          <cx:pt idx="359">0.90592314743896618</cx:pt>
          <cx:pt idx="360">0.55008560401913198</cx:pt>
          <cx:pt idx="361">0.59677746765442941</cx:pt>
          <cx:pt idx="362">0.18065953790530853</cx:pt>
          <cx:pt idx="363">0.68431635916916633</cx:pt>
          <cx:pt idx="364">0.55744522664944685</cx:pt>
          <cx:pt idx="365">0.39926058216494054</cx:pt>
          <cx:pt idx="366">0.29521503882152156</cx:pt>
          <cx:pt idx="367">0.46310825129876065</cx:pt>
          <cx:pt idx="368">0.74229391487297325</cx:pt>
          <cx:pt idx="369">0.73064826117361847</cx:pt>
          <cx:pt idx="370">0.023846011464739161</cx:pt>
          <cx:pt idx="371">0.22278184611192445</cx:pt>
          <cx:pt idx="372">0.38745092323163044</cx:pt>
          <cx:pt idx="373">0.30404004851256983</cx:pt>
          <cx:pt idx="374">0.46098388846763982</cx:pt>
          <cx:pt idx="375">0.27174667065225477</cx:pt>
          <cx:pt idx="376">0.41862378710347004</cx:pt>
          <cx:pt idx="377">0.85878330251918189</cx:pt>
          <cx:pt idx="378">0.65195097456289008</cx:pt>
          <cx:pt idx="379">0.12846702956168221</cx:pt>
          <cx:pt idx="380">0.1357974688465568</cx:pt>
          <cx:pt idx="381">0.10578982460448524</cx:pt>
          <cx:pt idx="382">0.55368905243584998</cx:pt>
          <cx:pt idx="383">0.99249729719941882</cx:pt>
          <cx:pt idx="384">0.89567323399311705</cx:pt>
          <cx:pt idx="385">0.67095720822116101</cx:pt>
          <cx:pt idx="386">0.47145044471445507</cx:pt>
          <cx:pt idx="387">0.69401963006337541</cx:pt>
          <cx:pt idx="388">0.42497702094149659</cx:pt>
          <cx:pt idx="389">0.30102710574697789</cx:pt>
          <cx:pt idx="390">0.55071965457135763</cx:pt>
          <cx:pt idx="391">0.42754502438642583</cx:pt>
          <cx:pt idx="392">0.23170954256703857</cx:pt>
          <cx:pt idx="393">0.33723857844067007</cx:pt>
          <cx:pt idx="394">0.20343262676256391</cx:pt>
          <cx:pt idx="395">0.93521867633396649</cx:pt>
          <cx:pt idx="396">0.93521867585543472</cx:pt>
          <cx:pt idx="397">0.57016436202614096</cx:pt>
          <cx:pt idx="398">0.95446397731428645</cx:pt>
          <cx:pt idx="399">0.24549786940648721</cx:pt>
          <cx:pt idx="400">0.81464248463848921</cx:pt>
          <cx:pt idx="401">0.29256801530813004</cx:pt>
          <cx:pt idx="402">0.66107836777855389</cx:pt>
          <cx:pt idx="403">0.15636744800435903</cx:pt>
          <cx:pt idx="404">0.26924605804471602</cx:pt>
          <cx:pt idx="405">0.85334491849548111</cx:pt>
          <cx:pt idx="406">0.59258364231200478</cx:pt>
          <cx:pt idx="407">0.72620679682182732</cx:pt>
          <cx:pt idx="408">0.71449653664668411</cx:pt>
          <cx:pt idx="409">0.85331270488098476</cx:pt>
          <cx:pt idx="410">0.25802811222235117</cx:pt>
          <cx:pt idx="411">0.94534770927987677</cx:pt>
          <cx:pt idx="412">0.89426777458112183</cx:pt>
          <cx:pt idx="413">0.58805828443159025</cx:pt>
          <cx:pt idx="414">0.63426851282657126</cx:pt>
          <cx:pt idx="415">0.78545546424836343</cx:pt>
          <cx:pt idx="416">0.15284934052847191</cx:pt>
          <cx:pt idx="417">0.87625814467200058</cx:pt>
          <cx:pt idx="418">0.4054950645843397</cx:pt>
          <cx:pt idx="419">0.5437858516571803</cx:pt>
          <cx:pt idx="420">0.29507594330048215</cx:pt>
          <cx:pt idx="421">0.66987454177609029</cx:pt>
          <cx:pt idx="422">0.71072863600926994</cx:pt>
          <cx:pt idx="423">0.15912422504045989</cx:pt>
          <cx:pt idx="424">0.67510819521401866</cx:pt>
          <cx:pt idx="425">0.35628000864978748</cx:pt>
          <cx:pt idx="426">0.53647928895602393</cx:pt>
          <cx:pt idx="427">0.66626525915968737</cx:pt>
          <cx:pt idx="428">0.33798393679881789</cx:pt>
          <cx:pt idx="429">0.62145486717584819</cx:pt>
          <cx:pt idx="430">0.93827255845312396</cx:pt>
          <cx:pt idx="431">0.28201910767946203</cx:pt>
          <cx:pt idx="432">0.9791311579003823</cx:pt>
          <cx:pt idx="433">0.16330165518477927</cx:pt>
          <cx:pt idx="434">0.26471729989832499</cx:pt>
          <cx:pt idx="435">0.78010424499377085</cx:pt>
          <cx:pt idx="436">0.99445315813438151</cx:pt>
          <cx:pt idx="437">0.68585338126331696</cx:pt>
          <cx:pt idx="438">0.5835923290974161</cx:pt>
          <cx:pt idx="439">0.52352765848862104</cx:pt>
          <cx:pt idx="440">0.46205435787759275</cx:pt>
          <cx:pt idx="441">0.34172477415478908</cx:pt>
          <cx:pt idx="442">0.012774995687936903</cx:pt>
          <cx:pt idx="443">0.85109539292629321</cx:pt>
          <cx:pt idx="444">0.30972214420897731</cx:pt>
          <cx:pt idx="445">0.79603488619765805</cx:pt>
          <cx:pt idx="446">0.49700164152935344</cx:pt>
          <cx:pt idx="447">0.87790640658507701</cx:pt>
          <cx:pt idx="448">0.73842596703807994</cx:pt>
          <cx:pt idx="449">0.12301384570279709</cx:pt>
          <cx:pt idx="450">0.12301383874827501</cx:pt>
          <cx:pt idx="451">0.36038973256992202</cx:pt>
          <cx:pt idx="452">0.69435311842330827</cx:pt>
          <cx:pt idx="453">0.7586858081340212</cx:pt>
          <cx:pt idx="454">0.72809223164640291</cx:pt>
          <cx:pt idx="455">0.78872800027424794</cx:pt>
          <cx:pt idx="456">0.32222555022086985</cx:pt>
          <cx:pt idx="457">0.17681673190529668</cx:pt>
          <cx:pt idx="458">0.1208795848012017</cx:pt>
          <cx:pt idx="459">0.56218886895060349</cx:pt>
          <cx:pt idx="460">0.24711482212404629</cx:pt>
          <cx:pt idx="461">0.7424435194883362</cx:pt>
          <cx:pt idx="462">0.42195910522574764</cx:pt>
          <cx:pt idx="463">0.73807086808343159</cx:pt>
          <cx:pt idx="464">0.79918112369052485</cx:pt>
          <cx:pt idx="465">0.74793582991409524</cx:pt>
          <cx:pt idx="466">0.57678263291889809</cx:pt>
          <cx:pt idx="467">0.39390804971737925</cx:pt>
          <cx:pt idx="468">0.8897486723495136</cx:pt>
          <cx:pt idx="469">0.72785472287828856</cx:pt>
          <cx:pt idx="470">0.7254338072983969</cx:pt>
          <cx:pt idx="471">0.41760356071673743</cx:pt>
          <cx:pt idx="472">0.46390555500310837</cx:pt>
          <cx:pt idx="473">0.5664161075248646</cx:pt>
          <cx:pt idx="474">0.77687924049724622</cx:pt>
          <cx:pt idx="475">0.12749915695426114</cx:pt>
          <cx:pt idx="476">0.72669547454349326</cx:pt>
          <cx:pt idx="477">0.5257277355558847</cx:pt>
          <cx:pt idx="478">0.43935260417457533</cx:pt>
          <cx:pt idx="479">0.43709518420291826</cx:pt>
          <cx:pt idx="480">0.86573872705499566</cx:pt>
          <cx:pt idx="481">0.81373658657683623</cx:pt>
          <cx:pt idx="482">0.35668828090579519</cx:pt>
          <cx:pt idx="483">0.99664440646750907</cx:pt>
          <cx:pt idx="484">0.059256935900081915</cx:pt>
          <cx:pt idx="485">0.72341389142702095</cx:pt>
          <cx:pt idx="486">0.49495958148726971</cx:pt>
          <cx:pt idx="487">0.22666767385516348</cx:pt>
          <cx:pt idx="488">0.30273576604511387</cx:pt>
          <cx:pt idx="489">0.22011158907580064</cx:pt>
          <cx:pt idx="490">0.92473751328835907</cx:pt>
          <cx:pt idx="491">0.2738014114456454</cx:pt>
          <cx:pt idx="492">0.80732004236780108</cx:pt>
          <cx:pt idx="493">0.2738014114456454</cx:pt>
          <cx:pt idx="494">0.51729681455838394</cx:pt>
          <cx:pt idx="495">0.18478835413580849</cx:pt>
          <cx:pt idx="496">0.20763978221517046</cx:pt>
          <cx:pt idx="497">0.72137999662479912</cx:pt>
          <cx:pt idx="498">0.93838955497271681</cx:pt>
          <cx:pt idx="499">0.86453452489059068</cx:pt>
          <cx:pt idx="500">0.5909951603184489</cx:pt>
          <cx:pt idx="501">0.69067212627715047</cx:pt>
          <cx:pt idx="502">0.52461277015487529</cx:pt>
          <cx:pt idx="503">0.98914668777292347</cx:pt>
          <cx:pt idx="504">0.52678929529977125</cx:pt>
          <cx:pt idx="505">0.80881060060148902</cx:pt>
          <cx:pt idx="506">0.490914814567737</cx:pt>
          <cx:pt idx="507">0.66736172898169976</cx:pt>
          <cx:pt idx="508">0.82112772923273747</cx:pt>
          <cx:pt idx="509">0.016666540995394198</cx:pt>
          <cx:pt idx="510">0.81170581819532428</cx:pt>
          <cx:pt idx="511">0.69632680512957723</cx:pt>
          <cx:pt idx="512">0.81278810227397236</cx:pt>
          <cx:pt idx="513">0.21015478302424462</cx:pt>
          <cx:pt idx="514">0.47968692607685015</cx:pt>
          <cx:pt idx="515">0.73749790954516437</cx:pt>
          <cx:pt idx="516">0.49128751850529928</cx:pt>
          <cx:pt idx="517">0.48910753275456187</cx:pt>
          <cx:pt idx="518">0.27297968374857573</cx:pt>
          <cx:pt idx="519">0.61944443902042878</cx:pt>
          <cx:pt idx="520">0.35363229864575418</cx:pt>
          <cx:pt idx="521">0.73330430811971126</cx:pt>
          <cx:pt idx="522">0.74840943257267478</cx:pt>
          <cx:pt idx="523">0.13635099523185676</cx:pt>
          <cx:pt idx="524">0.075556632558208117</cx:pt>
          <cx:pt idx="525">0.28747457866316584</cx:pt>
          <cx:pt idx="526">0.45701908307082451</cx:pt>
          <cx:pt idx="527">0.16060709913747487</cx:pt>
          <cx:pt idx="528">0.75408466680618746</cx:pt>
          <cx:pt idx="529">0.68427996261506596</cx:pt>
          <cx:pt idx="530">0.48741156495415339</cx:pt>
          <cx:pt idx="531">0.74137354381107068</cx:pt>
          <cx:pt idx="532">0.43242596508051134</cx:pt>
          <cx:pt idx="533">0.99485819389904517</cx:pt>
          <cx:pt idx="534">0.17887520306636071</cx:pt>
          <cx:pt idx="535">0.32321301625612719</cx:pt>
          <cx:pt idx="536">0.5304803147610524</cx:pt>
          <cx:pt idx="537">0.88357166496042772</cx:pt>
          <cx:pt idx="538">0.034453464615529387</cx:pt>
          <cx:pt idx="539">0.0069759383018770096</cx:pt>
          <cx:pt idx="540">0.12029427166467478</cx:pt>
          <cx:pt idx="541">0.42802178989493789</cx:pt>
          <cx:pt idx="542">0.070184754536606012</cx:pt>
          <cx:pt idx="543">0.52277048753186561</cx:pt>
          <cx:pt idx="544">0.82579433641285638</cx:pt>
          <cx:pt idx="545">0.25624477634864357</cx:pt>
          <cx:pt idx="546">0.66129560278338539</cx:pt>
          <cx:pt idx="547">0.54050098997510876</cx:pt>
          <cx:pt idx="548">0.65002735663128997</cx:pt>
          <cx:pt idx="549">0.42668256368715607</cx:pt>
          <cx:pt idx="550">0.68869131205343292</cx:pt>
          <cx:pt idx="551">0.70995470507483716</cx:pt>
          <cx:pt idx="552">0.8475262541918106</cx:pt>
          <cx:pt idx="553">0.84752623706530494</cx:pt>
          <cx:pt idx="554">0.86199083233573259</cx:pt>
          <cx:pt idx="555">0.33031756596077877</cx:pt>
          <cx:pt idx="556">0.34632551782532328</cx:pt>
          <cx:pt idx="557">0.86654810540819804</cx:pt>
          <cx:pt idx="558">0.74264966445101666</cx:pt>
          <cx:pt idx="559">0.31159016087461672</cx:pt>
          <cx:pt idx="560">0.85671192539738816</cx:pt>
          <cx:pt idx="561">1</cx:pt>
          <cx:pt idx="562">0.51104453415282658</cx:pt>
          <cx:pt idx="563">0.64388123397871033</cx:pt>
          <cx:pt idx="564">0.99425409358486849</cx:pt>
          <cx:pt idx="565">0.67174110598458225</cx:pt>
          <cx:pt idx="566">0.68285498868090244</cx:pt>
          <cx:pt idx="567">0.57407991187350937</cx:pt>
          <cx:pt idx="568">0.59061507158418403</cx:pt>
          <cx:pt idx="569">0.48939606453540296</cx:pt>
          <cx:pt idx="570">0.5734319281658441</cx:pt>
          <cx:pt idx="571">0.39094928263222584</cx:pt>
          <cx:pt idx="572">0.94373335356854271</cx:pt>
          <cx:pt idx="573">0.6627122549982597</cx:pt>
          <cx:pt idx="574">0.47882347737645636</cx:pt>
          <cx:pt idx="575">0.81340768383729678</cx:pt>
          <cx:pt idx="576">0.50271632776588793</cx:pt>
          <cx:pt idx="577">0.85724052442110865</cx:pt>
          <cx:pt idx="578">0.641927933580692</cx:pt>
          <cx:pt idx="579">0.48852152978335805</cx:pt>
          <cx:pt idx="580">0.68669637930136607</cx:pt>
          <cx:pt idx="581">0.31054905487283069</cx:pt>
          <cx:pt idx="582">0.31424401656542461</cx:pt>
          <cx:pt idx="583">0.36974857800836336</cx:pt>
          <cx:pt idx="584">0.12091903314186561</cx:pt>
          <cx:pt idx="585">0.31484132260937497</cx:pt>
          <cx:pt idx="586">0.72532121910844971</cx:pt>
          <cx:pt idx="587">0.33811599373539225</cx:pt>
          <cx:pt idx="588">0.53120775001245368</cx:pt>
          <cx:pt idx="589">0.6705910430973907</cx:pt>
          <cx:pt idx="590">0.82206983134540856</cx:pt>
          <cx:pt idx="591">0.054276293636820266</cx:pt>
          <cx:pt idx="592">0.72769782052171816</cx:pt>
          <cx:pt idx="593">0.94167491739560671</cx:pt>
          <cx:pt idx="594">0.71928908982480722</cx:pt>
          <cx:pt idx="595">0.44887073838247793</cx:pt>
          <cx:pt idx="596">0.36925316108693773</cx:pt>
          <cx:pt idx="597">0.85577030423665212</cx:pt>
          <cx:pt idx="598">0.85729040578704674</cx:pt>
          <cx:pt idx="599">0.089041016935430276</cx:pt>
          <cx:pt idx="600">0.99840338213813196</cx:pt>
          <cx:pt idx="601">0.79318415309704604</cx:pt>
          <cx:pt idx="602">0.89429573595292644</cx:pt>
          <cx:pt idx="603">0.025439415411672446</cx:pt>
          <cx:pt idx="604">0.65265440687227527</cx:pt>
          <cx:pt idx="605">0.80245314568616211</cx:pt>
          <cx:pt idx="606">0.98160700944053381</cx:pt>
          <cx:pt idx="607">0.98160701074299861</cx:pt>
          <cx:pt idx="608">0.60863419675030828</cx:pt>
          <cx:pt idx="609">0.81871386102574673</cx:pt>
          <cx:pt idx="610">0.95111873545197767</cx:pt>
          <cx:pt idx="611">0.75873470407388144</cx:pt>
          <cx:pt idx="612">0.4738991476544494</cx:pt>
          <cx:pt idx="613">0.12385267703768305</cx:pt>
          <cx:pt idx="614">0.3876960514719513</cx:pt>
          <cx:pt idx="615">0.40514658415455751</cx:pt>
          <cx:pt idx="616">0.96244502781627117</cx:pt>
          <cx:pt idx="617">0.82692807438635696</cx:pt>
          <cx:pt idx="618">0.077493838134512952</cx:pt>
          <cx:pt idx="619">0.25262769293063841</cx:pt>
          <cx:pt idx="620">0.10968224592012568</cx:pt>
          <cx:pt idx="621">0.116417373982941</cx:pt>
          <cx:pt idx="622">0.64893801131183015</cx:pt>
          <cx:pt idx="623">0.38968841202778914</cx:pt>
          <cx:pt idx="624">0.43710688031280287</cx:pt>
          <cx:pt idx="625">0.93149166176841869</cx:pt>
          <cx:pt idx="626">0.7565214347729321</cx:pt>
          <cx:pt idx="627">0.51057562983045868</cx:pt>
          <cx:pt idx="628">0.11505419822720665</cx:pt>
          <cx:pt idx="629">0.077637556750981565</cx:pt>
          <cx:pt idx="630">0.16781701987625486</cx:pt>
          <cx:pt idx="631">0.98872267081791532</cx:pt>
          <cx:pt idx="632">0.12723608263353359</cx:pt>
          <cx:pt idx="633">0.070327575212484686</cx:pt>
          <cx:pt idx="634">0.38008467909134469</cx:pt>
          <cx:pt idx="635">0.014762112499024016</cx:pt>
          <cx:pt idx="636">0.014772790450474743</cx:pt>
          <cx:pt idx="637">0.069478932298061999</cx:pt>
          <cx:pt idx="638">0.17497927146633882</cx:pt>
          <cx:pt idx="639">0.65287687488462742</cx:pt>
          <cx:pt idx="640">0.032984295063719644</cx:pt>
          <cx:pt idx="641">0.28359220624255077</cx:pt>
          <cx:pt idx="642">0.54321531248218879</cx:pt>
          <cx:pt idx="643">0.71281636125192227</cx:pt>
          <cx:pt idx="644">0.29630272630371129</cx:pt>
          <cx:pt idx="645">0.65811110635806103</cx:pt>
          <cx:pt idx="646">0.73191974785593095</cx:pt>
          <cx:pt idx="647">0.67489105732024346</cx:pt>
          <cx:pt idx="648">0.82479748626732663</cx:pt>
          <cx:pt idx="649">1</cx:pt>
          <cx:pt idx="650">0.82479748626732663</cx:pt>
          <cx:pt idx="651">0.12449495708364762</cx:pt>
          <cx:pt idx="652">0.74323079518668522</cx:pt>
          <cx:pt idx="653">0.2029409651613506</cx:pt>
          <cx:pt idx="654">0.16336424309774433</cx:pt>
          <cx:pt idx="655">0.22090523924350325</cx:pt>
          <cx:pt idx="656">0.51705654780182897</cx:pt>
          <cx:pt idx="657">0.52689710347990104</cx:pt>
          <cx:pt idx="658">0.31313642525818641</cx:pt>
          <cx:pt idx="659">0.093115794680695876</cx:pt>
          <cx:pt idx="660">0.65306584604970153</cx:pt>
          <cx:pt idx="661">0.92279260606757152</cx:pt>
          <cx:pt idx="662">0.76706340196691425</cx:pt>
          <cx:pt idx="663">0.46035236050906791</cx:pt>
          <cx:pt idx="664">0.70207709769371696</cx:pt>
          <cx:pt idx="665">0.60514037255311703</cx:pt>
          <cx:pt idx="666">0.29946978356948634</cx:pt>
          <cx:pt idx="667">0.55245992112146103</cx:pt>
          <cx:pt idx="668">0.98581722900175994</cx:pt>
          <cx:pt idx="669">0.93440097993557458</cx:pt>
          <cx:pt idx="670">0.85142471210026893</cx:pt>
          <cx:pt idx="671">0.80635397756317984</cx:pt>
          <cx:pt idx="672">0.77903708018593487</cx:pt>
          <cx:pt idx="673">0.62088955424144998</cx:pt>
          <cx:pt idx="674">0.68147438272111427</cx:pt>
          <cx:pt idx="675">0.59982154591766634</cx:pt>
          <cx:pt idx="676">0.61349774656510414</cx:pt>
          <cx:pt idx="677">0.92204978693616413</cx:pt>
          <cx:pt idx="678">0.91398139223771535</cx:pt>
          <cx:pt idx="679">0.66064129893725299</cx:pt>
          <cx:pt idx="680">0.63692049483945756</cx:pt>
          <cx:pt idx="681">0.49169425855090532</cx:pt>
          <cx:pt idx="682">0.44702104202335968</cx:pt>
          <cx:pt idx="683">0.58974501903056664</cx:pt>
          <cx:pt idx="684">0.17066693555018855</cx:pt>
          <cx:pt idx="685">0.41248649881882149</cx:pt>
          <cx:pt idx="686">0.82260694962562408</cx:pt>
          <cx:pt idx="687">0.12883681790616422</cx:pt>
          <cx:pt idx="688">0.9383126572210958</cx:pt>
          <cx:pt idx="689">0.72998214807350625</cx:pt>
          <cx:pt idx="690">0.89659709379809993</cx:pt>
          <cx:pt idx="691">0.40440369218478978</cx:pt>
          <cx:pt idx="692">0.096558316395979171</cx:pt>
          <cx:pt idx="693">0.78075543288306271</cx:pt>
          <cx:pt idx="694">0.69872736027181204</cx:pt>
          <cx:pt idx="695">0.45888437264221382</cx:pt>
          <cx:pt idx="696">0.66902068102320111</cx:pt>
          <cx:pt idx="697">0.62741691471350092</cx:pt>
          <cx:pt idx="698">0.77611033945666918</cx:pt>
          <cx:pt idx="699">0.44781712748167657</cx:pt>
          <cx:pt idx="700">0.051120107858764599</cx:pt>
          <cx:pt idx="701">0.029998197306792582</cx:pt>
          <cx:pt idx="702">0.487542487254782</cx:pt>
          <cx:pt idx="703">0.16285903449648159</cx:pt>
          <cx:pt idx="704">0.31105117428967316</cx:pt>
          <cx:pt idx="705">0.050910769252740483</cx:pt>
          <cx:pt idx="706">0.12010096102366656</cx:pt>
          <cx:pt idx="707">0.83311594254225796</cx:pt>
          <cx:pt idx="708">0.54559783769814063</cx:pt>
          <cx:pt idx="709">0.079942586590798587</cx:pt>
          <cx:pt idx="710">0.14868186955631457</cx:pt>
          <cx:pt idx="711">0.50530789988885627</cx:pt>
          <cx:pt idx="712">0.2852181943165969</cx:pt>
          <cx:pt idx="713">0.28521820410676557</cx:pt>
          <cx:pt idx="714">0.39231798217810754</cx:pt>
          <cx:pt idx="715">0.36436218168663459</cx:pt>
          <cx:pt idx="716">0.34760992222690246</cx:pt>
          <cx:pt idx="717">0.56278609517401357</cx:pt>
          <cx:pt idx="718">0.20165689340058224</cx:pt>
          <cx:pt idx="719">0.020634435018085245</cx:pt>
          <cx:pt idx="720">0.35497270308153817</cx:pt>
          <cx:pt idx="721">0.34860527737561919</cx:pt>
          <cx:pt idx="722">0.55534530628385959</cx:pt>
          <cx:pt idx="723">0.52320944725577989</cx:pt>
          <cx:pt idx="724">0.60580106685147639</cx:pt>
          <cx:pt idx="725">0.44001197716542362</cx:pt>
          <cx:pt idx="726">0.14443903056739729</cx:pt>
          <cx:pt idx="727">0.21877625371096357</cx:pt>
          <cx:pt idx="728">0.47689561242106759</cx:pt>
          <cx:pt idx="729">0.73571420594352621</cx:pt>
          <cx:pt idx="730">0.4031099260255413</cx:pt>
          <cx:pt idx="731">0.62179557024103538</cx:pt>
          <cx:pt idx="732">0.30620280695565488</cx:pt>
          <cx:pt idx="733">0.17650799722653396</cx:pt>
          <cx:pt idx="734">0.56918734208465871</cx:pt>
          <cx:pt idx="735">0.28778686984443841</cx:pt>
          <cx:pt idx="736">0.21788730538091206</cx:pt>
          <cx:pt idx="737">0.24846641206738351</cx:pt>
          <cx:pt idx="738">0.24454251932315443</cx:pt>
          <cx:pt idx="739">0.91553434941935075</cx:pt>
          <cx:pt idx="740">0.062939368725667522</cx:pt>
          <cx:pt idx="741">0.037660436788821</cx:pt>
          <cx:pt idx="742">0.23188216813457918</cx:pt>
          <cx:pt idx="743">0.67698371897592868</cx:pt>
          <cx:pt idx="744">0.93370564610161688</cx:pt>
          <cx:pt idx="745">0.9807309130030849</cx:pt>
          <cx:pt idx="746">0.90981862922222356</cx:pt>
          <cx:pt idx="747">0.88212084799297064</cx:pt>
          <cx:pt idx="748">0.38616870208307186</cx:pt>
          <cx:pt idx="749">0.61675283846129547</cx:pt>
          <cx:pt idx="750">0.98878713446178679</cx:pt>
          <cx:pt idx="751">0.056600306019624333</cx:pt>
          <cx:pt idx="752">0.82394541219834994</cx:pt>
          <cx:pt idx="753">0.46003603142598215</cx:pt>
          <cx:pt idx="754">0.85628005893165082</cx:pt>
          <cx:pt idx="755">0.12996308341683188</cx:pt>
          <cx:pt idx="756">0.83003671433081649</cx:pt>
          <cx:pt idx="757">0.96859407678113696</cx:pt>
          <cx:pt idx="758">0.2736387321842122</cx:pt>
          <cx:pt idx="759">0.27554735001252539</cx:pt>
          <cx:pt idx="760">0.71545790954992639</cx:pt>
          <cx:pt idx="761">0.19979104990585095</cx:pt>
          <cx:pt idx="762">0.52882951271403689</cx:pt>
          <cx:pt idx="763">0.92289298304307688</cx:pt>
          <cx:pt idx="764">0.90630750436079555</cx:pt>
          <cx:pt idx="765">0.17071164084406665</cx:pt>
          <cx:pt idx="766">0.86799706613645733</cx:pt>
          <cx:pt idx="767">0.2748427850614143</cx:pt>
          <cx:pt idx="768">0.27484278419860703</cx:pt>
          <cx:pt idx="769">0.11091469438066581</cx:pt>
          <cx:pt idx="770">0.11652439279778612</cx:pt>
          <cx:pt idx="771">0.98242199828403654</cx:pt>
          <cx:pt idx="772">0.79699669884582869</cx:pt>
          <cx:pt idx="773">0.93361882142452535</cx:pt>
          <cx:pt idx="774">0.31694907255822802</cx:pt>
          <cx:pt idx="775">0.5036134917914642</cx:pt>
          <cx:pt idx="776">0.11830879509413098</cx:pt>
          <cx:pt idx="777">0.34204724179866874</cx:pt>
          <cx:pt idx="778">0.67276485281475873</cx:pt>
          <cx:pt idx="779">0.008722228955704377</cx:pt>
          <cx:pt idx="780">0.15340119235993055</cx:pt>
          <cx:pt idx="781">0.22927450034982727</cx:pt>
          <cx:pt idx="782">0.27308499593352387</cx:pt>
          <cx:pt idx="783">0.51833298578207221</cx:pt>
          <cx:pt idx="784">0.77004495259462713</cx:pt>
          <cx:pt idx="785">0.10672180423808146</cx:pt>
          <cx:pt idx="786">0.063597743112243144</cx:pt>
          <cx:pt idx="787">0.14596116824415178</cx:pt>
          <cx:pt idx="788">0.13736210613114458</cx:pt>
          <cx:pt idx="789">0.1739862029467428</cx:pt>
          <cx:pt idx="790">0.48102895118978595</cx:pt>
          <cx:pt idx="791">0.21338400208592917</cx:pt>
          <cx:pt idx="792">0.33433452258436502</cx:pt>
          <cx:pt idx="793">0.33987282804823848</cx:pt>
          <cx:pt idx="794">0.82239432426972625</cx:pt>
          <cx:pt idx="795">0.88491974647272464</cx:pt>
          <cx:pt idx="796">0.93079185522078633</cx:pt>
          <cx:pt idx="797">0.32213082454026143</cx:pt>
          <cx:pt idx="798">0.321198615583348</cx:pt>
          <cx:pt idx="799">0.0083933802473639182</cx:pt>
          <cx:pt idx="800">0.046841613425770597</cx:pt>
          <cx:pt idx="801">0.10208676359063433</cx:pt>
          <cx:pt idx="802">0.20798329019596479</cx:pt>
          <cx:pt idx="803">0.14108083359587201</cx:pt>
          <cx:pt idx="804">0.1587345596937712</cx:pt>
          <cx:pt idx="805">0.26390725357212985</cx:pt>
          <cx:pt idx="806">0.86231325240685353</cx:pt>
          <cx:pt idx="807">0.31393047751358866</cx:pt>
          <cx:pt idx="808">0.80447530043177373</cx:pt>
          <cx:pt idx="809">0.50589346788528988</cx:pt>
          <cx:pt idx="810">0.44542528502360146</cx:pt>
          <cx:pt idx="811">0.49228867931988185</cx:pt>
          <cx:pt idx="812">0.44542528502360146</cx:pt>
          <cx:pt idx="813">0.33961754872855021</cx:pt>
          <cx:pt idx="814">0.6066040455896905</cx:pt>
          <cx:pt idx="815">0.66879242039249254</cx:pt>
          <cx:pt idx="816">0.59073940484467324</cx:pt>
          <cx:pt idx="817">0.18203957832290876</cx:pt>
          <cx:pt idx="818">0.18607560013677385</cx:pt>
          <cx:pt idx="819">0.92521253793522318</cx:pt>
          <cx:pt idx="820">0.070881522540526445</cx:pt>
          <cx:pt idx="821">0.87207630691177385</cx:pt>
          <cx:pt idx="822">0.63721060261708518</cx:pt>
          <cx:pt idx="823">0.38854917516612497</cx:pt>
          <cx:pt idx="824">0.15535787724064903</cx:pt>
          <cx:pt idx="825">0.50614304809752553</cx:pt>
          <cx:pt idx="826">0.15464629812342048</cx:pt>
          <cx:pt idx="827">0.87422669755580096</cx:pt>
          <cx:pt idx="828">0.37815557868919036</cx:pt>
          <cx:pt idx="829">0.066603295189734096</cx:pt>
          <cx:pt idx="830">0.23969844078411809</cx:pt>
          <cx:pt idx="831">0.21703083274589335</cx:pt>
          <cx:pt idx="832">0.99945713791256563</cx:pt>
          <cx:pt idx="833">0.74596962475696826</cx:pt>
          <cx:pt idx="834">0.042986127381967353</cx:pt>
          <cx:pt idx="835">0.086912808631778193</cx:pt>
          <cx:pt idx="836">0.91385037431405713</cx:pt>
          <cx:pt idx="837">0.064984507928203844</cx:pt>
          <cx:pt idx="838">0.76394728515928467</cx:pt>
          <cx:pt idx="839">0.01256112280304009</cx:pt>
          <cx:pt idx="840">0.22945786691614531</cx:pt>
          <cx:pt idx="841">0.37638106164404006</cx:pt>
          <cx:pt idx="842">0.78577072893482458</cx:pt>
          <cx:pt idx="843">0.44712010792100876</cx:pt>
          <cx:pt idx="844">0.091751508680590926</cx:pt>
          <cx:pt idx="845">0.40100663423035388</cx:pt>
          <cx:pt idx="846">0.12327839462423995</cx:pt>
          <cx:pt idx="847">0.44515350950163646</cx:pt>
          <cx:pt idx="848">0.19045500274616636</cx:pt>
          <cx:pt idx="849">0.22672569920826008</cx:pt>
          <cx:pt idx="850">0.86873325719915451</cx:pt>
          <cx:pt idx="851">0.43769486654156686</cx:pt>
          <cx:pt idx="852">0.54567177868987016</cx:pt>
          <cx:pt idx="853">0.022679638294232328</cx:pt>
          <cx:pt idx="854">0.10558228668517598</cx:pt>
          <cx:pt idx="855">0.42237506070411945</cx:pt>
          <cx:pt idx="856">0.75766119404002397</cx:pt>
          <cx:pt idx="857">0.063527255430037816</cx:pt>
          <cx:pt idx="858">0.32211091829001059</cx:pt>
          <cx:pt idx="859">0.93421470754304115</cx:pt>
          <cx:pt idx="860">0.34254760924067107</cx:pt>
          <cx:pt idx="861">0.62633267809078275</cx:pt>
          <cx:pt idx="862">0.80677788944384932</cx:pt>
          <cx:pt idx="863">0.51954060692774051</cx:pt>
          <cx:pt idx="864">0.014872056381256538</cx:pt>
          <cx:pt idx="865">0.65548118606434458</cx:pt>
          <cx:pt idx="866">0.53751957894330515</cx:pt>
          <cx:pt idx="867">0.71135163162394521</cx:pt>
          <cx:pt idx="868">0.95830805601387348</cx:pt>
          <cx:pt idx="869">0.93004422900947281</cx:pt>
          <cx:pt idx="870">0.58951829399657285</cx:pt>
          <cx:pt idx="871">0.052888231175494377</cx:pt>
          <cx:pt idx="872">0.27936936620222502</cx:pt>
          <cx:pt idx="873">0.91718903787714812</cx:pt>
          <cx:pt idx="874">0.052870009015863993</cx:pt>
          <cx:pt idx="875">0.17916146211663994</cx:pt>
          <cx:pt idx="876">0.17916145731304459</cx:pt>
          <cx:pt idx="877">0.27650943947440271</cx:pt>
          <cx:pt idx="878">0.95215198066048967</cx:pt>
          <cx:pt idx="879">0.60556697264476522</cx:pt>
          <cx:pt idx="880">0.43435199703330041</cx:pt>
          <cx:pt idx="881">0.1810845650342956</cx:pt>
          <cx:pt idx="882">0.16454319574257212</cx:pt>
          <cx:pt idx="883">0.89317754641006986</cx:pt>
          <cx:pt idx="884">0.35385129291715178</cx:pt>
          <cx:pt idx="885">0.46724804011160659</cx:pt>
          <cx:pt idx="886">0.38938378113657479</cx:pt>
          <cx:pt idx="887">0.58973385156222236</cx:pt>
          <cx:pt idx="888">0.04011755110451861</cx:pt>
          <cx:pt idx="889">0.28292087167039065</cx:pt>
          <cx:pt idx="890">0.60765062545952109</cx:pt>
          <cx:pt idx="891">0.81560608718657412</cx:pt>
          <cx:pt idx="892">0.059765333239207456</cx:pt>
          <cx:pt idx="893">0.27299449106855567</cx:pt>
          <cx:pt idx="894">0.33672018728388065</cx:pt>
          <cx:pt idx="895">0.44945641893901411</cx:pt>
          <cx:pt idx="896">0.24322005853930176</cx:pt>
          <cx:pt idx="897">0.46342293021969472</cx:pt>
          <cx:pt idx="898">0.64053186033932052</cx:pt>
          <cx:pt idx="899">0.12831132739048337</cx:pt>
          <cx:pt idx="900">0.57423329176489291</cx:pt>
          <cx:pt idx="901">0.48801872846889938</cx:pt>
          <cx:pt idx="902">0.54908005317437569</cx:pt>
          <cx:pt idx="903">0.61647289470157007</cx:pt>
          <cx:pt idx="904">0.53364533163224259</cx:pt>
          <cx:pt idx="905">0.19356504457338988</cx:pt>
          <cx:pt idx="906">0.85090742918014539</cx:pt>
          <cx:pt idx="907">0.57084310630383772</cx:pt>
          <cx:pt idx="908">0.55440577761345944</cx:pt>
          <cx:pt idx="909">0.45563097204536829</cx:pt>
          <cx:pt idx="910">0.29180490558119021</cx:pt>
          <cx:pt idx="911">0.26042695430439838</cx:pt>
          <cx:pt idx="912">0.48949061981403819</cx:pt>
          <cx:pt idx="913">0.31134861769967109</cx:pt>
          <cx:pt idx="914">0.13277453134850506</cx:pt>
          <cx:pt idx="915">0.28461718159899435</cx:pt>
          <cx:pt idx="916">0.62409827600646617</cx:pt>
          <cx:pt idx="917">0.58341407507747589</cx:pt>
          <cx:pt idx="918">0.86110876147295412</cx:pt>
          <cx:pt idx="919">0.15617533597560931</cx:pt>
          <cx:pt idx="920">0.70094827988104402</cx:pt>
          <cx:pt idx="921">0.3755880235238005</cx:pt>
          <cx:pt idx="922">0.71544928224809912</cx:pt>
          <cx:pt idx="923">0.46760297957070562</cx:pt>
          <cx:pt idx="924">0.34756407097579367</cx:pt>
          <cx:pt idx="925">0.46213152512298949</cx:pt>
          <cx:pt idx="926">0.92940926226747234</cx:pt>
          <cx:pt idx="927">0.57204715479817936</cx:pt>
          <cx:pt idx="928">0.4143560208453716</cx:pt>
          <cx:pt idx="929">0.94276579172955288</cx:pt>
          <cx:pt idx="930">0.25950868572386881</cx:pt>
          <cx:pt idx="931">0.25950868692480933</cx:pt>
          <cx:pt idx="932">0.47262858217770465</cx:pt>
          <cx:pt idx="933">0.54185959445866416</cx:pt>
          <cx:pt idx="934">0.03372928197981314</cx:pt>
          <cx:pt idx="935">0.22858475473110748</cx:pt>
          <cx:pt idx="936">0.29739013583520979</cx:pt>
          <cx:pt idx="937">0.35496006722496687</cx:pt>
          <cx:pt idx="938">0.65705964980384224</cx:pt>
          <cx:pt idx="939">0.32868401428975857</cx:pt>
          <cx:pt idx="940">0.85513436043054181</cx:pt>
          <cx:pt idx="941">0.18917472458445431</cx:pt>
          <cx:pt idx="942">0.58421184015597516</cx:pt>
          <cx:pt idx="943">0.55695569244119314</cx:pt>
          <cx:pt idx="944">0.37863682100854756</cx:pt>
          <cx:pt idx="945">0.49221602211256954</cx:pt>
          <cx:pt idx="946">0.43782070413932384</cx:pt>
          <cx:pt idx="947">0.069547419806225044</cx:pt>
          <cx:pt idx="948">0.58610093994054113</cx:pt>
          <cx:pt idx="949">0.53864178617781522</cx:pt>
          <cx:pt idx="950">0.20359378223229002</cx:pt>
          <cx:pt idx="951">0.087016863504796621</cx:pt>
          <cx:pt idx="952">0.82599323525233603</cx:pt>
        </cx:lvl>
      </cx:numDim>
    </cx:data>
  </cx:chartData>
  <cx:chart>
    <cx:title pos="t" align="ctr" overlay="0">
      <cx:tx>
        <cx:txData>
          <cx:v>After applying delta method</cx:v>
        </cx:txData>
      </cx:tx>
      <cx:txPr>
        <a:bodyPr spcFirstLastPara="1" vertOverflow="ellipsis" wrap="square" lIns="0" tIns="0" rIns="0" bIns="0" anchor="ctr" anchorCtr="1"/>
        <a:lstStyle/>
        <a:p>
          <a:pPr algn="ctr">
            <a:defRPr/>
          </a:pPr>
          <a:r>
            <a:rPr lang="en-US" dirty="0"/>
            <a:t>After applying delta method</a:t>
          </a:r>
        </a:p>
      </cx:txPr>
    </cx:title>
    <cx:plotArea>
      <cx:plotAreaRegion>
        <cx:series layoutId="clusteredColumn" uniqueId="{62A4531B-EBC6-45A5-ADC3-4F492A83CE58}">
          <cx:dataId val="0"/>
          <cx:layoutPr>
            <cx:binning intervalClosed="r">
              <cx:binSize val="0.05000000000000001"/>
            </cx:binning>
          </cx:layoutPr>
        </cx:series>
      </cx:plotAreaRegion>
      <cx:axis id="0">
        <cx:catScaling gapWidth="0"/>
        <cx:tickLabels/>
        <cx:numFmt formatCode="#,##0.00" sourceLinked="0"/>
      </cx:axis>
      <cx:axis id="1">
        <cx:valScaling/>
        <cx:majorGridlines/>
        <cx:tickLabels/>
        <cx:numFmt formatCode="#,##0;-#,##0" sourceLinked="0"/>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0T04:24:26.340"/>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2148 4114,'0'-11,"10"-7,10-3,4 4,11 5,7 4,19 2,14 4,20 2,14 0,10 0,4-4,23-1,17-11,8-3,-2 3,-11 3,-25 5,-18 3,-19 1,-15-1,-17-2,-3 1,-7 1,-9 2,-5 1,1 1,-3 1,3-4,6-3,-2 0,9 2,9 2,10 1,8 0,11 2,9 0,15 0,2 1,8-1,-4 0,-1 0,-5 0,-8 1,-7-1,-15 0,-1 0,0 0,-10 0,-2-1,-2 1,-10 0,-3 0,8 0,3 0,6 0,-6 0,2 0,10 0,-6 0,2 0,2 0,3 0,-1 0,-5 0,-10 0,-6 0,-7 0,-9 0,-6 0,0 0,-1 0,5 0,4 0,10 0,1 0,-5 0,-5 0,-6 0,-6 0,4 0,3 0,1 0,-2 0,-2 0,-4 0,-17 5,-48 8,-51 6,-41-1,-56 13,-45 11,-25-2,-7 4,4-2,-1-2,16-9,28-8,33-10,38-6,25-4,27-3,22-2,13 1,8-1,3 0,2 2,-3-1,-1 1,-2 0,-5 0,-4 0,-8 0,-7 0,1 0,-5 0,-1 0,-8 0,-8 0,-1 0,-4 0,0 0,-4 0,7 0,5 0,6 0,2 0,-2 0,6 0,-8 0,-7 0,2 0,5 0,0 0,-5 0,1 0,9 0,2 0,10 0,10 0,8 0,8 0,-1 0,2 0,2 0,2 0,1 0,0 0,-3 0,-7 0,-1 0,1 0,3 0,3 0,2 0,2 0,1 0,-3 0,-8 0,4 5,13 2,22 5,31 0,37 4,54 8,43 6,44-2,30-6,20-6,7-8,11-3,20-3,2-2,-13-1,-19-1,-19 2,-41-2,-39 2,-32-1,-29 1,-17 0,-12 0,-14 0,-2 0,-7 0,5 0,7 0,-1 5,-7 2,2 0,7-2,3-1,5-2,10-1,3-1,-4 1,-6-2,-10 1,-12 0,-9 0,-7 0,-1 0,-1 0,4 0,0 0,4 0,4 0,0 0,6 0,5 0,-2 0,-7 0,-1 0,-3 0,5 0,5 0,-2 0,0 0,-9-5,-19-8,-11-5,-10-6,-5-3,-9-3,-1-6,0-2,2 0,3 1,1-3,-9 0,-1 2,-4 3,-5 0,-8 8,-8 8,-26 8,-30 4,-31 4,-40 3,-43 2,-43-1,-40 1,-16 0,-8-2,-2 1,29-1,26 0,34 0,38 0,38 0,33 0,33 0,22 0,14 0,8 0,5 0,-2 0,-8 0,-2 0,-12 0,-18 0,-19 0,-20 0,-3 0,-9 0,3 0,9 0,9 0,11 0,19 0,14 0,10 0,12 0,2 0,-2 0,1 0,3 0,3 0,-2 0,-5 0,-1 0,4 0,2 0,-1 0,-10 0,-3 0,4 0,5 0,6 0,2 0,8 10,10 8,11 8,8 2,4 4,0 4,6-1,-1-4,1 5,-4 0,2 1,1-4,-3 1,-1-7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0T04:24:34.100"/>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6007 3957,'-5'0,"8"0,20 0,15 0,28 0,39 0,51 0,37 0,21 0,26 0,7 0,-6 0,-15 0,-9 4,-10 4,-10-3,-13 1,-27 3,-20-1,-7 0,-11-2,-4-2,-13-2,14-1,-4-1,-4 5,-1 1,-8 0,-1-1,5-2,-1 11,-2 0,8-1,6-2,-1-4,1-3,6-1,-6-3,3 0,-8 0,-8-1,-5 0,8 1,-1-1,30 1,8 0,-10 0,-17 0,-23 0,-12 0,-3 0,-4 0,0 0,4 0,0 0,-4 0,-4 0,-1 0,-10 0,-7 0,-8 0,-6 0,-20 0,-32 11,-50 2,-39 6,-58 9,-44 4,-36-2,-40-2,-34 10,-12-1,-14-2,1-7,17-3,17 4,26-2,35-6,38-1,19-5,28-4,18 1,16-2,12-2,0 2,1 0,3-2,-5-2,-2-3,-12-2,-5 0,-5-1,1 0,-1-1,13 1,-13 0,2 0,4 0,10 0,11 0,8 0,19 0,12 0,15 0,12 0,9 0,16-5,23-2,21 0,23-3,24-1,22-2,9-1,11 3,15-1,4 1,9 2,3 2,-2 4,-5 0,6 2,-10 2,-18-1,-16-5,-21-1,-17-5,-14-1,-24-3,-37 0,-45-1,-48-5,-54 4,-37 2,-33-5,-27-5,5 2,15-6,34 3,45 5,47 7,47 5,51 5,43 3,44 1,24 0,34 2,20-1,9 0,17-1,2 0,9 1,7-1,-3 0,-12 0,-15 0,-22 0,-13 0,-12 0,-11-1,-2 1,-4 0,-12 0,-2 0,2 0,-4 0,0 0,4 0,17 0,9 0,2 0,6 0,5 0,1 0,-6 0,-3 0,5-4,3-3,0-5,-12 0,-18 2,-22-2,-17-1,-13 3,-9 4,0 2,5 2,6 1,-1 1,0 1,0-1,4 0,10 1,10-1,2 0,2 0,-2-5,-8-1,-24-1,-35 1,-58-7,-52-3,-42 1,-23 5,-7 3,-4 2,3 3,7 1,17 1,25 1,14 0,17-1,15 1,11-1,14 1,7-1,5 0,30 0,25 0,34 0,24 0,33-6,19 0,22-6,1-5,-6-1,-7 4,-18 3,-19 5,-18 2,-13 2,-4 2,-8 1,-1 0,-3 0,7-1,4-4,8-3,11 0,2 2,-7-3,1-1,-6 1,-9 2,2 2,-3 3,4 0,3 0,-4 2,10-1,4 1,-6-1,-7 0,-9 0,-2 0,-5 0,-3 0,-3 0,8 0,7 0,0 0,6 0,6 0,6 0,2 0,5 0,-6 0,-9 0,-9 0,-9 0,-5 0,-5 0,-3 0,4 0,3 0,-7 5,-6 6,-8 8,-7 6,-4 2,2 13,1 5,-3-1,10 4,1-3,0-3,-4-3,-3-4,-4-3,3-1,1 0,-2-2,-1 1,-12-5,-21-8,-15-5,-21-6,-11-4,-21-1,-12-2,-17 0,-4 0,6-1,-3 2,5 0,8-1,12 1,3 0,2 0,10 0,0 0,2 0,4 0,7 0,8 1,7-1,7 0,7 0,-3 0,-11 0,-5 0,4 0,1 0,-1 0,6 0,6 0,1 0,-2 0,-3 0,-3 0,-8 0,-4 0,5 0,-4 0,-5 0,-2 0,7 0,9 0,4 0,6 0,-1 0,-1 0,2 0,3 0,4 0,3 0,-1 0,-7 0,1 0,2 0,3 0,-3 0,1 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E93B0-EBB2-48E7-9991-ABDEC8C71757}"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8124F-9E4F-498E-895D-A3D663EE9766}" type="slidenum">
              <a:rPr lang="en-US" smtClean="0"/>
              <a:t>‹#›</a:t>
            </a:fld>
            <a:endParaRPr lang="en-US"/>
          </a:p>
        </p:txBody>
      </p:sp>
    </p:spTree>
    <p:extLst>
      <p:ext uri="{BB962C8B-B14F-4D97-AF65-F5344CB8AC3E}">
        <p14:creationId xmlns:p14="http://schemas.microsoft.com/office/powerpoint/2010/main" val="364924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jclinepi.com/article/S0895-4356(10)00329-X/full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jclinepi.com/article/S0895-4356(10)00332-X/fulltext" TargetMode="External"/><Relationship Id="rId4" Type="http://schemas.openxmlformats.org/officeDocument/2006/relationships/hyperlink" Target="http://www.jclinepi.com/article/S0895-4356(10)00330-6/full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ournals.cambridge.org/action/displayAbstract?fromPage=online&amp;aid=782583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a:t>
            </a:fld>
            <a:endParaRPr lang="en-US"/>
          </a:p>
        </p:txBody>
      </p:sp>
    </p:spTree>
    <p:extLst>
      <p:ext uri="{BB962C8B-B14F-4D97-AF65-F5344CB8AC3E}">
        <p14:creationId xmlns:p14="http://schemas.microsoft.com/office/powerpoint/2010/main" val="410793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247505C-E987-480D-A371-DAAF1222D4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9414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GRADE</a:t>
            </a:r>
          </a:p>
          <a:p>
            <a:r>
              <a:rPr lang="en-US" sz="1200" kern="1200" dirty="0">
                <a:solidFill>
                  <a:schemeClr val="tx1"/>
                </a:solidFill>
                <a:effectLst/>
                <a:latin typeface="+mn-lt"/>
                <a:ea typeface="+mn-ea"/>
                <a:cs typeface="+mn-cs"/>
              </a:rPr>
              <a:t>Series intro: </a:t>
            </a:r>
            <a:r>
              <a:rPr lang="en-US" sz="1200" kern="1200" dirty="0">
                <a:solidFill>
                  <a:schemeClr val="tx1"/>
                </a:solidFill>
                <a:effectLst/>
                <a:latin typeface="+mn-lt"/>
                <a:ea typeface="+mn-ea"/>
                <a:cs typeface="+mn-cs"/>
                <a:hlinkClick r:id="rId3"/>
              </a:rPr>
              <a:t>http://www.jclinepi.com/article/S0895-4356(10)00329-X/fulltext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hlinkClick r:id="rId4"/>
              </a:rPr>
              <a:t>http://www.jclinepi.com/article/S0895-4356(10)00330-6/fulltext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http://www.jclinepi.com/article/S0895-4356(10)00332-X/fulltext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1995 </a:t>
            </a:r>
            <a:r>
              <a:rPr lang="en-US" sz="1200" kern="1200" dirty="0" err="1">
                <a:solidFill>
                  <a:schemeClr val="tx1"/>
                </a:solidFill>
                <a:effectLst/>
                <a:latin typeface="+mn-lt"/>
                <a:ea typeface="+mn-ea"/>
                <a:cs typeface="+mn-cs"/>
              </a:rPr>
              <a:t>Guyatt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etal</a:t>
            </a:r>
            <a:r>
              <a:rPr lang="en-US" sz="1200" kern="1200" dirty="0">
                <a:solidFill>
                  <a:schemeClr val="tx1"/>
                </a:solidFill>
                <a:effectLst/>
                <a:latin typeface="+mn-lt"/>
                <a:ea typeface="+mn-ea"/>
                <a:cs typeface="+mn-cs"/>
              </a:rPr>
              <a:t>. published the first hierarchy as a way to grade recommendations in the medical literature (</a:t>
            </a:r>
            <a:r>
              <a:rPr lang="en-US" sz="1200" kern="1200" dirty="0" err="1">
                <a:solidFill>
                  <a:schemeClr val="tx1"/>
                </a:solidFill>
                <a:effectLst/>
                <a:latin typeface="+mn-lt"/>
                <a:ea typeface="+mn-ea"/>
                <a:cs typeface="+mn-cs"/>
              </a:rPr>
              <a:t>Guyatt</a:t>
            </a:r>
            <a:r>
              <a:rPr lang="en-US" sz="1200" kern="1200" dirty="0">
                <a:solidFill>
                  <a:schemeClr val="tx1"/>
                </a:solidFill>
                <a:effectLst/>
                <a:latin typeface="+mn-lt"/>
                <a:ea typeface="+mn-ea"/>
                <a:cs typeface="+mn-cs"/>
              </a:rPr>
              <a:t>, et al., 1995). Greenhalgh published a paper (1997), that has evolved into a book in its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edition (Greenhalgh, 2014).  Figure </a:t>
            </a:r>
            <a:r>
              <a:rPr lang="ar-S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1.6 shows a simple hierarchy of evidence, where multiple RCTs (Randomized Control Trials  , the term used in medical domains for controlled experiments) are at the top, followed by single RCT, followed by non-randomized controlled trials, followed by observational studies, and finally Case Studies (analysis of a person or group), anecdotes, and personal (often expert) opinion.   </a:t>
            </a:r>
            <a:r>
              <a:rPr lang="en-US" sz="1200" kern="1200" dirty="0" err="1">
                <a:solidFill>
                  <a:schemeClr val="tx1"/>
                </a:solidFill>
                <a:effectLst/>
                <a:latin typeface="+mn-lt"/>
                <a:ea typeface="+mn-ea"/>
                <a:cs typeface="+mn-cs"/>
              </a:rPr>
              <a:t>Bailar</a:t>
            </a:r>
            <a:r>
              <a:rPr lang="en-US" sz="1200" kern="1200" dirty="0">
                <a:solidFill>
                  <a:schemeClr val="tx1"/>
                </a:solidFill>
                <a:effectLst/>
                <a:latin typeface="+mn-lt"/>
                <a:ea typeface="+mn-ea"/>
                <a:cs typeface="+mn-cs"/>
              </a:rPr>
              <a:t> summarized this well: “No other method for studying the merits of clinical treatment regimens can approach the precision of estimating effects and the strength of inference permitted by sound RCTs ” (</a:t>
            </a:r>
            <a:r>
              <a:rPr lang="en-US" sz="1200" kern="1200" dirty="0" err="1">
                <a:solidFill>
                  <a:schemeClr val="tx1"/>
                </a:solidFill>
                <a:effectLst/>
                <a:latin typeface="+mn-lt"/>
                <a:ea typeface="+mn-ea"/>
                <a:cs typeface="+mn-cs"/>
              </a:rPr>
              <a:t>Bailar</a:t>
            </a:r>
            <a:r>
              <a:rPr lang="en-US" sz="1200" kern="1200" dirty="0">
                <a:solidFill>
                  <a:schemeClr val="tx1"/>
                </a:solidFill>
                <a:effectLst/>
                <a:latin typeface="+mn-lt"/>
                <a:ea typeface="+mn-ea"/>
                <a:cs typeface="+mn-cs"/>
              </a:rPr>
              <a:t>, 1983).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complex models, such as the Levels of Evidence by the Oxford Centre for Evidence-based Medicine are available (2009), and it is important to note that other factors need to be considered, such as the quality of the study itself.  Quality Assessment Tools (QATs) allow the user to answer multiple questions to assess the quality of the study; Stegenga (2014) shares a critique of hierarchies and a preference for QATs, but the key point is that high quality randomized controlled experiments are trustworthy, whereas it is hard to assess the reliability of studies lower in the hierarchy.</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11</a:t>
            </a:fld>
            <a:endParaRPr lang="en-US"/>
          </a:p>
        </p:txBody>
      </p:sp>
    </p:spTree>
    <p:extLst>
      <p:ext uri="{BB962C8B-B14F-4D97-AF65-F5344CB8AC3E}">
        <p14:creationId xmlns:p14="http://schemas.microsoft.com/office/powerpoint/2010/main" val="3073163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Sample of real users </a:t>
            </a:r>
            <a:endParaRPr lang="en-US" sz="1800" dirty="0"/>
          </a:p>
          <a:p>
            <a:pPr lvl="1"/>
            <a:r>
              <a:rPr lang="en-US" sz="2200" dirty="0"/>
              <a:t>Not </a:t>
            </a:r>
            <a:r>
              <a:rPr lang="en-US" sz="2200" dirty="0">
                <a:hlinkClick r:id="rId3"/>
              </a:rPr>
              <a:t>WEIRD </a:t>
            </a:r>
            <a:r>
              <a:rPr lang="en-US" sz="2200" dirty="0"/>
              <a:t>(Western, Educated, Industrialized, Rich,</a:t>
            </a:r>
            <a:br>
              <a:rPr lang="en-US" sz="2200" dirty="0"/>
            </a:br>
            <a:r>
              <a:rPr lang="en-US" sz="2200" dirty="0"/>
              <a:t>and Democratic) like many  academic research samples</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12</a:t>
            </a:fld>
            <a:endParaRPr lang="en-US"/>
          </a:p>
        </p:txBody>
      </p:sp>
    </p:spTree>
    <p:extLst>
      <p:ext uri="{BB962C8B-B14F-4D97-AF65-F5344CB8AC3E}">
        <p14:creationId xmlns:p14="http://schemas.microsoft.com/office/powerpoint/2010/main" val="15228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13</a:t>
            </a:fld>
            <a:endParaRPr lang="en-US"/>
          </a:p>
        </p:txBody>
      </p:sp>
    </p:spTree>
    <p:extLst>
      <p:ext uri="{BB962C8B-B14F-4D97-AF65-F5344CB8AC3E}">
        <p14:creationId xmlns:p14="http://schemas.microsoft.com/office/powerpoint/2010/main" val="4222449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http://exp/xCard/?view=8d654ac7-8a3a-473b-9e98-bc086b37d3aa </a:t>
            </a:r>
          </a:p>
        </p:txBody>
      </p:sp>
      <p:sp>
        <p:nvSpPr>
          <p:cNvPr id="4" name="Slide Number Placeholder 3"/>
          <p:cNvSpPr>
            <a:spLocks noGrp="1"/>
          </p:cNvSpPr>
          <p:nvPr>
            <p:ph type="sldNum" sz="quarter" idx="10"/>
          </p:nvPr>
        </p:nvSpPr>
        <p:spPr/>
        <p:txBody>
          <a:bodyPr/>
          <a:lstStyle/>
          <a:p>
            <a:fld id="{2EC8124F-9E4F-498E-895D-A3D663EE9766}" type="slidenum">
              <a:rPr lang="en-US" smtClean="0"/>
              <a:t>14</a:t>
            </a:fld>
            <a:endParaRPr lang="en-US"/>
          </a:p>
        </p:txBody>
      </p:sp>
    </p:spTree>
    <p:extLst>
      <p:ext uri="{BB962C8B-B14F-4D97-AF65-F5344CB8AC3E}">
        <p14:creationId xmlns:p14="http://schemas.microsoft.com/office/powerpoint/2010/main" val="169155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15</a:t>
            </a:fld>
            <a:endParaRPr lang="en-US"/>
          </a:p>
        </p:txBody>
      </p:sp>
    </p:spTree>
    <p:extLst>
      <p:ext uri="{BB962C8B-B14F-4D97-AF65-F5344CB8AC3E}">
        <p14:creationId xmlns:p14="http://schemas.microsoft.com/office/powerpoint/2010/main" val="418996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16</a:t>
            </a:fld>
            <a:endParaRPr lang="en-US"/>
          </a:p>
        </p:txBody>
      </p:sp>
    </p:spTree>
    <p:extLst>
      <p:ext uri="{BB962C8B-B14F-4D97-AF65-F5344CB8AC3E}">
        <p14:creationId xmlns:p14="http://schemas.microsoft.com/office/powerpoint/2010/main" val="101623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Good Boss, Bad Boss: How to Be the Best... and Learn from the Worst  by Robert I. Sutton </a:t>
            </a:r>
          </a:p>
          <a:p>
            <a:r>
              <a:rPr lang="en-US" dirty="0"/>
              <a:t>  </a:t>
            </a:r>
          </a:p>
          <a:p>
            <a:r>
              <a:rPr lang="en-US" dirty="0"/>
              <a:t>  Most people suffer from “self-enhancement bias” and believe they are</a:t>
            </a:r>
            <a:r>
              <a:rPr lang="en-US" baseline="0" dirty="0"/>
              <a:t> </a:t>
            </a:r>
            <a:r>
              <a:rPr lang="en-US" dirty="0"/>
              <a:t>better than the rest—and they have a hard time accepting or remembering contrary facts. </a:t>
            </a:r>
          </a:p>
          <a:p>
            <a:r>
              <a:rPr lang="en-US" dirty="0"/>
              <a:t>One study showed, for example, that 90 percent of drivers believe they have above-average driving skills.</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17</a:t>
            </a:fld>
            <a:endParaRPr lang="en-US"/>
          </a:p>
        </p:txBody>
      </p:sp>
    </p:spTree>
    <p:extLst>
      <p:ext uri="{BB962C8B-B14F-4D97-AF65-F5344CB8AC3E}">
        <p14:creationId xmlns:p14="http://schemas.microsoft.com/office/powerpoint/2010/main" val="3387559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500M</a:t>
            </a:r>
            <a:r>
              <a:rPr lang="en-US" baseline="0" dirty="0"/>
              <a:t> is public from http://www.computerworld.com/article/3195802/microsoft-windows/microsoft-now-claims-half-a-billion-windows-10-devices.html</a:t>
            </a:r>
          </a:p>
          <a:p>
            <a:r>
              <a:rPr lang="en-US" baseline="0" dirty="0"/>
              <a:t>I saw “most” because some minimize it, and windows 10 includes non-desktop PCs (</a:t>
            </a:r>
            <a:r>
              <a:rPr lang="en-US" baseline="0" dirty="0" err="1"/>
              <a:t>xbox</a:t>
            </a:r>
            <a:r>
              <a:rPr lang="en-US" baseline="0" dirty="0"/>
              <a:t>, phones).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18</a:t>
            </a:fld>
            <a:endParaRPr lang="en-US"/>
          </a:p>
        </p:txBody>
      </p:sp>
    </p:spTree>
    <p:extLst>
      <p:ext uri="{BB962C8B-B14F-4D97-AF65-F5344CB8AC3E}">
        <p14:creationId xmlns:p14="http://schemas.microsoft.com/office/powerpoint/2010/main" val="410043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500M</a:t>
            </a:r>
            <a:r>
              <a:rPr lang="en-US" baseline="0" dirty="0"/>
              <a:t> is public from http://www.computerworld.com/article/3195802/microsoft-windows/microsoft-now-claims-half-a-billion-windows-10-devices.html</a:t>
            </a:r>
          </a:p>
          <a:p>
            <a:r>
              <a:rPr lang="en-US" baseline="0" dirty="0"/>
              <a:t>I saw “most” because some minimize it, and windows 10 includes non-desktop PCs (</a:t>
            </a:r>
            <a:r>
              <a:rPr lang="en-US" baseline="0" dirty="0" err="1"/>
              <a:t>xbox</a:t>
            </a:r>
            <a:r>
              <a:rPr lang="en-US" baseline="0" dirty="0"/>
              <a:t>, phones).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19</a:t>
            </a:fld>
            <a:endParaRPr lang="en-US"/>
          </a:p>
        </p:txBody>
      </p:sp>
    </p:spTree>
    <p:extLst>
      <p:ext uri="{BB962C8B-B14F-4D97-AF65-F5344CB8AC3E}">
        <p14:creationId xmlns:p14="http://schemas.microsoft.com/office/powerpoint/2010/main" val="234405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2</a:t>
            </a:fld>
            <a:endParaRPr lang="en-US"/>
          </a:p>
        </p:txBody>
      </p:sp>
    </p:spTree>
    <p:extLst>
      <p:ext uri="{BB962C8B-B14F-4D97-AF65-F5344CB8AC3E}">
        <p14:creationId xmlns:p14="http://schemas.microsoft.com/office/powerpoint/2010/main" val="575826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21</a:t>
            </a:fld>
            <a:endParaRPr lang="en-US"/>
          </a:p>
        </p:txBody>
      </p:sp>
    </p:spTree>
    <p:extLst>
      <p:ext uri="{BB962C8B-B14F-4D97-AF65-F5344CB8AC3E}">
        <p14:creationId xmlns:p14="http://schemas.microsoft.com/office/powerpoint/2010/main" val="277866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22</a:t>
            </a:fld>
            <a:endParaRPr lang="en-US"/>
          </a:p>
        </p:txBody>
      </p:sp>
    </p:spTree>
    <p:extLst>
      <p:ext uri="{BB962C8B-B14F-4D97-AF65-F5344CB8AC3E}">
        <p14:creationId xmlns:p14="http://schemas.microsoft.com/office/powerpoint/2010/main" val="29078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23</a:t>
            </a:fld>
            <a:endParaRPr lang="en-US"/>
          </a:p>
        </p:txBody>
      </p:sp>
    </p:spTree>
    <p:extLst>
      <p:ext uri="{BB962C8B-B14F-4D97-AF65-F5344CB8AC3E}">
        <p14:creationId xmlns:p14="http://schemas.microsoft.com/office/powerpoint/2010/main" val="427413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24</a:t>
            </a:fld>
            <a:endParaRPr lang="en-US"/>
          </a:p>
        </p:txBody>
      </p:sp>
    </p:spTree>
    <p:extLst>
      <p:ext uri="{BB962C8B-B14F-4D97-AF65-F5344CB8AC3E}">
        <p14:creationId xmlns:p14="http://schemas.microsoft.com/office/powerpoint/2010/main" val="1746542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8124F-9E4F-498E-895D-A3D663EE9766}" type="slidenum">
              <a:rPr lang="en-US" smtClean="0"/>
              <a:t>25</a:t>
            </a:fld>
            <a:endParaRPr lang="en-US"/>
          </a:p>
        </p:txBody>
      </p:sp>
    </p:spTree>
    <p:extLst>
      <p:ext uri="{BB962C8B-B14F-4D97-AF65-F5344CB8AC3E}">
        <p14:creationId xmlns:p14="http://schemas.microsoft.com/office/powerpoint/2010/main" val="340316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fill the page with ads, which is what happened with the early search engines</a:t>
            </a:r>
          </a:p>
        </p:txBody>
      </p:sp>
      <p:sp>
        <p:nvSpPr>
          <p:cNvPr id="4" name="Slide Number Placeholder 3"/>
          <p:cNvSpPr>
            <a:spLocks noGrp="1"/>
          </p:cNvSpPr>
          <p:nvPr>
            <p:ph type="sldNum" sz="quarter" idx="10"/>
          </p:nvPr>
        </p:nvSpPr>
        <p:spPr/>
        <p:txBody>
          <a:bodyPr/>
          <a:lstStyle/>
          <a:p>
            <a:fld id="{2EC8124F-9E4F-498E-895D-A3D663EE9766}" type="slidenum">
              <a:rPr lang="en-US" smtClean="0"/>
              <a:t>26</a:t>
            </a:fld>
            <a:endParaRPr lang="en-US"/>
          </a:p>
        </p:txBody>
      </p:sp>
    </p:spTree>
    <p:extLst>
      <p:ext uri="{BB962C8B-B14F-4D97-AF65-F5344CB8AC3E}">
        <p14:creationId xmlns:p14="http://schemas.microsoft.com/office/powerpoint/2010/main" val="1519823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fill the page with ads, which is what happened with the early search engines</a:t>
            </a:r>
          </a:p>
        </p:txBody>
      </p:sp>
      <p:sp>
        <p:nvSpPr>
          <p:cNvPr id="4" name="Slide Number Placeholder 3"/>
          <p:cNvSpPr>
            <a:spLocks noGrp="1"/>
          </p:cNvSpPr>
          <p:nvPr>
            <p:ph type="sldNum" sz="quarter" idx="10"/>
          </p:nvPr>
        </p:nvSpPr>
        <p:spPr/>
        <p:txBody>
          <a:bodyPr/>
          <a:lstStyle/>
          <a:p>
            <a:fld id="{2EC8124F-9E4F-498E-895D-A3D663EE9766}" type="slidenum">
              <a:rPr lang="en-US" smtClean="0"/>
              <a:t>27</a:t>
            </a:fld>
            <a:endParaRPr lang="en-US"/>
          </a:p>
        </p:txBody>
      </p:sp>
    </p:spTree>
    <p:extLst>
      <p:ext uri="{BB962C8B-B14F-4D97-AF65-F5344CB8AC3E}">
        <p14:creationId xmlns:p14="http://schemas.microsoft.com/office/powerpoint/2010/main" val="2734683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28</a:t>
            </a:fld>
            <a:endParaRPr lang="en-US"/>
          </a:p>
        </p:txBody>
      </p:sp>
    </p:spTree>
    <p:extLst>
      <p:ext uri="{BB962C8B-B14F-4D97-AF65-F5344CB8AC3E}">
        <p14:creationId xmlns:p14="http://schemas.microsoft.com/office/powerpoint/2010/main" val="578569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 if you’re wrong, it’s</a:t>
            </a:r>
            <a:r>
              <a:rPr lang="en-US" baseline="0" dirty="0"/>
              <a:t> often clear: crashes.</a:t>
            </a:r>
          </a:p>
          <a:p>
            <a:r>
              <a:rPr lang="en-US" baseline="0" dirty="0"/>
              <a:t>Here: if the OEC is wrong, it’s hard to tell.  </a:t>
            </a:r>
            <a:r>
              <a:rPr lang="en-US" baseline="0" dirty="0" err="1"/>
              <a:t>MetricsLab</a:t>
            </a:r>
            <a:r>
              <a:rPr lang="en-US" baseline="0" dirty="0"/>
              <a:t>, degradation flights.  </a:t>
            </a:r>
            <a:r>
              <a:rPr lang="en-US" baseline="0" dirty="0" err="1"/>
              <a:t>Tufte’s</a:t>
            </a:r>
            <a:r>
              <a:rPr lang="en-US" baseline="0" dirty="0"/>
              <a:t> talk.  Human behavior is not rocket science, it’s harder.</a:t>
            </a:r>
          </a:p>
          <a:p>
            <a:r>
              <a:rPr lang="en-US" baseline="0" dirty="0"/>
              <a:t>Point to Alex’s paper </a:t>
            </a:r>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29</a:t>
            </a:fld>
            <a:endParaRPr lang="en-US"/>
          </a:p>
        </p:txBody>
      </p:sp>
    </p:spTree>
    <p:extLst>
      <p:ext uri="{BB962C8B-B14F-4D97-AF65-F5344CB8AC3E}">
        <p14:creationId xmlns:p14="http://schemas.microsoft.com/office/powerpoint/2010/main" val="436560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30</a:t>
            </a:fld>
            <a:endParaRPr lang="en-US"/>
          </a:p>
        </p:txBody>
      </p:sp>
    </p:spTree>
    <p:extLst>
      <p:ext uri="{BB962C8B-B14F-4D97-AF65-F5344CB8AC3E}">
        <p14:creationId xmlns:p14="http://schemas.microsoft.com/office/powerpoint/2010/main" val="118948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3</a:t>
            </a:fld>
            <a:endParaRPr lang="en-US"/>
          </a:p>
        </p:txBody>
      </p:sp>
    </p:spTree>
    <p:extLst>
      <p:ext uri="{BB962C8B-B14F-4D97-AF65-F5344CB8AC3E}">
        <p14:creationId xmlns:p14="http://schemas.microsoft.com/office/powerpoint/2010/main" val="4240534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32</a:t>
            </a:fld>
            <a:endParaRPr lang="en-US"/>
          </a:p>
        </p:txBody>
      </p:sp>
    </p:spTree>
    <p:extLst>
      <p:ext uri="{BB962C8B-B14F-4D97-AF65-F5344CB8AC3E}">
        <p14:creationId xmlns:p14="http://schemas.microsoft.com/office/powerpoint/2010/main" val="673080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err="1"/>
              <a:t>Emarketer</a:t>
            </a:r>
            <a:r>
              <a:rPr lang="en-US" baseline="0" dirty="0"/>
              <a:t>: (2.94-1.90)/1.9 = 54.7%</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231A048-69F4-45D0-A596-CAAEE8D66101}" type="datetime1">
              <a:rPr lang="en-US" smtClean="0">
                <a:solidFill>
                  <a:prstClr val="black"/>
                </a:solidFill>
              </a:rPr>
              <a:pPr/>
              <a:t>5/6/2019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0212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a:t>
            </a:r>
          </a:p>
          <a:p>
            <a:pPr marL="171450" indent="-171450">
              <a:buFontTx/>
              <a:buChar char="-"/>
            </a:pPr>
            <a:r>
              <a:rPr lang="en-US" dirty="0" err="1"/>
              <a:t>webcache</a:t>
            </a:r>
            <a:r>
              <a:rPr lang="en-US" dirty="0"/>
              <a:t> hit rate changes</a:t>
            </a:r>
          </a:p>
          <a:p>
            <a:pPr marL="171450" indent="-171450">
              <a:buFontTx/>
              <a:buChar char="-"/>
            </a:pPr>
            <a:r>
              <a:rPr lang="en-US" dirty="0"/>
              <a:t>mobile clicks (instrumentation bugs)</a:t>
            </a:r>
          </a:p>
          <a:p>
            <a:pPr marL="171450" indent="-171450">
              <a:buFontTx/>
              <a:buChar char="-"/>
            </a:pPr>
            <a:r>
              <a:rPr lang="en-US" dirty="0"/>
              <a:t>click loss (open in new tab)</a:t>
            </a:r>
          </a:p>
          <a:p>
            <a:r>
              <a:rPr lang="en-US" dirty="0"/>
              <a:t>- PLT improves: if you click</a:t>
            </a:r>
            <a:r>
              <a:rPr lang="en-US" baseline="0" dirty="0"/>
              <a:t> in new tab before page loaded, those PLT that are excluded are larger</a:t>
            </a:r>
          </a:p>
          <a:p>
            <a:endParaRPr lang="en-US" baseline="0" dirty="0"/>
          </a:p>
          <a:p>
            <a:r>
              <a:rPr lang="en-US" dirty="0"/>
              <a:t>Books: A/B Testing from Optimizely</a:t>
            </a:r>
            <a:r>
              <a:rPr lang="en-US" baseline="0" dirty="0"/>
              <a:t> </a:t>
            </a:r>
            <a:r>
              <a:rPr lang="en-US" dirty="0"/>
              <a:t>founders Dan Siroker and Peter Koomen; and</a:t>
            </a:r>
          </a:p>
          <a:p>
            <a:r>
              <a:rPr lang="en-US" dirty="0"/>
              <a:t>You Should Test That by</a:t>
            </a:r>
            <a:r>
              <a:rPr lang="en-US" baseline="0" dirty="0"/>
              <a:t> </a:t>
            </a:r>
            <a:r>
              <a:rPr lang="en-US" dirty="0" err="1"/>
              <a:t>WiderFunnel’s</a:t>
            </a:r>
            <a:r>
              <a:rPr lang="en-US" dirty="0"/>
              <a:t> CEO Chris Goward</a:t>
            </a:r>
          </a:p>
        </p:txBody>
      </p:sp>
      <p:sp>
        <p:nvSpPr>
          <p:cNvPr id="4" name="Slide Number Placeholder 3"/>
          <p:cNvSpPr>
            <a:spLocks noGrp="1"/>
          </p:cNvSpPr>
          <p:nvPr>
            <p:ph type="sldNum" sz="quarter" idx="10"/>
          </p:nvPr>
        </p:nvSpPr>
        <p:spPr/>
        <p:txBody>
          <a:bodyPr/>
          <a:lstStyle/>
          <a:p>
            <a:fld id="{2EC8124F-9E4F-498E-895D-A3D663EE9766}" type="slidenum">
              <a:rPr lang="en-US" smtClean="0"/>
              <a:t>37</a:t>
            </a:fld>
            <a:endParaRPr lang="en-US"/>
          </a:p>
        </p:txBody>
      </p:sp>
    </p:spTree>
    <p:extLst>
      <p:ext uri="{BB962C8B-B14F-4D97-AF65-F5344CB8AC3E}">
        <p14:creationId xmlns:p14="http://schemas.microsoft.com/office/powerpoint/2010/main" val="856501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38</a:t>
            </a:fld>
            <a:endParaRPr lang="en-US"/>
          </a:p>
        </p:txBody>
      </p:sp>
    </p:spTree>
    <p:extLst>
      <p:ext uri="{BB962C8B-B14F-4D97-AF65-F5344CB8AC3E}">
        <p14:creationId xmlns:p14="http://schemas.microsoft.com/office/powerpoint/2010/main" val="3844354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39</a:t>
            </a:fld>
            <a:endParaRPr lang="en-US"/>
          </a:p>
        </p:txBody>
      </p:sp>
    </p:spTree>
    <p:extLst>
      <p:ext uri="{BB962C8B-B14F-4D97-AF65-F5344CB8AC3E}">
        <p14:creationId xmlns:p14="http://schemas.microsoft.com/office/powerpoint/2010/main" val="3696610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40</a:t>
            </a:fld>
            <a:endParaRPr lang="en-US"/>
          </a:p>
        </p:txBody>
      </p:sp>
    </p:spTree>
    <p:extLst>
      <p:ext uri="{BB962C8B-B14F-4D97-AF65-F5344CB8AC3E}">
        <p14:creationId xmlns:p14="http://schemas.microsoft.com/office/powerpoint/2010/main" val="2970819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41</a:t>
            </a:fld>
            <a:endParaRPr lang="en-US"/>
          </a:p>
        </p:txBody>
      </p:sp>
    </p:spTree>
    <p:extLst>
      <p:ext uri="{BB962C8B-B14F-4D97-AF65-F5344CB8AC3E}">
        <p14:creationId xmlns:p14="http://schemas.microsoft.com/office/powerpoint/2010/main" val="1367901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42</a:t>
            </a:fld>
            <a:endParaRPr lang="en-US"/>
          </a:p>
        </p:txBody>
      </p:sp>
    </p:spTree>
    <p:extLst>
      <p:ext uri="{BB962C8B-B14F-4D97-AF65-F5344CB8AC3E}">
        <p14:creationId xmlns:p14="http://schemas.microsoft.com/office/powerpoint/2010/main" val="1004717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Collecting</a:t>
            </a:r>
            <a:r>
              <a:rPr lang="en-US" baseline="0" dirty="0"/>
              <a:t> stats is the first phase – instrument, measure</a:t>
            </a:r>
            <a:endParaRPr lang="en-US" dirty="0"/>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43</a:t>
            </a:fld>
            <a:endParaRPr lang="en-US"/>
          </a:p>
        </p:txBody>
      </p:sp>
    </p:spTree>
    <p:extLst>
      <p:ext uri="{BB962C8B-B14F-4D97-AF65-F5344CB8AC3E}">
        <p14:creationId xmlns:p14="http://schemas.microsoft.com/office/powerpoint/2010/main" val="3316422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44</a:t>
            </a:fld>
            <a:endParaRPr lang="en-US"/>
          </a:p>
        </p:txBody>
      </p:sp>
    </p:spTree>
    <p:extLst>
      <p:ext uri="{BB962C8B-B14F-4D97-AF65-F5344CB8AC3E}">
        <p14:creationId xmlns:p14="http://schemas.microsoft.com/office/powerpoint/2010/main" val="125987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8124F-9E4F-498E-895D-A3D663EE9766}" type="slidenum">
              <a:rPr lang="en-US" smtClean="0"/>
              <a:t>4</a:t>
            </a:fld>
            <a:endParaRPr lang="en-US"/>
          </a:p>
        </p:txBody>
      </p:sp>
    </p:spTree>
    <p:extLst>
      <p:ext uri="{BB962C8B-B14F-4D97-AF65-F5344CB8AC3E}">
        <p14:creationId xmlns:p14="http://schemas.microsoft.com/office/powerpoint/2010/main" val="260114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45</a:t>
            </a:fld>
            <a:endParaRPr lang="en-US"/>
          </a:p>
        </p:txBody>
      </p:sp>
    </p:spTree>
    <p:extLst>
      <p:ext uri="{BB962C8B-B14F-4D97-AF65-F5344CB8AC3E}">
        <p14:creationId xmlns:p14="http://schemas.microsoft.com/office/powerpoint/2010/main" val="3596262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46</a:t>
            </a:fld>
            <a:endParaRPr lang="en-US"/>
          </a:p>
        </p:txBody>
      </p:sp>
    </p:spTree>
    <p:extLst>
      <p:ext uri="{BB962C8B-B14F-4D97-AF65-F5344CB8AC3E}">
        <p14:creationId xmlns:p14="http://schemas.microsoft.com/office/powerpoint/2010/main" val="3325271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47</a:t>
            </a:fld>
            <a:endParaRPr lang="en-US"/>
          </a:p>
        </p:txBody>
      </p:sp>
    </p:spTree>
    <p:extLst>
      <p:ext uri="{BB962C8B-B14F-4D97-AF65-F5344CB8AC3E}">
        <p14:creationId xmlns:p14="http://schemas.microsoft.com/office/powerpoint/2010/main" val="342489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45D14F-A870-42EA-AC8D-54C1D32A846F}" type="slidenum">
              <a:rPr lang="en-US" smtClean="0"/>
              <a:t>48</a:t>
            </a:fld>
            <a:endParaRPr lang="en-US"/>
          </a:p>
        </p:txBody>
      </p:sp>
    </p:spTree>
    <p:extLst>
      <p:ext uri="{BB962C8B-B14F-4D97-AF65-F5344CB8AC3E}">
        <p14:creationId xmlns:p14="http://schemas.microsoft.com/office/powerpoint/2010/main" val="1841544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45D14F-A870-42EA-AC8D-54C1D32A846F}" type="slidenum">
              <a:rPr lang="en-US" smtClean="0"/>
              <a:t>49</a:t>
            </a:fld>
            <a:endParaRPr lang="en-US"/>
          </a:p>
        </p:txBody>
      </p:sp>
    </p:spTree>
    <p:extLst>
      <p:ext uri="{BB962C8B-B14F-4D97-AF65-F5344CB8AC3E}">
        <p14:creationId xmlns:p14="http://schemas.microsoft.com/office/powerpoint/2010/main" val="377497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50</a:t>
            </a:fld>
            <a:endParaRPr lang="en-US"/>
          </a:p>
        </p:txBody>
      </p:sp>
    </p:spTree>
    <p:extLst>
      <p:ext uri="{BB962C8B-B14F-4D97-AF65-F5344CB8AC3E}">
        <p14:creationId xmlns:p14="http://schemas.microsoft.com/office/powerpoint/2010/main" val="3266724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51</a:t>
            </a:fld>
            <a:endParaRPr lang="en-US"/>
          </a:p>
        </p:txBody>
      </p:sp>
    </p:spTree>
    <p:extLst>
      <p:ext uri="{BB962C8B-B14F-4D97-AF65-F5344CB8AC3E}">
        <p14:creationId xmlns:p14="http://schemas.microsoft.com/office/powerpoint/2010/main" val="3468593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52</a:t>
            </a:fld>
            <a:endParaRPr lang="en-US"/>
          </a:p>
        </p:txBody>
      </p:sp>
    </p:spTree>
    <p:extLst>
      <p:ext uri="{BB962C8B-B14F-4D97-AF65-F5344CB8AC3E}">
        <p14:creationId xmlns:p14="http://schemas.microsoft.com/office/powerpoint/2010/main" val="881369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900" dirty="0"/>
              <a:t>Classical</a:t>
            </a:r>
            <a:r>
              <a:rPr lang="en-US" sz="1900" baseline="0" dirty="0"/>
              <a:t> software dev</a:t>
            </a:r>
          </a:p>
          <a:p>
            <a:pPr marL="800100" lvl="1" indent="-342900">
              <a:buFont typeface="Arial" panose="020B0604020202020204" pitchFamily="34" charset="0"/>
              <a:buChar char="•"/>
            </a:pPr>
            <a:r>
              <a:rPr lang="en-US" sz="1900" dirty="0"/>
              <a:t>Program management writes the spec for the next revision of the product</a:t>
            </a:r>
          </a:p>
          <a:p>
            <a:pPr marL="800100" lvl="1" indent="-342900">
              <a:buFont typeface="Arial" panose="020B0604020202020204" pitchFamily="34" charset="0"/>
              <a:buChar char="•"/>
            </a:pPr>
            <a:r>
              <a:rPr lang="en-US" sz="1900" dirty="0"/>
              <a:t>Software developers implement the spec</a:t>
            </a:r>
          </a:p>
          <a:p>
            <a:pPr marL="800100" lvl="1" indent="-342900">
              <a:buFont typeface="Arial" panose="020B0604020202020204" pitchFamily="34" charset="0"/>
              <a:buChar char="•"/>
            </a:pPr>
            <a:r>
              <a:rPr lang="en-US" sz="1900" dirty="0"/>
              <a:t>Testers validate the software against the spec</a:t>
            </a:r>
          </a:p>
          <a:p>
            <a:pPr marL="800100" lvl="1" indent="-342900">
              <a:buFont typeface="Arial" panose="020B0604020202020204" pitchFamily="34" charset="0"/>
              <a:buChar char="•"/>
            </a:pPr>
            <a:r>
              <a:rPr lang="en-US" sz="1900" dirty="0"/>
              <a:t>Software is released</a:t>
            </a:r>
          </a:p>
          <a:p>
            <a:pPr marL="800100" lvl="1" indent="-342900">
              <a:buFont typeface="Arial" panose="020B0604020202020204" pitchFamily="34" charset="0"/>
              <a:buChar char="•"/>
            </a:pPr>
            <a:endParaRPr lang="en-US" sz="1900" dirty="0"/>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Also see In Praise of Continuous Deployment: The WordPress.com Story,” May 19, 2010</a:t>
            </a:r>
          </a:p>
          <a:p>
            <a:pPr marL="457200" lvl="1" indent="0">
              <a:buFont typeface="Arial" panose="020B0604020202020204" pitchFamily="34" charset="0"/>
              <a:buNone/>
            </a:pPr>
            <a:r>
              <a:rPr lang="en-US" dirty="0"/>
              <a:t>http://toni.org/2010/05/19/in-praise-of-continuous-deployment-the-wordpress-com-story/ and </a:t>
            </a:r>
            <a:r>
              <a:rPr lang="en-US" dirty="0" err="1"/>
              <a:t>Berkun</a:t>
            </a:r>
            <a:r>
              <a:rPr lang="en-US" dirty="0"/>
              <a:t>, Scott (2013-08-20). The Year Without Pants: WordPress.com and the Future of Work (p. 117). Wiley. Kindle Edition.</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53</a:t>
            </a:fld>
            <a:endParaRPr lang="en-US"/>
          </a:p>
        </p:txBody>
      </p:sp>
    </p:spTree>
    <p:extLst>
      <p:ext uri="{BB962C8B-B14F-4D97-AF65-F5344CB8AC3E}">
        <p14:creationId xmlns:p14="http://schemas.microsoft.com/office/powerpoint/2010/main" val="3236940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54</a:t>
            </a:fld>
            <a:endParaRPr lang="en-US"/>
          </a:p>
        </p:txBody>
      </p:sp>
    </p:spTree>
    <p:extLst>
      <p:ext uri="{BB962C8B-B14F-4D97-AF65-F5344CB8AC3E}">
        <p14:creationId xmlns:p14="http://schemas.microsoft.com/office/powerpoint/2010/main" val="286483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Video shows scorecard at https://www.youtube.com/watch?v=SiPtRjiCe4U&amp;t=105 </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a:t>
            </a:fld>
            <a:endParaRPr lang="en-US"/>
          </a:p>
        </p:txBody>
      </p:sp>
    </p:spTree>
    <p:extLst>
      <p:ext uri="{BB962C8B-B14F-4D97-AF65-F5344CB8AC3E}">
        <p14:creationId xmlns:p14="http://schemas.microsoft.com/office/powerpoint/2010/main" val="3373339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55</a:t>
            </a:fld>
            <a:endParaRPr lang="en-US"/>
          </a:p>
        </p:txBody>
      </p:sp>
    </p:spTree>
    <p:extLst>
      <p:ext uri="{BB962C8B-B14F-4D97-AF65-F5344CB8AC3E}">
        <p14:creationId xmlns:p14="http://schemas.microsoft.com/office/powerpoint/2010/main" val="1000088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56</a:t>
            </a:fld>
            <a:endParaRPr lang="en-US"/>
          </a:p>
        </p:txBody>
      </p:sp>
    </p:spTree>
    <p:extLst>
      <p:ext uri="{BB962C8B-B14F-4D97-AF65-F5344CB8AC3E}">
        <p14:creationId xmlns:p14="http://schemas.microsoft.com/office/powerpoint/2010/main" val="30869827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Video shows scorecard at https://www.youtube.com/watch?v=SiPtRjiCe4U&amp;t=105 </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57</a:t>
            </a:fld>
            <a:endParaRPr lang="en-US"/>
          </a:p>
        </p:txBody>
      </p:sp>
    </p:spTree>
    <p:extLst>
      <p:ext uri="{BB962C8B-B14F-4D97-AF65-F5344CB8AC3E}">
        <p14:creationId xmlns:p14="http://schemas.microsoft.com/office/powerpoint/2010/main" val="2999562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58</a:t>
            </a:fld>
            <a:endParaRPr lang="en-US"/>
          </a:p>
        </p:txBody>
      </p:sp>
    </p:spTree>
    <p:extLst>
      <p:ext uri="{BB962C8B-B14F-4D97-AF65-F5344CB8AC3E}">
        <p14:creationId xmlns:p14="http://schemas.microsoft.com/office/powerpoint/2010/main" val="2377173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59</a:t>
            </a:fld>
            <a:endParaRPr lang="en-US"/>
          </a:p>
        </p:txBody>
      </p:sp>
    </p:spTree>
    <p:extLst>
      <p:ext uri="{BB962C8B-B14F-4D97-AF65-F5344CB8AC3E}">
        <p14:creationId xmlns:p14="http://schemas.microsoft.com/office/powerpoint/2010/main" val="506815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60</a:t>
            </a:fld>
            <a:endParaRPr lang="en-US"/>
          </a:p>
        </p:txBody>
      </p:sp>
    </p:spTree>
    <p:extLst>
      <p:ext uri="{BB962C8B-B14F-4D97-AF65-F5344CB8AC3E}">
        <p14:creationId xmlns:p14="http://schemas.microsoft.com/office/powerpoint/2010/main" val="3539538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MSN shows 12 slides in the </a:t>
            </a:r>
            <a:r>
              <a:rPr lang="en-US" sz="1200" dirty="0" err="1"/>
              <a:t>Infopane</a:t>
            </a:r>
            <a:r>
              <a:rPr lang="en-US" sz="1200" dirty="0"/>
              <a:t>, whereas the competitors including Yahoo and AOL have order of magnitude more slides in theirs. So the hypothesis was that if we were to increase the number of slides in the </a:t>
            </a:r>
            <a:r>
              <a:rPr lang="en-US" sz="1200" dirty="0" err="1"/>
              <a:t>Infopane</a:t>
            </a:r>
            <a:r>
              <a:rPr lang="en-US" sz="1200" dirty="0"/>
              <a:t> we can get a better Today CTR as well as increase the Network PV/Clicks.  </a:t>
            </a:r>
          </a:p>
        </p:txBody>
      </p:sp>
      <p:sp>
        <p:nvSpPr>
          <p:cNvPr id="4" name="Slide Number Placeholder 3"/>
          <p:cNvSpPr>
            <a:spLocks noGrp="1"/>
          </p:cNvSpPr>
          <p:nvPr>
            <p:ph type="sldNum" sz="quarter" idx="10"/>
          </p:nvPr>
        </p:nvSpPr>
        <p:spPr/>
        <p:txBody>
          <a:bodyPr/>
          <a:lstStyle/>
          <a:p>
            <a:fld id="{B6F0AA9C-C9CE-4D5D-A984-6AD9A58ED243}" type="slidenum">
              <a:rPr lang="en-US" smtClean="0"/>
              <a:t>61</a:t>
            </a:fld>
            <a:endParaRPr lang="en-US"/>
          </a:p>
        </p:txBody>
      </p:sp>
    </p:spTree>
    <p:extLst>
      <p:ext uri="{BB962C8B-B14F-4D97-AF65-F5344CB8AC3E}">
        <p14:creationId xmlns:p14="http://schemas.microsoft.com/office/powerpoint/2010/main" val="2538280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C8124F-9E4F-498E-895D-A3D663EE9766}" type="slidenum">
              <a:rPr lang="en-US" smtClean="0"/>
              <a:t>62</a:t>
            </a:fld>
            <a:endParaRPr lang="en-US"/>
          </a:p>
        </p:txBody>
      </p:sp>
    </p:spTree>
    <p:extLst>
      <p:ext uri="{BB962C8B-B14F-4D97-AF65-F5344CB8AC3E}">
        <p14:creationId xmlns:p14="http://schemas.microsoft.com/office/powerpoint/2010/main" val="2727309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times.  Skype calls times of “days.”</a:t>
            </a:r>
          </a:p>
          <a:p>
            <a:r>
              <a:rPr lang="en-US" dirty="0"/>
              <a:t>Plot all univariate</a:t>
            </a:r>
            <a:r>
              <a:rPr lang="en-US" baseline="0" dirty="0"/>
              <a:t> distributions</a:t>
            </a:r>
          </a:p>
          <a:p>
            <a:r>
              <a:rPr lang="en-US" baseline="0" dirty="0"/>
              <a:t>MSN added slides to slide show, caused more clicks, classified as bots. Reverse result.  SRM</a:t>
            </a:r>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63</a:t>
            </a:fld>
            <a:endParaRPr lang="en-US"/>
          </a:p>
        </p:txBody>
      </p:sp>
    </p:spTree>
    <p:extLst>
      <p:ext uri="{BB962C8B-B14F-4D97-AF65-F5344CB8AC3E}">
        <p14:creationId xmlns:p14="http://schemas.microsoft.com/office/powerpoint/2010/main" val="3714821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Dirty Dozen: Twelve P-Value </a:t>
            </a:r>
            <a:r>
              <a:rPr lang="en-US" sz="1200" b="0" i="0" u="none" strike="noStrike" kern="1200" baseline="0" dirty="0" err="1">
                <a:solidFill>
                  <a:schemeClr val="tx1"/>
                </a:solidFill>
                <a:latin typeface="+mn-lt"/>
                <a:ea typeface="+mn-ea"/>
                <a:cs typeface="+mn-cs"/>
              </a:rPr>
              <a:t>Misconceptionsby</a:t>
            </a:r>
            <a:r>
              <a:rPr lang="en-US" sz="1200" b="0" i="0" u="none" strike="noStrike" kern="1200" baseline="0" dirty="0">
                <a:solidFill>
                  <a:schemeClr val="tx1"/>
                </a:solidFill>
                <a:latin typeface="+mn-lt"/>
                <a:ea typeface="+mn-ea"/>
                <a:cs typeface="+mn-cs"/>
              </a:rPr>
              <a:t> Steven Goodman</a:t>
            </a:r>
          </a:p>
          <a:p>
            <a:r>
              <a:rPr lang="en-US" sz="1200" b="0" i="0" u="none" strike="noStrike" kern="1200" baseline="0" dirty="0">
                <a:solidFill>
                  <a:schemeClr val="tx1"/>
                </a:solidFill>
                <a:latin typeface="+mn-lt"/>
                <a:ea typeface="+mn-ea"/>
                <a:cs typeface="+mn-cs"/>
              </a:rPr>
              <a:t>#1: the null hypothesis is ASSUMED to be true, so clearly p-value can’t say anything about its probability directly.  Must use Bayes Rule.</a:t>
            </a:r>
          </a:p>
          <a:p>
            <a:r>
              <a:rPr lang="en-US" sz="1200" b="0" i="0" u="none" strike="noStrike" kern="1200" baseline="0" dirty="0">
                <a:solidFill>
                  <a:schemeClr val="tx1"/>
                </a:solidFill>
                <a:latin typeface="+mn-lt"/>
                <a:ea typeface="+mn-ea"/>
                <a:cs typeface="+mn-cs"/>
              </a:rPr>
              <a:t>#2: the null effect is consistent with the observed.   We may not have enough data to reject the null</a:t>
            </a:r>
          </a:p>
          <a:p>
            <a:r>
              <a:rPr lang="en-US" sz="1200" b="0" i="0" u="none" strike="noStrike" kern="1200" baseline="0" dirty="0">
                <a:solidFill>
                  <a:schemeClr val="tx1"/>
                </a:solidFill>
                <a:latin typeface="+mn-lt"/>
                <a:ea typeface="+mn-ea"/>
                <a:cs typeface="+mn-cs"/>
              </a:rPr>
              <a:t>#3: the p-value is seeing the observed value plus more EXTREME</a:t>
            </a:r>
          </a:p>
          <a:p>
            <a:r>
              <a:rPr lang="en-US" sz="1200" b="0" i="0" u="none" strike="noStrike" kern="1200" baseline="0" dirty="0">
                <a:solidFill>
                  <a:schemeClr val="tx1"/>
                </a:solidFill>
                <a:latin typeface="+mn-lt"/>
                <a:ea typeface="+mn-ea"/>
                <a:cs typeface="+mn-cs"/>
              </a:rPr>
              <a:t>#4: same as #1</a:t>
            </a:r>
          </a:p>
          <a:p>
            <a:endParaRPr lang="en-US" dirty="0"/>
          </a:p>
          <a:p>
            <a:r>
              <a:rPr lang="en-US" dirty="0"/>
              <a:t>Note</a:t>
            </a:r>
            <a:r>
              <a:rPr lang="en-US" baseline="0" dirty="0"/>
              <a:t> that I’m both flipping the conditional and also changing from tail (X&gt;=x) to (X=x).</a:t>
            </a:r>
            <a:endParaRPr lang="en-US" dirty="0"/>
          </a:p>
          <a:p>
            <a:r>
              <a:rPr lang="en-US" dirty="0"/>
              <a:t>Related</a:t>
            </a:r>
            <a:r>
              <a:rPr lang="en-US" baseline="0" dirty="0"/>
              <a:t> to local false discovery rate: </a:t>
            </a:r>
            <a:r>
              <a:rPr lang="en-US" sz="1200" kern="1200" dirty="0">
                <a:solidFill>
                  <a:schemeClr val="tx1"/>
                </a:solidFill>
                <a:latin typeface="+mn-lt"/>
                <a:ea typeface="+mn-ea"/>
                <a:cs typeface="+mn-cs"/>
              </a:rPr>
              <a:t>http://statweb.stanford.edu/~ckirby/brad/papers/2005LocalFDR.pdf </a:t>
            </a:r>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64</a:t>
            </a:fld>
            <a:endParaRPr lang="en-US"/>
          </a:p>
        </p:txBody>
      </p:sp>
    </p:spTree>
    <p:extLst>
      <p:ext uri="{BB962C8B-B14F-4D97-AF65-F5344CB8AC3E}">
        <p14:creationId xmlns:p14="http://schemas.microsoft.com/office/powerpoint/2010/main" val="302378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Video shows scorecard at https://www.youtube.com/watch?v=SiPtRjiCe4U&amp;t=105 </a:t>
            </a:r>
          </a:p>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6</a:t>
            </a:fld>
            <a:endParaRPr lang="en-US"/>
          </a:p>
        </p:txBody>
      </p:sp>
    </p:spTree>
    <p:extLst>
      <p:ext uri="{BB962C8B-B14F-4D97-AF65-F5344CB8AC3E}">
        <p14:creationId xmlns:p14="http://schemas.microsoft.com/office/powerpoint/2010/main" val="282816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8124F-9E4F-498E-895D-A3D663EE9766}" type="slidenum">
              <a:rPr lang="en-US" smtClean="0"/>
              <a:t>7</a:t>
            </a:fld>
            <a:endParaRPr lang="en-US"/>
          </a:p>
        </p:txBody>
      </p:sp>
    </p:spTree>
    <p:extLst>
      <p:ext uri="{BB962C8B-B14F-4D97-AF65-F5344CB8AC3E}">
        <p14:creationId xmlns:p14="http://schemas.microsoft.com/office/powerpoint/2010/main" val="20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www.justinmrao.com/here_there_everywhere.pdf for great paper</a:t>
            </a:r>
          </a:p>
        </p:txBody>
      </p:sp>
      <p:sp>
        <p:nvSpPr>
          <p:cNvPr id="4" name="Slide Number Placeholder 3"/>
          <p:cNvSpPr>
            <a:spLocks noGrp="1"/>
          </p:cNvSpPr>
          <p:nvPr>
            <p:ph type="sldNum" sz="quarter" idx="10"/>
          </p:nvPr>
        </p:nvSpPr>
        <p:spPr/>
        <p:txBody>
          <a:bodyPr/>
          <a:lstStyle/>
          <a:p>
            <a:fld id="{2EC8124F-9E4F-498E-895D-A3D663EE9766}" type="slidenum">
              <a:rPr lang="en-US" smtClean="0"/>
              <a:t>8</a:t>
            </a:fld>
            <a:endParaRPr lang="en-US"/>
          </a:p>
        </p:txBody>
      </p:sp>
    </p:spTree>
    <p:extLst>
      <p:ext uri="{BB962C8B-B14F-4D97-AF65-F5344CB8AC3E}">
        <p14:creationId xmlns:p14="http://schemas.microsoft.com/office/powerpoint/2010/main" val="408892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8124F-9E4F-498E-895D-A3D663EE9766}" type="slidenum">
              <a:rPr lang="en-US" smtClean="0"/>
              <a:t>9</a:t>
            </a:fld>
            <a:endParaRPr lang="en-US"/>
          </a:p>
        </p:txBody>
      </p:sp>
    </p:spTree>
    <p:extLst>
      <p:ext uri="{BB962C8B-B14F-4D97-AF65-F5344CB8AC3E}">
        <p14:creationId xmlns:p14="http://schemas.microsoft.com/office/powerpoint/2010/main" val="1466540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a:t>Ronny Kohavi</a:t>
            </a:r>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18553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867266" y="1667435"/>
            <a:ext cx="10680569" cy="550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67266" y="1527142"/>
            <a:ext cx="10680569" cy="218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169" y="286603"/>
            <a:ext cx="11227324" cy="769199"/>
          </a:xfrm>
        </p:spPr>
        <p:txBody>
          <a:bodyPr/>
          <a:lstStyle/>
          <a:p>
            <a:r>
              <a:rPr lang="en-US" dirty="0"/>
              <a:t>Click to edit Master title style</a:t>
            </a:r>
          </a:p>
        </p:txBody>
      </p:sp>
      <p:sp>
        <p:nvSpPr>
          <p:cNvPr id="3" name="Content Placeholder 2"/>
          <p:cNvSpPr>
            <a:spLocks noGrp="1"/>
          </p:cNvSpPr>
          <p:nvPr>
            <p:ph idx="1"/>
          </p:nvPr>
        </p:nvSpPr>
        <p:spPr>
          <a:xfrm>
            <a:off x="622169" y="1321080"/>
            <a:ext cx="11227324" cy="4725068"/>
          </a:xfrm>
          <a:solidFill>
            <a:schemeClr val="bg1"/>
          </a:solidFill>
        </p:spPr>
        <p:txBody>
          <a:bodyPr/>
          <a:lstStyle>
            <a:lvl1pPr marL="228600" indent="-228600">
              <a:buFont typeface="Wingdings" panose="05000000000000000000" pitchFamily="2" charset="2"/>
              <a:buChar char="Ø"/>
              <a:defRPr sz="2400"/>
            </a:lvl1pPr>
            <a:lvl2pPr marL="384048" indent="-182880">
              <a:buSzPct val="120000"/>
              <a:buFont typeface="Wingdings" panose="05000000000000000000" pitchFamily="2" charset="2"/>
              <a:buChar char="§"/>
              <a:defRPr sz="2000"/>
            </a:lvl2pPr>
            <a:lvl3pPr marL="566928" indent="-182880">
              <a:buFont typeface="Courier New" panose="02070309020205020404" pitchFamily="49" charset="0"/>
              <a:buChar char="o"/>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baseline="0">
                <a:solidFill>
                  <a:schemeClr val="tx1"/>
                </a:solidFill>
              </a:defRPr>
            </a:lvl1pPr>
          </a:lstStyle>
          <a:p>
            <a:r>
              <a:rPr lang="en-US" dirty="0"/>
              <a:t>Ronny Kohavi (@RonnyK)</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1463679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dirty="0"/>
              <a:t>Ronny Kohavi (@RonnyK)</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43990448"/>
      </p:ext>
    </p:extLst>
  </p:cSld>
  <p:clrMap bg1="dk1" tx1="lt1" bg2="dk2" tx2="lt2" accent1="accent1" accent2="accent2" accent3="accent3" accent4="accent4" accent5="accent5" accent6="accent6" hlink="hlink" folHlink="folHlink"/>
  <p:sldLayoutIdLst>
    <p:sldLayoutId id="2147483662" r:id="rId1"/>
    <p:sldLayoutId id="2147483663" r:id="rId2"/>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120000"/>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120000"/>
        <a:buFont typeface="Courier New" panose="02070309020205020404" pitchFamily="49" charset="0"/>
        <a:buChar char="o"/>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bit.ly/2019ABTestingTutorial"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hyperlink" Target="http://bit.ly/refutedCausalClaim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bit.ly/expRulesOfThumb"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slideshare.net/dmc500hats/startup-metrics-for-pirates-long-versio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hyperlink" Target="https://bit.ly/ExPAdvance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bit.ly/expPuzzli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s://twitter.com/ronnyk/status/71394955282326323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exp-platform.com/expMicrosoft.asp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ted.com/talks/ken_robinson_says_schools_kill_creativity.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emarketer.com/Article/Microsoft-Ad-Revenues-Continue-Rebound/101385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14/relationships/chartEx" Target="../charts/chartEx2.xml"/><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hyperlink" Target="http://bit.ly/srmChec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bit.ly/twymanLaw"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Semmelweis_reflex"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xp-platform.com/Documents/2017-05%20ICSE2017_EvolutionOfExP.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hhs.gov/ohrp/humansubjects/commonrule/" TargetMode="External"/><Relationship Id="rId3" Type="http://schemas.openxmlformats.org/officeDocument/2006/relationships/hyperlink" Target="http://www.pnas.org/content/111/24/8788.full" TargetMode="External"/><Relationship Id="rId7" Type="http://schemas.openxmlformats.org/officeDocument/2006/relationships/hyperlink" Target="https://en.wikipedia.org/wiki/Belmont_Repor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theblog.okcupid.com/we-experiment-on-human-beings-5dd9fe280cd5" TargetMode="External"/><Relationship Id="rId5" Type="http://schemas.openxmlformats.org/officeDocument/2006/relationships/hyperlink" Target="http://www.bizjournals.com/seattle/stories/2000/09/25/daily21.html" TargetMode="External"/><Relationship Id="rId4" Type="http://schemas.openxmlformats.org/officeDocument/2006/relationships/hyperlink" Target="http://www.pnas.org/content/111/29/10779.1.full" TargetMode="External"/><Relationship Id="rId9" Type="http://schemas.openxmlformats.org/officeDocument/2006/relationships/hyperlink" Target="https://www.hhs.gov/ohrp/regulations-and-policy/regulations/45-cfr-46/index.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exp-platform.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gif"/></Relationships>
</file>

<file path=ppt/slides/_rels/slide55.xml.rels><?xml version="1.0" encoding="UTF-8" standalone="yes"?>
<Relationships xmlns="http://schemas.openxmlformats.org/package/2006/relationships"><Relationship Id="rId3" Type="http://schemas.openxmlformats.org/officeDocument/2006/relationships/hyperlink" Target="http://bit.ly/expSurvey"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amazon.com/Uncontrolled-Surprising-Trial-Error-Business-ebook/dp/B007V2VEQO"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niss.org/sites/default/files/Young%20Karr%20Obs%20Study%20Problem.pdf"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bit.ly/expPuzzlin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bit.ly/expTrackingClick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44.png"/><Relationship Id="rId7" Type="http://schemas.openxmlformats.org/officeDocument/2006/relationships/customXml" Target="../ink/ink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customXml" Target="../ink/ink1.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iss.org/sites/default/files/Young%20Karr%20Obs%20Study%20Problem.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516" y="410308"/>
            <a:ext cx="11234056" cy="3497730"/>
          </a:xfrm>
        </p:spPr>
        <p:txBody>
          <a:bodyPr>
            <a:normAutofit fontScale="90000"/>
          </a:bodyPr>
          <a:lstStyle/>
          <a:p>
            <a:r>
              <a:rPr lang="en-US" sz="6000" dirty="0"/>
              <a:t>A/B Testing at Scale:</a:t>
            </a:r>
            <a:br>
              <a:rPr lang="en-US" sz="6000" dirty="0"/>
            </a:br>
            <a:r>
              <a:rPr lang="en-US" sz="6000" dirty="0"/>
              <a:t>Accelerating Software Innovation</a:t>
            </a:r>
            <a:br>
              <a:rPr lang="en-US" sz="6000" dirty="0"/>
            </a:br>
            <a:br>
              <a:rPr lang="en-US" sz="6000" dirty="0"/>
            </a:br>
            <a:r>
              <a:rPr lang="en-US" sz="6000" dirty="0"/>
              <a:t>Introduction</a:t>
            </a:r>
            <a:br>
              <a:rPr lang="en-US" sz="4800" b="1" dirty="0"/>
            </a:br>
            <a:endParaRPr lang="en-US" sz="4000" dirty="0"/>
          </a:p>
        </p:txBody>
      </p:sp>
      <p:sp>
        <p:nvSpPr>
          <p:cNvPr id="5" name="TextBox 4"/>
          <p:cNvSpPr txBox="1"/>
          <p:nvPr/>
        </p:nvSpPr>
        <p:spPr>
          <a:xfrm>
            <a:off x="640618" y="4215815"/>
            <a:ext cx="10381038" cy="1569660"/>
          </a:xfrm>
          <a:prstGeom prst="rect">
            <a:avLst/>
          </a:prstGeom>
          <a:noFill/>
        </p:spPr>
        <p:txBody>
          <a:bodyPr wrap="square" rtlCol="0">
            <a:spAutoFit/>
          </a:bodyPr>
          <a:lstStyle/>
          <a:p>
            <a:r>
              <a:rPr lang="en-US" sz="2400" dirty="0"/>
              <a:t>Ronny Kohavi, Technical Fellow and Corporate Vice President, </a:t>
            </a:r>
            <a:br>
              <a:rPr lang="en-US" sz="2400" dirty="0"/>
            </a:br>
            <a:r>
              <a:rPr lang="en-US" sz="2400" dirty="0"/>
              <a:t>     Analysis and Experimentation, Microsoft</a:t>
            </a:r>
          </a:p>
          <a:p>
            <a:br>
              <a:rPr lang="en-US" sz="2400" dirty="0"/>
            </a:br>
            <a:endParaRPr lang="en-US" sz="2400" dirty="0"/>
          </a:p>
        </p:txBody>
      </p:sp>
      <p:pic>
        <p:nvPicPr>
          <p:cNvPr id="6" name="Picture 5" descr="ExP_logo_noreflect_trans_PNG.png"/>
          <p:cNvPicPr>
            <a:picLocks noChangeAspect="1"/>
          </p:cNvPicPr>
          <p:nvPr/>
        </p:nvPicPr>
        <p:blipFill>
          <a:blip r:embed="rId3" cstate="print"/>
          <a:stretch>
            <a:fillRect/>
          </a:stretch>
        </p:blipFill>
        <p:spPr>
          <a:xfrm>
            <a:off x="8674993" y="4384319"/>
            <a:ext cx="3442724" cy="1955154"/>
          </a:xfrm>
          <a:prstGeom prst="rect">
            <a:avLst/>
          </a:prstGeom>
        </p:spPr>
      </p:pic>
      <p:sp>
        <p:nvSpPr>
          <p:cNvPr id="7" name="TextBox 6">
            <a:extLst>
              <a:ext uri="{FF2B5EF4-FFF2-40B4-BE49-F238E27FC236}">
                <a16:creationId xmlns:a16="http://schemas.microsoft.com/office/drawing/2014/main" id="{6B712847-8AEF-43A2-8D72-3E2086E154BE}"/>
              </a:ext>
            </a:extLst>
          </p:cNvPr>
          <p:cNvSpPr txBox="1"/>
          <p:nvPr/>
        </p:nvSpPr>
        <p:spPr>
          <a:xfrm>
            <a:off x="729343" y="5573486"/>
            <a:ext cx="6574971" cy="369332"/>
          </a:xfrm>
          <a:prstGeom prst="rect">
            <a:avLst/>
          </a:prstGeom>
          <a:noFill/>
        </p:spPr>
        <p:txBody>
          <a:bodyPr wrap="square" rtlCol="0">
            <a:spAutoFit/>
          </a:bodyPr>
          <a:lstStyle/>
          <a:p>
            <a:r>
              <a:rPr lang="en-US" dirty="0"/>
              <a:t>Slides at </a:t>
            </a:r>
            <a:r>
              <a:rPr lang="en-US" dirty="0">
                <a:hlinkClick r:id="rId4"/>
              </a:rPr>
              <a:t>http://bit.ly/</a:t>
            </a:r>
            <a:r>
              <a:rPr lang="en-US" dirty="0">
                <a:hlinkClick r:id="rId4"/>
              </a:rPr>
              <a:t>2019ABTestingTutorial</a:t>
            </a:r>
            <a:r>
              <a:rPr lang="en-US" dirty="0"/>
              <a:t> </a:t>
            </a:r>
          </a:p>
        </p:txBody>
      </p:sp>
    </p:spTree>
    <p:extLst>
      <p:ext uri="{BB962C8B-B14F-4D97-AF65-F5344CB8AC3E}">
        <p14:creationId xmlns:p14="http://schemas.microsoft.com/office/powerpoint/2010/main" val="233542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user behavior before/after ship</a:t>
            </a:r>
          </a:p>
        </p:txBody>
      </p:sp>
      <p:sp>
        <p:nvSpPr>
          <p:cNvPr id="8" name="Content Placeholder 7"/>
          <p:cNvSpPr>
            <a:spLocks noGrp="1"/>
          </p:cNvSpPr>
          <p:nvPr>
            <p:ph idx="1"/>
          </p:nvPr>
        </p:nvSpPr>
        <p:spPr>
          <a:xfrm>
            <a:off x="7149830" y="1825625"/>
            <a:ext cx="4203970" cy="1523365"/>
          </a:xfrm>
        </p:spPr>
        <p:txBody>
          <a:bodyPr/>
          <a:lstStyle/>
          <a:p>
            <a:pPr marL="0" indent="0">
              <a:buNone/>
            </a:pPr>
            <a:r>
              <a:rPr lang="en-US" b="1" dirty="0"/>
              <a:t>Flaw: </a:t>
            </a:r>
            <a:r>
              <a:rPr lang="en-US" dirty="0"/>
              <a:t>This approach misses time related factors such as external events, weekends, holidays, seasonality, etc.</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3" name="Slide Number Placeholder 2"/>
          <p:cNvSpPr>
            <a:spLocks noGrp="1"/>
          </p:cNvSpPr>
          <p:nvPr>
            <p:ph type="sldNum" sz="quarter" idx="12"/>
          </p:nvPr>
        </p:nvSpPr>
        <p:spPr/>
        <p:txBody>
          <a:bodyPr/>
          <a:lstStyle/>
          <a:p>
            <a:fld id="{629637A9-119A-49DA-BD12-AAC58B377D80}" type="slidenum">
              <a:rPr lang="en-US" smtClean="0"/>
              <a:pPr/>
              <a:t>10</a:t>
            </a:fld>
            <a:endParaRPr lang="en-US" dirty="0"/>
          </a:p>
        </p:txBody>
      </p:sp>
      <p:graphicFrame>
        <p:nvGraphicFramePr>
          <p:cNvPr id="5" name="Chart 3"/>
          <p:cNvGraphicFramePr>
            <a:graphicFrameLocks/>
          </p:cNvGraphicFramePr>
          <p:nvPr>
            <p:extLst/>
          </p:nvPr>
        </p:nvGraphicFramePr>
        <p:xfrm>
          <a:off x="1167578" y="1251861"/>
          <a:ext cx="5473251" cy="465744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2371383" y="5748152"/>
            <a:ext cx="206460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Before and after example</a:t>
            </a:r>
          </a:p>
        </p:txBody>
      </p:sp>
      <p:graphicFrame>
        <p:nvGraphicFramePr>
          <p:cNvPr id="6" name="Chart 5"/>
          <p:cNvGraphicFramePr>
            <a:graphicFrameLocks/>
          </p:cNvGraphicFramePr>
          <p:nvPr>
            <p:extLst/>
          </p:nvPr>
        </p:nvGraphicFramePr>
        <p:xfrm>
          <a:off x="1167578" y="1251862"/>
          <a:ext cx="5473251" cy="4730758"/>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1167578" y="2063503"/>
            <a:ext cx="2855781" cy="1765547"/>
            <a:chOff x="7111195" y="2063503"/>
            <a:chExt cx="2240431" cy="1378355"/>
          </a:xfrm>
        </p:grpSpPr>
        <p:sp>
          <p:nvSpPr>
            <p:cNvPr id="10" name="Down Arrow 9"/>
            <p:cNvSpPr/>
            <p:nvPr/>
          </p:nvSpPr>
          <p:spPr>
            <a:xfrm rot="18497596">
              <a:off x="8496808" y="2587041"/>
              <a:ext cx="774357" cy="935278"/>
            </a:xfrm>
            <a:prstGeom prst="downArrow">
              <a:avLst>
                <a:gd name="adj1" fmla="val 50000"/>
                <a:gd name="adj2" fmla="val 4807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Rounded Rectangle 6"/>
            <p:cNvSpPr/>
            <p:nvPr/>
          </p:nvSpPr>
          <p:spPr>
            <a:xfrm>
              <a:off x="7111195" y="2063503"/>
              <a:ext cx="1499286" cy="87321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rPr>
                <a:t>Oprah calls Kindle "her new favorite thing" </a:t>
              </a:r>
            </a:p>
          </p:txBody>
        </p:sp>
      </p:grpSp>
      <p:sp>
        <p:nvSpPr>
          <p:cNvPr id="16" name="Content Placeholder 7"/>
          <p:cNvSpPr txBox="1">
            <a:spLocks/>
          </p:cNvSpPr>
          <p:nvPr/>
        </p:nvSpPr>
        <p:spPr>
          <a:xfrm>
            <a:off x="7149830" y="3580585"/>
            <a:ext cx="4203970" cy="1523365"/>
          </a:xfrm>
          <a:prstGeom prst="rect">
            <a:avLst/>
          </a:prstGeom>
          <a:solidFill>
            <a:schemeClr val="bg1"/>
          </a:solidFill>
        </p:spPr>
        <p:txBody>
          <a:bodyPr vert="horz" lIns="0" tIns="45720" rIns="0" bIns="45720" rtlCol="0">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120000"/>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120000"/>
              <a:buFont typeface="Courier New" panose="02070309020205020404" pitchFamily="49" charset="0"/>
              <a:buChar char="o"/>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dirty="0"/>
              <a:t>The new site (B) always does worse than the original (A)</a:t>
            </a:r>
          </a:p>
          <a:p>
            <a:endParaRPr lang="en-US" dirty="0"/>
          </a:p>
        </p:txBody>
      </p:sp>
    </p:spTree>
    <p:extLst>
      <p:ext uri="{BB962C8B-B14F-4D97-AF65-F5344CB8AC3E}">
        <p14:creationId xmlns:p14="http://schemas.microsoft.com/office/powerpoint/2010/main" val="29426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Graphic spid="5" grpId="0">
        <p:bldAsOne/>
      </p:bldGraphic>
      <p:bldGraphic spid="5" grpId="1">
        <p:bldAsOne/>
      </p:bldGraphic>
      <p:bldP spid="15" grpId="0"/>
      <p:bldGraphic spid="6" grpId="0">
        <p:bldAsOne/>
      </p:bldGraphic>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38" y="286603"/>
            <a:ext cx="11227324" cy="971926"/>
          </a:xfrm>
        </p:spPr>
        <p:txBody>
          <a:bodyPr>
            <a:normAutofit/>
          </a:bodyPr>
          <a:lstStyle/>
          <a:p>
            <a:r>
              <a:rPr lang="en-US" dirty="0"/>
              <a:t>Hierarchy of Evidence</a:t>
            </a:r>
          </a:p>
        </p:txBody>
      </p:sp>
      <p:sp>
        <p:nvSpPr>
          <p:cNvPr id="3" name="Content Placeholder 2"/>
          <p:cNvSpPr>
            <a:spLocks noGrp="1"/>
          </p:cNvSpPr>
          <p:nvPr>
            <p:ph idx="1"/>
          </p:nvPr>
        </p:nvSpPr>
        <p:spPr>
          <a:xfrm>
            <a:off x="283227" y="1408352"/>
            <a:ext cx="10590313" cy="4901609"/>
          </a:xfrm>
          <a:noFill/>
        </p:spPr>
        <p:txBody>
          <a:bodyPr>
            <a:normAutofit/>
          </a:bodyPr>
          <a:lstStyle/>
          <a:p>
            <a:r>
              <a:rPr lang="en-US" dirty="0"/>
              <a:t>All studies are not created equally</a:t>
            </a:r>
          </a:p>
          <a:p>
            <a:r>
              <a:rPr lang="en-US" dirty="0"/>
              <a:t>Be very skeptical about unsystematic studies or single observational studies</a:t>
            </a:r>
          </a:p>
          <a:p>
            <a:r>
              <a:rPr lang="en-US" dirty="0"/>
              <a:t>The hierarchy of evidence (e.g., Greenhalgh 2014) helps assign levels of trust.</a:t>
            </a:r>
            <a:br>
              <a:rPr lang="en-US" dirty="0"/>
            </a:br>
            <a:r>
              <a:rPr lang="en-US" dirty="0"/>
              <a:t>There are Quality Assessment Tools (QATs) that ask</a:t>
            </a:r>
            <a:br>
              <a:rPr lang="en-US" dirty="0"/>
            </a:br>
            <a:r>
              <a:rPr lang="en-US" dirty="0"/>
              <a:t>multiple questions (Stegenga 2014) </a:t>
            </a:r>
          </a:p>
          <a:p>
            <a:r>
              <a:rPr lang="en-US" dirty="0"/>
              <a:t>Key point: at the top are the most trustworthy</a:t>
            </a:r>
          </a:p>
          <a:p>
            <a:pPr lvl="1"/>
            <a:r>
              <a:rPr lang="en-US" sz="2400" dirty="0"/>
              <a:t>Randomized Controlled Experiments </a:t>
            </a:r>
          </a:p>
          <a:p>
            <a:pPr lvl="1"/>
            <a:r>
              <a:rPr lang="en-US" sz="2400" dirty="0"/>
              <a:t>Even higher: Multiple (replications)</a:t>
            </a:r>
          </a:p>
          <a:p>
            <a:r>
              <a:rPr lang="en-US" sz="2800" dirty="0"/>
              <a:t>See </a:t>
            </a:r>
            <a:r>
              <a:rPr lang="en-US" sz="2800" dirty="0">
                <a:hlinkClick r:id="rId3"/>
              </a:rPr>
              <a:t>Best Refuted Causal Claims from </a:t>
            </a:r>
            <a:br>
              <a:rPr lang="en-US" sz="2800" dirty="0">
                <a:hlinkClick r:id="rId3"/>
              </a:rPr>
            </a:br>
            <a:r>
              <a:rPr lang="en-US" sz="2800" dirty="0">
                <a:hlinkClick r:id="rId3"/>
              </a:rPr>
              <a:t>Observations Studies</a:t>
            </a:r>
            <a:r>
              <a:rPr lang="en-US" sz="2800" dirty="0"/>
              <a:t> for great examples</a:t>
            </a:r>
            <a:br>
              <a:rPr lang="en-US" sz="2800" dirty="0"/>
            </a:br>
            <a:r>
              <a:rPr lang="en-US" sz="2800" dirty="0"/>
              <a:t>of highly referenced studies later refuted</a:t>
            </a:r>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11</a:t>
            </a:fld>
            <a:endParaRPr lang="en-US" dirty="0"/>
          </a:p>
        </p:txBody>
      </p:sp>
      <p:pic>
        <p:nvPicPr>
          <p:cNvPr id="8" name="Picture">
            <a:extLst>
              <a:ext uri="{FF2B5EF4-FFF2-40B4-BE49-F238E27FC236}">
                <a16:creationId xmlns:a16="http://schemas.microsoft.com/office/drawing/2014/main" id="{D5708AAF-519D-45D6-AFF9-BB3B68D738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14458" y="2905125"/>
            <a:ext cx="4572000" cy="3952875"/>
          </a:xfrm>
          <a:prstGeom prst="rect">
            <a:avLst/>
          </a:prstGeom>
        </p:spPr>
      </p:pic>
    </p:spTree>
    <p:extLst>
      <p:ext uri="{BB962C8B-B14F-4D97-AF65-F5344CB8AC3E}">
        <p14:creationId xmlns:p14="http://schemas.microsoft.com/office/powerpoint/2010/main" val="355814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1520" y="1527142"/>
            <a:ext cx="7383780" cy="1010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12</a:t>
            </a:fld>
            <a:endParaRPr lang="en-US" dirty="0"/>
          </a:p>
        </p:txBody>
      </p:sp>
      <p:sp>
        <p:nvSpPr>
          <p:cNvPr id="6" name="Shape 214017"/>
          <p:cNvSpPr txBox="1">
            <a:spLocks noChangeArrowheads="1"/>
          </p:cNvSpPr>
          <p:nvPr/>
        </p:nvSpPr>
        <p:spPr>
          <a:xfrm>
            <a:off x="622169" y="286603"/>
            <a:ext cx="11227324" cy="76919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a:t>A/B Tests in One Slide</a:t>
            </a:r>
          </a:p>
        </p:txBody>
      </p:sp>
      <p:sp>
        <p:nvSpPr>
          <p:cNvPr id="7" name="Shape 214018"/>
          <p:cNvSpPr txBox="1">
            <a:spLocks noChangeArrowheads="1"/>
          </p:cNvSpPr>
          <p:nvPr/>
        </p:nvSpPr>
        <p:spPr>
          <a:xfrm>
            <a:off x="443060" y="1225486"/>
            <a:ext cx="11227324" cy="5128180"/>
          </a:xfrm>
          <a:prstGeom prst="rect">
            <a:avLst/>
          </a:prstGeom>
        </p:spPr>
        <p:txBody>
          <a:bodyPr vert="horz" lIns="0" tIns="45720" rIns="0" bIns="45720" rtlCol="0">
            <a:normAutofit lnSpcReduction="10000"/>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120000"/>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120000"/>
              <a:buFont typeface="Courier New" panose="02070309020205020404" pitchFamily="49" charset="0"/>
              <a:buChar char="o"/>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Concept is trivial</a:t>
            </a:r>
          </a:p>
          <a:p>
            <a:pPr lvl="1"/>
            <a:r>
              <a:rPr lang="en-US" sz="2200" dirty="0"/>
              <a:t>Randomly split traffic between two (or more) versions</a:t>
            </a:r>
          </a:p>
          <a:p>
            <a:pPr lvl="2"/>
            <a:r>
              <a:rPr lang="en-US" sz="2200" dirty="0"/>
              <a:t>A (Control, typically existing system)</a:t>
            </a:r>
          </a:p>
          <a:p>
            <a:pPr lvl="2"/>
            <a:r>
              <a:rPr lang="en-US" sz="2200" dirty="0"/>
              <a:t>B (Treatment)</a:t>
            </a:r>
          </a:p>
          <a:p>
            <a:pPr lvl="1"/>
            <a:r>
              <a:rPr lang="en-US" sz="2200" dirty="0"/>
              <a:t>Collect metrics of interest</a:t>
            </a:r>
          </a:p>
          <a:p>
            <a:pPr lvl="1"/>
            <a:r>
              <a:rPr lang="en-US" sz="2200" dirty="0"/>
              <a:t>Analyze </a:t>
            </a:r>
            <a:r>
              <a:rPr lang="en-US" dirty="0"/>
              <a:t> </a:t>
            </a:r>
          </a:p>
          <a:p>
            <a:r>
              <a:rPr lang="en-US" sz="2400" dirty="0"/>
              <a:t>A/B test is the simplest controlled experiment</a:t>
            </a:r>
          </a:p>
          <a:p>
            <a:pPr lvl="1"/>
            <a:r>
              <a:rPr lang="en-US" sz="2200" dirty="0"/>
              <a:t> A/B/n is common in practice: compare A/B/C/D, not just two variants</a:t>
            </a:r>
          </a:p>
          <a:p>
            <a:pPr lvl="1"/>
            <a:r>
              <a:rPr lang="en-US" sz="2200" dirty="0"/>
              <a:t>Equivalent names: Flights (Microsoft), 1% Tests (Google), Bucket tests (Yahoo!), </a:t>
            </a:r>
            <a:br>
              <a:rPr lang="en-US" sz="2200" dirty="0"/>
            </a:br>
            <a:r>
              <a:rPr lang="en-US" sz="2200" dirty="0"/>
              <a:t>Field experiments (medicine, Facebook), randomized clinical trials (RCTs, medicine) </a:t>
            </a:r>
          </a:p>
          <a:p>
            <a:r>
              <a:rPr lang="en-US" sz="2400" dirty="0"/>
              <a:t>Must run statistical tests to confirm differences are not due to chance</a:t>
            </a:r>
          </a:p>
          <a:p>
            <a:r>
              <a:rPr lang="en-US" sz="2400" dirty="0"/>
              <a:t>Best scientific way to prove </a:t>
            </a:r>
            <a:r>
              <a:rPr lang="en-US" sz="2400" dirty="0">
                <a:solidFill>
                  <a:srgbClr val="92D050"/>
                </a:solidFill>
              </a:rPr>
              <a:t>causality</a:t>
            </a:r>
            <a:r>
              <a:rPr lang="en-US" sz="2400" dirty="0"/>
              <a:t>, i.e., the changes in metrics are caused by changes introduced in the treatment(s)</a:t>
            </a:r>
            <a:endParaRPr lang="en-US" sz="2400" dirty="0">
              <a:latin typeface="Times New Roman" pitchFamily="18" charset="0"/>
            </a:endParaRPr>
          </a:p>
        </p:txBody>
      </p:sp>
      <p:pic>
        <p:nvPicPr>
          <p:cNvPr id="8" name="Rectangle 5124"/>
          <p:cNvPicPr>
            <a:picLocks noChangeAspect="1" noChangeArrowheads="1"/>
          </p:cNvPicPr>
          <p:nvPr/>
        </p:nvPicPr>
        <p:blipFill>
          <a:blip r:embed="rId3">
            <a:lum bright="10000"/>
          </a:blip>
          <a:srcRect/>
          <a:stretch>
            <a:fillRect/>
          </a:stretch>
        </p:blipFill>
        <p:spPr bwMode="auto">
          <a:xfrm>
            <a:off x="7003701" y="0"/>
            <a:ext cx="5188299" cy="3597073"/>
          </a:xfrm>
          <a:prstGeom prst="rect">
            <a:avLst/>
          </a:prstGeom>
          <a:solidFill>
            <a:srgbClr val="FFFFCC"/>
          </a:solidFill>
          <a:ln w="9525">
            <a:noFill/>
            <a:miter lim="800000"/>
            <a:headEnd/>
            <a:tailEnd/>
          </a:ln>
        </p:spPr>
      </p:pic>
    </p:spTree>
    <p:extLst>
      <p:ext uri="{BB962C8B-B14F-4D97-AF65-F5344CB8AC3E}">
        <p14:creationId xmlns:p14="http://schemas.microsoft.com/office/powerpoint/2010/main" val="12233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p:txBody>
          <a:bodyPr/>
          <a:lstStyle/>
          <a:p>
            <a:r>
              <a:rPr lang="en-US" sz="2800" dirty="0"/>
              <a:t>Best scientific way to prove </a:t>
            </a:r>
            <a:r>
              <a:rPr lang="en-US" sz="2800" dirty="0">
                <a:solidFill>
                  <a:srgbClr val="92D050"/>
                </a:solidFill>
              </a:rPr>
              <a:t>causality</a:t>
            </a:r>
            <a:r>
              <a:rPr lang="en-US" sz="2800" dirty="0"/>
              <a:t>, i.e., the changes in metrics are caused by changes introduced in the treatment(s)</a:t>
            </a:r>
          </a:p>
          <a:p>
            <a:endParaRPr lang="en-US" sz="2800" dirty="0"/>
          </a:p>
          <a:p>
            <a:r>
              <a:rPr lang="en-US" sz="2800" dirty="0"/>
              <a:t>Two Advantages for next slides: </a:t>
            </a:r>
          </a:p>
          <a:p>
            <a:pPr lvl="1"/>
            <a:r>
              <a:rPr lang="en-US" sz="2400" dirty="0">
                <a:solidFill>
                  <a:srgbClr val="92D050"/>
                </a:solidFill>
              </a:rPr>
              <a:t>Sensitivity</a:t>
            </a:r>
            <a:r>
              <a:rPr lang="en-US" sz="2400" dirty="0"/>
              <a:t>: you can detect tiny changes to metrics</a:t>
            </a:r>
          </a:p>
          <a:p>
            <a:pPr lvl="1"/>
            <a:r>
              <a:rPr lang="en-US" sz="2400" dirty="0"/>
              <a:t>Detect </a:t>
            </a:r>
            <a:r>
              <a:rPr lang="en-US" sz="2400" dirty="0">
                <a:solidFill>
                  <a:srgbClr val="92D050"/>
                </a:solidFill>
              </a:rPr>
              <a:t>unexpected consequences</a:t>
            </a:r>
          </a:p>
          <a:p>
            <a:endParaRPr lang="en-US" sz="2800" dirty="0"/>
          </a:p>
          <a:p>
            <a:endParaRPr lang="en-US" sz="2800" dirty="0">
              <a:solidFill>
                <a:srgbClr val="92D050"/>
              </a:solidFill>
            </a:endParaRPr>
          </a:p>
          <a:p>
            <a:endParaRPr lang="en-US" dirty="0"/>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13</a:t>
            </a:fld>
            <a:endParaRPr lang="en-US" dirty="0"/>
          </a:p>
        </p:txBody>
      </p:sp>
    </p:spTree>
    <p:extLst>
      <p:ext uri="{BB962C8B-B14F-4D97-AF65-F5344CB8AC3E}">
        <p14:creationId xmlns:p14="http://schemas.microsoft.com/office/powerpoint/2010/main" val="1294055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 Sensitivity!</a:t>
            </a:r>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14</a:t>
            </a:fld>
            <a:endParaRPr lang="en-US" dirty="0"/>
          </a:p>
        </p:txBody>
      </p:sp>
      <p:graphicFrame>
        <p:nvGraphicFramePr>
          <p:cNvPr id="8" name="Chart 7">
            <a:extLst>
              <a:ext uri="{FF2B5EF4-FFF2-40B4-BE49-F238E27FC236}">
                <a16:creationId xmlns:a16="http://schemas.microsoft.com/office/drawing/2014/main" id="{15E0FF46-AE40-467B-A744-0082602FD07F}"/>
              </a:ext>
            </a:extLst>
          </p:cNvPr>
          <p:cNvGraphicFramePr>
            <a:graphicFrameLocks/>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8"/>
          <p:cNvSpPr>
            <a:spLocks noGrp="1"/>
          </p:cNvSpPr>
          <p:nvPr>
            <p:ph idx="1"/>
          </p:nvPr>
        </p:nvSpPr>
        <p:spPr/>
        <p:txBody>
          <a:bodyPr/>
          <a:lstStyle/>
          <a:p>
            <a:r>
              <a:rPr lang="en-US" dirty="0"/>
              <a:t>Time-To-Success is a key metric for Bing</a:t>
            </a:r>
            <a:br>
              <a:rPr lang="en-US" dirty="0"/>
            </a:br>
            <a:r>
              <a:rPr lang="en-US" dirty="0"/>
              <a:t>(Time from query to a click with no </a:t>
            </a:r>
            <a:r>
              <a:rPr lang="en-US" dirty="0" err="1"/>
              <a:t>quickback</a:t>
            </a:r>
            <a:r>
              <a:rPr lang="en-US" dirty="0"/>
              <a:t>.)</a:t>
            </a:r>
          </a:p>
          <a:p>
            <a:r>
              <a:rPr lang="en-US" dirty="0"/>
              <a:t>If you ran version A, then launched a change B,</a:t>
            </a:r>
            <a:br>
              <a:rPr lang="en-US" dirty="0"/>
            </a:br>
            <a:r>
              <a:rPr lang="en-US" dirty="0"/>
              <a:t>could you say if it was good/bad?</a:t>
            </a:r>
          </a:p>
          <a:p>
            <a:r>
              <a:rPr lang="en-US" dirty="0"/>
              <a:t>But this was a controlled experiment</a:t>
            </a:r>
          </a:p>
          <a:p>
            <a:r>
              <a:rPr lang="en-US" dirty="0"/>
              <a:t>Treatment improved the metric by 0.32%</a:t>
            </a:r>
          </a:p>
          <a:p>
            <a:r>
              <a:rPr lang="en-US" dirty="0"/>
              <a:t>Could it be noise?  Unlikely, p-value is 0.003</a:t>
            </a:r>
            <a:br>
              <a:rPr lang="en-US" dirty="0"/>
            </a:br>
            <a:r>
              <a:rPr lang="en-US" dirty="0"/>
              <a:t>If there was no difference, the probability of</a:t>
            </a:r>
            <a:br>
              <a:rPr lang="en-US" dirty="0"/>
            </a:br>
            <a:r>
              <a:rPr lang="en-US" dirty="0"/>
              <a:t>observing such as change (or more extreme)</a:t>
            </a:r>
            <a:br>
              <a:rPr lang="en-US" dirty="0"/>
            </a:br>
            <a:r>
              <a:rPr lang="en-US" dirty="0"/>
              <a:t>is 0.003.  Below 0.05 we consider stat-sig</a:t>
            </a:r>
          </a:p>
          <a:p>
            <a:r>
              <a:rPr lang="en-US" dirty="0"/>
              <a:t>Graph of both control/treatment (lower is better)</a:t>
            </a:r>
          </a:p>
        </p:txBody>
      </p:sp>
      <p:pic>
        <p:nvPicPr>
          <p:cNvPr id="11" name="Picture 10"/>
          <p:cNvPicPr>
            <a:picLocks noChangeAspect="1"/>
          </p:cNvPicPr>
          <p:nvPr/>
        </p:nvPicPr>
        <p:blipFill>
          <a:blip r:embed="rId4"/>
          <a:stretch>
            <a:fillRect/>
          </a:stretch>
        </p:blipFill>
        <p:spPr>
          <a:xfrm>
            <a:off x="7340187" y="265947"/>
            <a:ext cx="4584589" cy="2755631"/>
          </a:xfrm>
          <a:prstGeom prst="rect">
            <a:avLst/>
          </a:prstGeom>
        </p:spPr>
      </p:pic>
      <p:pic>
        <p:nvPicPr>
          <p:cNvPr id="13" name="Picture 12"/>
          <p:cNvPicPr>
            <a:picLocks noChangeAspect="1"/>
          </p:cNvPicPr>
          <p:nvPr/>
        </p:nvPicPr>
        <p:blipFill>
          <a:blip r:embed="rId5"/>
          <a:stretch>
            <a:fillRect/>
          </a:stretch>
        </p:blipFill>
        <p:spPr>
          <a:xfrm>
            <a:off x="7359226" y="3286856"/>
            <a:ext cx="4584589" cy="2755631"/>
          </a:xfrm>
          <a:prstGeom prst="rect">
            <a:avLst/>
          </a:prstGeom>
        </p:spPr>
      </p:pic>
    </p:spTree>
    <p:extLst>
      <p:ext uri="{BB962C8B-B14F-4D97-AF65-F5344CB8AC3E}">
        <p14:creationId xmlns:p14="http://schemas.microsoft.com/office/powerpoint/2010/main" val="39787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Sensitivity Important?</a:t>
            </a:r>
          </a:p>
        </p:txBody>
      </p:sp>
      <p:sp>
        <p:nvSpPr>
          <p:cNvPr id="3" name="Content Placeholder 2"/>
          <p:cNvSpPr>
            <a:spLocks noGrp="1"/>
          </p:cNvSpPr>
          <p:nvPr>
            <p:ph idx="1"/>
          </p:nvPr>
        </p:nvSpPr>
        <p:spPr/>
        <p:txBody>
          <a:bodyPr>
            <a:normAutofit lnSpcReduction="10000"/>
          </a:bodyPr>
          <a:lstStyle/>
          <a:p>
            <a:r>
              <a:rPr lang="en-US" sz="3200" dirty="0"/>
              <a:t>Many metrics are hard to improve</a:t>
            </a:r>
          </a:p>
          <a:p>
            <a:r>
              <a:rPr lang="en-US" sz="3200" dirty="0"/>
              <a:t>Early alerting: quickly determine that something is wrong</a:t>
            </a:r>
          </a:p>
          <a:p>
            <a:r>
              <a:rPr lang="en-US" sz="3200" dirty="0"/>
              <a:t>Small degradations could accumulate</a:t>
            </a:r>
          </a:p>
          <a:p>
            <a:pPr lvl="1"/>
            <a:r>
              <a:rPr lang="en-US" sz="2800" dirty="0"/>
              <a:t> To understand the importance of performance,</a:t>
            </a:r>
            <a:br>
              <a:rPr lang="en-US" sz="2800" dirty="0"/>
            </a:br>
            <a:r>
              <a:rPr lang="en-US" sz="2800" dirty="0"/>
              <a:t> we slowed Bing server in a controlled experiment</a:t>
            </a:r>
          </a:p>
          <a:p>
            <a:pPr lvl="1"/>
            <a:r>
              <a:rPr lang="en-US" sz="2800" dirty="0"/>
              <a:t> One of the key insights: </a:t>
            </a:r>
          </a:p>
          <a:p>
            <a:pPr marL="749808" lvl="4" indent="0">
              <a:buNone/>
            </a:pPr>
            <a:r>
              <a:rPr lang="en-US" sz="2600" i="1" dirty="0">
                <a:solidFill>
                  <a:schemeClr val="tx2">
                    <a:lumMod val="75000"/>
                  </a:schemeClr>
                </a:solidFill>
              </a:rPr>
              <a:t>An engineer that improves server performance by 4msec </a:t>
            </a:r>
            <a:br>
              <a:rPr lang="en-US" sz="2600" i="1" dirty="0">
                <a:solidFill>
                  <a:schemeClr val="tx2">
                    <a:lumMod val="75000"/>
                  </a:schemeClr>
                </a:solidFill>
              </a:rPr>
            </a:br>
            <a:r>
              <a:rPr lang="en-US" sz="2600" i="1" dirty="0">
                <a:solidFill>
                  <a:schemeClr val="tx2">
                    <a:lumMod val="75000"/>
                  </a:schemeClr>
                </a:solidFill>
              </a:rPr>
              <a:t>more than pays for his/her fully-loaded annual costs</a:t>
            </a:r>
            <a:endParaRPr lang="en-US" sz="3200" dirty="0"/>
          </a:p>
          <a:p>
            <a:pPr lvl="1"/>
            <a:r>
              <a:rPr lang="en-US" sz="2800" dirty="0"/>
              <a:t> Features cannot ship if they degrade performance by a few msec unexpectedly</a:t>
            </a:r>
          </a:p>
          <a:p>
            <a:pPr marL="201168" lvl="1" indent="0">
              <a:buNone/>
            </a:pPr>
            <a:endParaRPr lang="en-US" sz="2800" dirty="0"/>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15</a:t>
            </a:fld>
            <a:endParaRPr lang="en-US" dirty="0"/>
          </a:p>
        </p:txBody>
      </p:sp>
    </p:spTree>
    <p:extLst>
      <p:ext uri="{BB962C8B-B14F-4D97-AF65-F5344CB8AC3E}">
        <p14:creationId xmlns:p14="http://schemas.microsoft.com/office/powerpoint/2010/main" val="16665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 Unexpected Consequences</a:t>
            </a:r>
          </a:p>
        </p:txBody>
      </p:sp>
      <p:sp>
        <p:nvSpPr>
          <p:cNvPr id="3" name="Content Placeholder 2"/>
          <p:cNvSpPr>
            <a:spLocks noGrp="1"/>
          </p:cNvSpPr>
          <p:nvPr>
            <p:ph idx="1"/>
          </p:nvPr>
        </p:nvSpPr>
        <p:spPr/>
        <p:txBody>
          <a:bodyPr>
            <a:normAutofit lnSpcReduction="10000"/>
          </a:bodyPr>
          <a:lstStyle/>
          <a:p>
            <a:r>
              <a:rPr lang="en-US" sz="3200" dirty="0"/>
              <a:t>It is common for a change to have unexpected consequences</a:t>
            </a:r>
          </a:p>
          <a:p>
            <a:r>
              <a:rPr lang="en-US" sz="3200" dirty="0"/>
              <a:t>Example, Bing has a related search block</a:t>
            </a:r>
          </a:p>
          <a:p>
            <a:endParaRPr lang="en-US" dirty="0"/>
          </a:p>
          <a:p>
            <a:r>
              <a:rPr lang="en-US" dirty="0"/>
              <a:t> </a:t>
            </a:r>
            <a:r>
              <a:rPr lang="en-US" sz="3200" dirty="0"/>
              <a:t>A small change to the block (say bolding of terms)</a:t>
            </a:r>
          </a:p>
          <a:p>
            <a:pPr lvl="1"/>
            <a:r>
              <a:rPr lang="en-US" sz="2800" dirty="0"/>
              <a:t> Changes the click rate to the block (intended effect)</a:t>
            </a:r>
          </a:p>
          <a:p>
            <a:pPr lvl="1"/>
            <a:r>
              <a:rPr lang="en-US" sz="2800" dirty="0"/>
              <a:t> But that causes the distribution of queries to change</a:t>
            </a:r>
          </a:p>
          <a:p>
            <a:pPr lvl="1"/>
            <a:r>
              <a:rPr lang="en-US" sz="2800" dirty="0"/>
              <a:t> And some queries monetize better/worse than others, so revenue is impacted</a:t>
            </a:r>
          </a:p>
          <a:p>
            <a:r>
              <a:rPr lang="en-US" sz="3200" dirty="0"/>
              <a:t>A typical Bing scorecard has 2,000+ metrics, so that when something unexpected changes, it will be highlighted</a:t>
            </a:r>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16</a:t>
            </a:fld>
            <a:endParaRPr lang="en-US" dirty="0"/>
          </a:p>
        </p:txBody>
      </p:sp>
      <p:pic>
        <p:nvPicPr>
          <p:cNvPr id="6" name="Picture 5"/>
          <p:cNvPicPr>
            <a:picLocks noChangeAspect="1"/>
          </p:cNvPicPr>
          <p:nvPr/>
        </p:nvPicPr>
        <p:blipFill>
          <a:blip r:embed="rId3"/>
          <a:stretch>
            <a:fillRect/>
          </a:stretch>
        </p:blipFill>
        <p:spPr>
          <a:xfrm>
            <a:off x="9229906" y="1777959"/>
            <a:ext cx="2876190" cy="1285714"/>
          </a:xfrm>
          <a:prstGeom prst="rect">
            <a:avLst/>
          </a:prstGeom>
        </p:spPr>
      </p:pic>
    </p:spTree>
    <p:extLst>
      <p:ext uri="{BB962C8B-B14F-4D97-AF65-F5344CB8AC3E}">
        <p14:creationId xmlns:p14="http://schemas.microsoft.com/office/powerpoint/2010/main" val="42324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Examples</a:t>
            </a:r>
          </a:p>
        </p:txBody>
      </p:sp>
      <p:sp>
        <p:nvSpPr>
          <p:cNvPr id="3" name="Text Placeholder 2"/>
          <p:cNvSpPr>
            <a:spLocks noGrp="1"/>
          </p:cNvSpPr>
          <p:nvPr>
            <p:ph idx="1"/>
          </p:nvPr>
        </p:nvSpPr>
        <p:spPr>
          <a:xfrm>
            <a:off x="527930" y="1191490"/>
            <a:ext cx="11376237" cy="4999989"/>
          </a:xfrm>
        </p:spPr>
        <p:txBody>
          <a:bodyPr>
            <a:normAutofit fontScale="92500" lnSpcReduction="20000"/>
          </a:bodyPr>
          <a:lstStyle/>
          <a:p>
            <a:r>
              <a:rPr lang="en-US" sz="2800" dirty="0"/>
              <a:t>Three experiments that ran at Microsoft</a:t>
            </a:r>
          </a:p>
          <a:p>
            <a:r>
              <a:rPr lang="en-US" sz="2800" dirty="0"/>
              <a:t>Each provides interesting lessons</a:t>
            </a:r>
          </a:p>
          <a:p>
            <a:r>
              <a:rPr lang="en-US" sz="2800" dirty="0"/>
              <a:t>All had enough users for statistical validity</a:t>
            </a:r>
          </a:p>
          <a:p>
            <a:r>
              <a:rPr lang="en-US" sz="2800" dirty="0"/>
              <a:t>For each experiment, we provide the OEC, the Overall Evaluation Criterion</a:t>
            </a:r>
          </a:p>
          <a:p>
            <a:pPr lvl="1"/>
            <a:r>
              <a:rPr lang="en-US" dirty="0"/>
              <a:t>This is the criterion to determine which variant is the winner</a:t>
            </a:r>
          </a:p>
          <a:p>
            <a:r>
              <a:rPr lang="en-US" sz="2800" dirty="0"/>
              <a:t>Let’s see how many you get right </a:t>
            </a:r>
            <a:endParaRPr lang="en-US" sz="2800" dirty="0">
              <a:solidFill>
                <a:srgbClr val="00B050"/>
              </a:solidFill>
            </a:endParaRPr>
          </a:p>
          <a:p>
            <a:pPr lvl="1"/>
            <a:r>
              <a:rPr lang="en-US" sz="2400" dirty="0"/>
              <a:t>Everyone please stand up</a:t>
            </a:r>
          </a:p>
          <a:p>
            <a:pPr lvl="1"/>
            <a:r>
              <a:rPr lang="en-US" sz="2400" dirty="0"/>
              <a:t>You will be given three options and you will answer by raising you left hand, right hand, or leave both hand down (details per example)</a:t>
            </a:r>
          </a:p>
          <a:p>
            <a:pPr lvl="1"/>
            <a:r>
              <a:rPr lang="en-US" sz="2400" dirty="0"/>
              <a:t>If you get it wrong, please sit down</a:t>
            </a:r>
            <a:endParaRPr lang="en-US" sz="2000" dirty="0"/>
          </a:p>
          <a:p>
            <a:r>
              <a:rPr lang="en-US" sz="2600" dirty="0"/>
              <a:t>Since there are 3 choices for each question, random guessing implies</a:t>
            </a:r>
            <a:br>
              <a:rPr lang="en-US" sz="2600" dirty="0"/>
            </a:br>
            <a:r>
              <a:rPr lang="en-US" sz="2600" dirty="0"/>
              <a:t>100%/3^3 =~ 4% will get all three questions right.  </a:t>
            </a:r>
            <a:br>
              <a:rPr lang="en-US" sz="2600" dirty="0"/>
            </a:br>
            <a:r>
              <a:rPr lang="en-US" sz="2600" dirty="0"/>
              <a:t>Let’s see how much better than random we can get in this room</a:t>
            </a:r>
          </a:p>
          <a:p>
            <a:pPr>
              <a:buNone/>
            </a:pPr>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a:xfrm>
            <a:off x="11479399" y="0"/>
            <a:ext cx="711015" cy="304800"/>
          </a:xfrm>
          <a:prstGeom prst="rect">
            <a:avLst/>
          </a:prstGeom>
        </p:spPr>
        <p:txBody>
          <a:bodyPr/>
          <a:lstStyle/>
          <a:p>
            <a:pPr>
              <a:defRPr/>
            </a:pPr>
            <a:fld id="{B769C7A8-215E-4810-9B51-83186F3FC83D}" type="slidenum">
              <a:rPr lang="en-US" smtClean="0"/>
              <a:pPr>
                <a:defRPr/>
              </a:pPr>
              <a:t>17</a:t>
            </a:fld>
            <a:endParaRPr lang="en-US"/>
          </a:p>
        </p:txBody>
      </p:sp>
    </p:spTree>
    <p:extLst>
      <p:ext uri="{BB962C8B-B14F-4D97-AF65-F5344CB8AC3E}">
        <p14:creationId xmlns:p14="http://schemas.microsoft.com/office/powerpoint/2010/main" val="89094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2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20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823929"/>
            <a:ext cx="118872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The search box is in the lower left part of the taskbar for most of the 800M machines running Windows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Here are two variants: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2400" dirty="0">
                <a:solidFill>
                  <a:schemeClr val="tx1">
                    <a:lumMod val="75000"/>
                    <a:lumOff val="25000"/>
                  </a:schemeClr>
                </a:solidFill>
              </a:rPr>
            </a:br>
            <a:endParaRPr lang="en-US" sz="24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rPr>
              <a:t>OEC (Overall Evaluation Criterion): user engagement--more searches (and thus Bing revenue)</a:t>
            </a:r>
          </a:p>
          <a:p>
            <a:pPr marR="0" lvl="0" algn="l" defTabSz="914400" rtl="0" eaLnBrk="1" fontAlgn="auto" latinLnBrk="0" hangingPunct="1">
              <a:lnSpc>
                <a:spcPct val="100000"/>
              </a:lnSpc>
              <a:spcBef>
                <a:spcPts val="0"/>
              </a:spcBef>
              <a:spcAft>
                <a:spcPts val="0"/>
              </a:spcAft>
              <a:buClrTx/>
              <a:buSzTx/>
              <a:tabLst/>
              <a:defRPr/>
            </a:pPr>
            <a:endParaRPr lang="en-US" sz="2400" dirty="0">
              <a:solidFill>
                <a:schemeClr val="tx1">
                  <a:lumMod val="75000"/>
                  <a:lumOff val="25000"/>
                </a:schemeClr>
              </a:solidFill>
            </a:endParaRPr>
          </a:p>
        </p:txBody>
      </p:sp>
      <p:sp>
        <p:nvSpPr>
          <p:cNvPr id="2" name="Title 1"/>
          <p:cNvSpPr>
            <a:spLocks noGrp="1"/>
          </p:cNvSpPr>
          <p:nvPr>
            <p:ph type="title"/>
          </p:nvPr>
        </p:nvSpPr>
        <p:spPr>
          <a:xfrm>
            <a:off x="20320" y="76200"/>
            <a:ext cx="10707689" cy="609600"/>
          </a:xfrm>
        </p:spPr>
        <p:txBody>
          <a:bodyPr>
            <a:normAutofit fontScale="90000"/>
          </a:bodyPr>
          <a:lstStyle/>
          <a:p>
            <a:r>
              <a:rPr lang="en-US" b="1" dirty="0"/>
              <a:t>Windows Search Box</a:t>
            </a:r>
          </a:p>
        </p:txBody>
      </p:sp>
      <p:sp>
        <p:nvSpPr>
          <p:cNvPr id="15" name="Rectangle 14"/>
          <p:cNvSpPr>
            <a:spLocks noChangeArrowheads="1"/>
          </p:cNvSpPr>
          <p:nvPr/>
        </p:nvSpPr>
        <p:spPr bwMode="auto">
          <a:xfrm>
            <a:off x="3175" y="5876620"/>
            <a:ext cx="12188825" cy="1015663"/>
          </a:xfrm>
          <a:prstGeom prst="rect">
            <a:avLst/>
          </a:prstGeom>
          <a:solidFill>
            <a:srgbClr val="7030A0"/>
          </a:solidFill>
          <a:ln w="9525">
            <a:noFill/>
            <a:miter lim="800000"/>
            <a:headEnd/>
            <a:tailEnd/>
          </a:ln>
        </p:spPr>
        <p:txBody>
          <a:bodyPr wrap="square">
            <a:spAutoFit/>
          </a:bodyPr>
          <a:lstStyle/>
          <a:p>
            <a:pPr marL="171450" indent="-171450" algn="l" eaLnBrk="0" hangingPunct="0">
              <a:buFont typeface="Arial" pitchFamily="34" charset="0"/>
              <a:buChar char="•"/>
            </a:pPr>
            <a:r>
              <a:rPr lang="en-US" sz="2000" dirty="0"/>
              <a:t>Raise your left hand if you think the Left version wins (stat-sig)</a:t>
            </a:r>
          </a:p>
          <a:p>
            <a:pPr marL="171450" indent="-171450" algn="l" eaLnBrk="0" hangingPunct="0">
              <a:buFont typeface="Arial" pitchFamily="34" charset="0"/>
              <a:buChar char="•"/>
            </a:pPr>
            <a:r>
              <a:rPr lang="en-US" sz="2000" dirty="0"/>
              <a:t>Raise your right hand if you think the Right version wins (stat-sig)</a:t>
            </a:r>
          </a:p>
          <a:p>
            <a:pPr marL="171450" indent="-171450" eaLnBrk="0" hangingPunct="0">
              <a:buFont typeface="Arial" pitchFamily="34" charset="0"/>
              <a:buChar char="•"/>
            </a:pPr>
            <a:r>
              <a:rPr lang="en-US" sz="2000" dirty="0"/>
              <a:t>Don’t raise your hand if they are the about the same</a:t>
            </a:r>
          </a:p>
        </p:txBody>
      </p:sp>
      <p:grpSp>
        <p:nvGrpSpPr>
          <p:cNvPr id="9" name="Group 8"/>
          <p:cNvGrpSpPr/>
          <p:nvPr/>
        </p:nvGrpSpPr>
        <p:grpSpPr>
          <a:xfrm>
            <a:off x="6097587" y="2522980"/>
            <a:ext cx="4730744" cy="819561"/>
            <a:chOff x="6097587" y="2522980"/>
            <a:chExt cx="4730744" cy="819561"/>
          </a:xfrm>
        </p:grpSpPr>
        <p:sp>
          <p:nvSpPr>
            <p:cNvPr id="20" name="Rectangle 19"/>
            <p:cNvSpPr/>
            <p:nvPr/>
          </p:nvSpPr>
          <p:spPr>
            <a:xfrm>
              <a:off x="6097587" y="2522980"/>
              <a:ext cx="4730744" cy="819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Type here to 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24" y="2654909"/>
              <a:ext cx="4479285" cy="602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967596" y="2534671"/>
            <a:ext cx="4730744" cy="819561"/>
            <a:chOff x="967596" y="2534671"/>
            <a:chExt cx="4730744" cy="819561"/>
          </a:xfrm>
        </p:grpSpPr>
        <p:sp>
          <p:nvSpPr>
            <p:cNvPr id="3" name="Rectangle 2"/>
            <p:cNvSpPr/>
            <p:nvPr/>
          </p:nvSpPr>
          <p:spPr>
            <a:xfrm>
              <a:off x="967596" y="2534671"/>
              <a:ext cx="4730744" cy="819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earch the web &amp; Windows"/>
            <p:cNvPicPr>
              <a:picLocks noChangeAspect="1" noChangeArrowheads="1"/>
            </p:cNvPicPr>
            <p:nvPr/>
          </p:nvPicPr>
          <p:blipFill>
            <a:blip r:embed="rId4">
              <a:extLst>
                <a:ext uri="{28A0092B-C50C-407E-A947-70E740481C1C}">
                  <a14:useLocalDpi xmlns:a14="http://schemas.microsoft.com/office/drawing/2010/main" val="0"/>
                </a:ext>
              </a:extLst>
            </a:blip>
            <a:srcRect t="25040"/>
            <a:stretch>
              <a:fillRect/>
            </a:stretch>
          </p:blipFill>
          <p:spPr bwMode="auto">
            <a:xfrm>
              <a:off x="1082983" y="2648717"/>
              <a:ext cx="4499969" cy="5914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4565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846601"/>
            <a:ext cx="11887200" cy="523220"/>
          </a:xfrm>
          <a:prstGeom prst="rect">
            <a:avLst/>
          </a:prstGeom>
          <a:noFill/>
        </p:spPr>
        <p:txBody>
          <a:bodyPr wrap="square" rtlCol="0">
            <a:spAutoFit/>
          </a:bodyPr>
          <a:lstStyle/>
          <a:p>
            <a:pPr marL="342900" lvl="0" indent="-342900" defTabSz="914400">
              <a:buFont typeface="Arial" panose="020B0604020202020204" pitchFamily="34" charset="0"/>
              <a:buChar char="•"/>
              <a:defRPr/>
            </a:pPr>
            <a:r>
              <a:rPr lang="en-US" sz="2800" dirty="0">
                <a:solidFill>
                  <a:schemeClr val="tx1">
                    <a:lumMod val="75000"/>
                    <a:lumOff val="25000"/>
                  </a:schemeClr>
                </a:solidFill>
              </a:rPr>
              <a:t>Intentionally not shown</a:t>
            </a:r>
          </a:p>
        </p:txBody>
      </p:sp>
      <p:sp>
        <p:nvSpPr>
          <p:cNvPr id="2" name="Title 1"/>
          <p:cNvSpPr>
            <a:spLocks noGrp="1"/>
          </p:cNvSpPr>
          <p:nvPr>
            <p:ph type="title"/>
          </p:nvPr>
        </p:nvSpPr>
        <p:spPr>
          <a:xfrm>
            <a:off x="20320" y="76200"/>
            <a:ext cx="10707689" cy="609600"/>
          </a:xfrm>
        </p:spPr>
        <p:txBody>
          <a:bodyPr>
            <a:normAutofit fontScale="90000"/>
          </a:bodyPr>
          <a:lstStyle/>
          <a:p>
            <a:r>
              <a:rPr lang="en-US" b="1" dirty="0"/>
              <a:t>Windows Search Box (</a:t>
            </a:r>
            <a:r>
              <a:rPr lang="en-US" b="1" dirty="0" err="1"/>
              <a:t>cont</a:t>
            </a:r>
            <a:r>
              <a:rPr lang="en-US" b="1" dirty="0"/>
              <a:t>)</a:t>
            </a:r>
          </a:p>
        </p:txBody>
      </p:sp>
    </p:spTree>
    <p:extLst>
      <p:ext uri="{BB962C8B-B14F-4D97-AF65-F5344CB8AC3E}">
        <p14:creationId xmlns:p14="http://schemas.microsoft.com/office/powerpoint/2010/main" val="187660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Great Idea – True Bing Story</a:t>
            </a:r>
          </a:p>
        </p:txBody>
      </p:sp>
      <p:sp>
        <p:nvSpPr>
          <p:cNvPr id="3" name="Content Placeholder 2"/>
          <p:cNvSpPr>
            <a:spLocks noGrp="1"/>
          </p:cNvSpPr>
          <p:nvPr>
            <p:ph idx="1"/>
          </p:nvPr>
        </p:nvSpPr>
        <p:spPr>
          <a:xfrm>
            <a:off x="622169" y="1321080"/>
            <a:ext cx="11227324" cy="800797"/>
          </a:xfrm>
        </p:spPr>
        <p:txBody>
          <a:bodyPr>
            <a:normAutofit fontScale="92500" lnSpcReduction="20000"/>
          </a:bodyPr>
          <a:lstStyle/>
          <a:p>
            <a:r>
              <a:rPr lang="en-US" dirty="0"/>
              <a:t>An idea was proposed in early 2012 to change the way ad titles were displayed on Bing</a:t>
            </a:r>
          </a:p>
          <a:p>
            <a:r>
              <a:rPr lang="en-US" dirty="0"/>
              <a:t>Move ad text to the title line to make it longer</a:t>
            </a:r>
          </a:p>
        </p:txBody>
      </p:sp>
      <p:sp>
        <p:nvSpPr>
          <p:cNvPr id="13" name="Date Placeholder 12"/>
          <p:cNvSpPr>
            <a:spLocks noGrp="1"/>
          </p:cNvSpPr>
          <p:nvPr>
            <p:ph type="dt" sz="half" idx="10"/>
          </p:nvPr>
        </p:nvSpPr>
        <p:spPr/>
        <p:txBody>
          <a:bodyPr/>
          <a:lstStyle/>
          <a:p>
            <a:r>
              <a:rPr lang="en-US" sz="1050" dirty="0"/>
              <a:t>Ronny Kohavi (@</a:t>
            </a:r>
            <a:r>
              <a:rPr lang="en-US" sz="1050" dirty="0" err="1"/>
              <a:t>Ronnyk</a:t>
            </a:r>
            <a:r>
              <a:rPr lang="en-US" sz="1050" dirty="0"/>
              <a:t>)</a:t>
            </a:r>
          </a:p>
        </p:txBody>
      </p:sp>
      <p:sp>
        <p:nvSpPr>
          <p:cNvPr id="5" name="Slide Number Placeholder 4"/>
          <p:cNvSpPr>
            <a:spLocks noGrp="1"/>
          </p:cNvSpPr>
          <p:nvPr>
            <p:ph type="sldNum" sz="quarter" idx="12"/>
          </p:nvPr>
        </p:nvSpPr>
        <p:spPr/>
        <p:txBody>
          <a:bodyPr/>
          <a:lstStyle/>
          <a:p>
            <a:fld id="{629637A9-119A-49DA-BD12-AAC58B377D80}" type="slidenum">
              <a:rPr lang="en-US" smtClean="0"/>
              <a:pPr/>
              <a:t>2</a:t>
            </a:fld>
            <a:endParaRPr lang="en-US"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94509"/>
            <a:ext cx="5922873" cy="36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7130" y="2794509"/>
            <a:ext cx="5844870" cy="36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35831" y="6094660"/>
            <a:ext cx="184731" cy="369332"/>
          </a:xfrm>
          <a:prstGeom prst="rect">
            <a:avLst/>
          </a:prstGeom>
          <a:noFill/>
        </p:spPr>
        <p:txBody>
          <a:bodyPr wrap="none" rtlCol="0">
            <a:spAutoFit/>
          </a:bodyPr>
          <a:lstStyle/>
          <a:p>
            <a:endParaRPr lang="en-US" dirty="0"/>
          </a:p>
        </p:txBody>
      </p:sp>
      <p:sp>
        <p:nvSpPr>
          <p:cNvPr id="15" name="TextBox 14"/>
          <p:cNvSpPr txBox="1"/>
          <p:nvPr/>
        </p:nvSpPr>
        <p:spPr>
          <a:xfrm>
            <a:off x="1380127" y="2369647"/>
            <a:ext cx="2579077" cy="369332"/>
          </a:xfrm>
          <a:prstGeom prst="rect">
            <a:avLst/>
          </a:prstGeom>
          <a:noFill/>
        </p:spPr>
        <p:txBody>
          <a:bodyPr wrap="square" rtlCol="0">
            <a:spAutoFit/>
          </a:bodyPr>
          <a:lstStyle/>
          <a:p>
            <a:r>
              <a:rPr lang="en-US" dirty="0"/>
              <a:t>Control – Existing Display</a:t>
            </a:r>
          </a:p>
        </p:txBody>
      </p:sp>
      <p:sp>
        <p:nvSpPr>
          <p:cNvPr id="16" name="TextBox 15"/>
          <p:cNvSpPr txBox="1"/>
          <p:nvPr/>
        </p:nvSpPr>
        <p:spPr>
          <a:xfrm>
            <a:off x="6989426" y="2363709"/>
            <a:ext cx="4560277" cy="369332"/>
          </a:xfrm>
          <a:prstGeom prst="rect">
            <a:avLst/>
          </a:prstGeom>
          <a:noFill/>
        </p:spPr>
        <p:txBody>
          <a:bodyPr wrap="square" rtlCol="0">
            <a:spAutoFit/>
          </a:bodyPr>
          <a:lstStyle/>
          <a:p>
            <a:r>
              <a:rPr lang="en-US" dirty="0"/>
              <a:t>Treatment – new idea called Long Ad Titles</a:t>
            </a:r>
          </a:p>
        </p:txBody>
      </p:sp>
      <p:cxnSp>
        <p:nvCxnSpPr>
          <p:cNvPr id="18" name="Straight Arrow Connector 17"/>
          <p:cNvCxnSpPr/>
          <p:nvPr/>
        </p:nvCxnSpPr>
        <p:spPr>
          <a:xfrm flipV="1">
            <a:off x="2797649" y="4009849"/>
            <a:ext cx="5778315" cy="816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79231" y="5333999"/>
            <a:ext cx="2196478" cy="326821"/>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0277" y="4672986"/>
            <a:ext cx="2063261" cy="324698"/>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3187008" y="5223165"/>
            <a:ext cx="6082556" cy="27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8575964" y="3816766"/>
            <a:ext cx="2327563" cy="339598"/>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099792" y="5019251"/>
            <a:ext cx="2749701" cy="314749"/>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22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12D2-E55F-439C-B725-0B53C5D7ECBD}"/>
              </a:ext>
            </a:extLst>
          </p:cNvPr>
          <p:cNvSpPr>
            <a:spLocks noGrp="1"/>
          </p:cNvSpPr>
          <p:nvPr>
            <p:ph type="title"/>
          </p:nvPr>
        </p:nvSpPr>
        <p:spPr/>
        <p:txBody>
          <a:bodyPr/>
          <a:lstStyle/>
          <a:p>
            <a:r>
              <a:rPr lang="en-US"/>
              <a:t>Another Search Box Tweak</a:t>
            </a:r>
          </a:p>
        </p:txBody>
      </p:sp>
      <p:sp>
        <p:nvSpPr>
          <p:cNvPr id="3" name="Content Placeholder 2">
            <a:extLst>
              <a:ext uri="{FF2B5EF4-FFF2-40B4-BE49-F238E27FC236}">
                <a16:creationId xmlns:a16="http://schemas.microsoft.com/office/drawing/2014/main" id="{54D79FD3-C6D9-4BFC-9739-34E615FE64EE}"/>
              </a:ext>
            </a:extLst>
          </p:cNvPr>
          <p:cNvSpPr>
            <a:spLocks noGrp="1"/>
          </p:cNvSpPr>
          <p:nvPr>
            <p:ph idx="1"/>
          </p:nvPr>
        </p:nvSpPr>
        <p:spPr/>
        <p:txBody>
          <a:bodyPr>
            <a:normAutofit lnSpcReduction="10000"/>
          </a:bodyPr>
          <a:lstStyle/>
          <a:p>
            <a:r>
              <a:rPr lang="en-US"/>
              <a:t>Those of you running Windows 10 Fall Creators update released October 2017 will see a change to the search box background</a:t>
            </a:r>
          </a:p>
          <a:p>
            <a:r>
              <a:rPr lang="en-US"/>
              <a:t>From</a:t>
            </a:r>
          </a:p>
          <a:p>
            <a:endParaRPr lang="en-US"/>
          </a:p>
          <a:p>
            <a:endParaRPr lang="en-US"/>
          </a:p>
          <a:p>
            <a:r>
              <a:rPr lang="en-US"/>
              <a:t>To</a:t>
            </a:r>
          </a:p>
          <a:p>
            <a:endParaRPr lang="en-US"/>
          </a:p>
          <a:p>
            <a:endParaRPr lang="en-US"/>
          </a:p>
          <a:p>
            <a:r>
              <a:rPr lang="en-US"/>
              <a:t>It’s another multi-million dollar winning treatment</a:t>
            </a:r>
          </a:p>
          <a:p>
            <a:r>
              <a:rPr lang="en-US"/>
              <a:t>Annoying at first, but Windows NPS score improved with this</a:t>
            </a:r>
          </a:p>
        </p:txBody>
      </p:sp>
      <p:sp>
        <p:nvSpPr>
          <p:cNvPr id="4" name="Date Placeholder 3">
            <a:extLst>
              <a:ext uri="{FF2B5EF4-FFF2-40B4-BE49-F238E27FC236}">
                <a16:creationId xmlns:a16="http://schemas.microsoft.com/office/drawing/2014/main" id="{17587F68-8373-40F7-9D78-BF96C8C78DC8}"/>
              </a:ext>
            </a:extLst>
          </p:cNvPr>
          <p:cNvSpPr>
            <a:spLocks noGrp="1"/>
          </p:cNvSpPr>
          <p:nvPr>
            <p:ph type="dt" sz="half" idx="10"/>
          </p:nvPr>
        </p:nvSpPr>
        <p:spPr/>
        <p:txBody>
          <a:bodyPr/>
          <a:lstStyle/>
          <a:p>
            <a:r>
              <a:rPr lang="en-US"/>
              <a:t>Ronny Kohavi</a:t>
            </a:r>
          </a:p>
        </p:txBody>
      </p:sp>
      <p:sp>
        <p:nvSpPr>
          <p:cNvPr id="5" name="Slide Number Placeholder 4">
            <a:extLst>
              <a:ext uri="{FF2B5EF4-FFF2-40B4-BE49-F238E27FC236}">
                <a16:creationId xmlns:a16="http://schemas.microsoft.com/office/drawing/2014/main" id="{06C9B79A-DE18-4B04-BF2D-5D60525EAE4F}"/>
              </a:ext>
            </a:extLst>
          </p:cNvPr>
          <p:cNvSpPr>
            <a:spLocks noGrp="1"/>
          </p:cNvSpPr>
          <p:nvPr>
            <p:ph type="sldNum" sz="quarter" idx="12"/>
          </p:nvPr>
        </p:nvSpPr>
        <p:spPr/>
        <p:txBody>
          <a:bodyPr/>
          <a:lstStyle/>
          <a:p>
            <a:fld id="{629637A9-119A-49DA-BD12-AAC58B377D80}" type="slidenum">
              <a:rPr lang="en-US" smtClean="0"/>
              <a:pPr/>
              <a:t>20</a:t>
            </a:fld>
            <a:endParaRPr lang="en-US"/>
          </a:p>
        </p:txBody>
      </p:sp>
      <p:pic>
        <p:nvPicPr>
          <p:cNvPr id="6" name="Picture 5">
            <a:extLst>
              <a:ext uri="{FF2B5EF4-FFF2-40B4-BE49-F238E27FC236}">
                <a16:creationId xmlns:a16="http://schemas.microsoft.com/office/drawing/2014/main" id="{5D19E5E9-5A77-42F9-A66C-23E723466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92" y="2833811"/>
            <a:ext cx="3740342" cy="387370"/>
          </a:xfrm>
          <a:prstGeom prst="rect">
            <a:avLst/>
          </a:prstGeom>
        </p:spPr>
      </p:pic>
      <p:pic>
        <p:nvPicPr>
          <p:cNvPr id="7" name="Picture 6">
            <a:extLst>
              <a:ext uri="{FF2B5EF4-FFF2-40B4-BE49-F238E27FC236}">
                <a16:creationId xmlns:a16="http://schemas.microsoft.com/office/drawing/2014/main" id="{325B2E97-A3B7-4C07-BD1F-41CD26D9D293}"/>
              </a:ext>
            </a:extLst>
          </p:cNvPr>
          <p:cNvPicPr>
            <a:picLocks noChangeAspect="1"/>
          </p:cNvPicPr>
          <p:nvPr/>
        </p:nvPicPr>
        <p:blipFill>
          <a:blip r:embed="rId3"/>
          <a:stretch>
            <a:fillRect/>
          </a:stretch>
        </p:blipFill>
        <p:spPr>
          <a:xfrm>
            <a:off x="858392" y="4352912"/>
            <a:ext cx="3743325" cy="381000"/>
          </a:xfrm>
          <a:prstGeom prst="rect">
            <a:avLst/>
          </a:prstGeom>
        </p:spPr>
      </p:pic>
    </p:spTree>
    <p:extLst>
      <p:ext uri="{BB962C8B-B14F-4D97-AF65-F5344CB8AC3E}">
        <p14:creationId xmlns:p14="http://schemas.microsoft.com/office/powerpoint/2010/main" val="33923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5721481" cy="1032964"/>
          </a:xfrm>
        </p:spPr>
        <p:txBody>
          <a:bodyPr>
            <a:normAutofit fontScale="90000"/>
          </a:bodyPr>
          <a:lstStyle/>
          <a:p>
            <a:r>
              <a:rPr lang="en-US" dirty="0"/>
              <a:t>Example 2:</a:t>
            </a:r>
            <a:br>
              <a:rPr lang="en-US" dirty="0"/>
            </a:br>
            <a:r>
              <a:rPr lang="en-US" dirty="0"/>
              <a:t>SERP Truncation</a:t>
            </a:r>
          </a:p>
        </p:txBody>
      </p:sp>
      <p:sp>
        <p:nvSpPr>
          <p:cNvPr id="3" name="Content Placeholder 2"/>
          <p:cNvSpPr>
            <a:spLocks noGrp="1"/>
          </p:cNvSpPr>
          <p:nvPr>
            <p:ph idx="1"/>
          </p:nvPr>
        </p:nvSpPr>
        <p:spPr>
          <a:xfrm>
            <a:off x="349795" y="1410410"/>
            <a:ext cx="6654120" cy="4725068"/>
          </a:xfrm>
        </p:spPr>
        <p:txBody>
          <a:bodyPr/>
          <a:lstStyle/>
          <a:p>
            <a:r>
              <a:rPr lang="en-US"/>
              <a:t>SERP is a </a:t>
            </a:r>
            <a:r>
              <a:rPr lang="en-US" u="sng"/>
              <a:t>S</a:t>
            </a:r>
            <a:r>
              <a:rPr lang="en-US"/>
              <a:t>earch </a:t>
            </a:r>
            <a:r>
              <a:rPr lang="en-US" u="sng"/>
              <a:t>E</a:t>
            </a:r>
            <a:r>
              <a:rPr lang="en-US"/>
              <a:t>ngine </a:t>
            </a:r>
            <a:r>
              <a:rPr lang="en-US" u="sng"/>
              <a:t>R</a:t>
            </a:r>
            <a:r>
              <a:rPr lang="en-US"/>
              <a:t>esult </a:t>
            </a:r>
            <a:r>
              <a:rPr lang="en-US" u="sng"/>
              <a:t>P</a:t>
            </a:r>
            <a:r>
              <a:rPr lang="en-US"/>
              <a:t>age</a:t>
            </a:r>
            <a:br>
              <a:rPr lang="en-US"/>
            </a:br>
            <a:r>
              <a:rPr lang="en-US"/>
              <a:t>(shown on the right)</a:t>
            </a:r>
          </a:p>
          <a:p>
            <a:r>
              <a:rPr lang="en-US"/>
              <a:t>OEC: Clickthrough Rate on 1</a:t>
            </a:r>
            <a:r>
              <a:rPr lang="en-US" baseline="30000"/>
              <a:t>st</a:t>
            </a:r>
            <a:r>
              <a:rPr lang="en-US"/>
              <a:t> SERP per query</a:t>
            </a:r>
            <a:br>
              <a:rPr lang="en-US"/>
            </a:br>
            <a:r>
              <a:rPr lang="en-US"/>
              <a:t>(ignore issues with click/back, page 2, etc.)</a:t>
            </a:r>
          </a:p>
          <a:p>
            <a:r>
              <a:rPr lang="en-US"/>
              <a:t>Version A: show 10 algorithmic results</a:t>
            </a:r>
          </a:p>
          <a:p>
            <a:r>
              <a:rPr lang="en-US"/>
              <a:t>Version B: show 8 algorithmic results by removing the last two results</a:t>
            </a:r>
          </a:p>
          <a:p>
            <a:r>
              <a:rPr lang="en-US"/>
              <a:t>All else same: task pane, ads, related searches, etc.</a:t>
            </a:r>
          </a:p>
          <a:p>
            <a:r>
              <a:rPr lang="en-US"/>
              <a:t>Version B is slightly faster (fewer results means </a:t>
            </a:r>
            <a:br>
              <a:rPr lang="en-US"/>
            </a:br>
            <a:r>
              <a:rPr lang="en-US"/>
              <a:t>less HTML, but server-side computed same set)</a:t>
            </a:r>
          </a:p>
        </p:txBody>
      </p:sp>
      <p:sp>
        <p:nvSpPr>
          <p:cNvPr id="5" name="Slide Number Placeholder 4"/>
          <p:cNvSpPr>
            <a:spLocks noGrp="1"/>
          </p:cNvSpPr>
          <p:nvPr>
            <p:ph type="sldNum" sz="quarter" idx="12"/>
          </p:nvPr>
        </p:nvSpPr>
        <p:spPr/>
        <p:txBody>
          <a:bodyPr/>
          <a:lstStyle/>
          <a:p>
            <a:fld id="{629637A9-119A-49DA-BD12-AAC58B377D80}" type="slidenum">
              <a:rPr lang="en-US" smtClean="0"/>
              <a:pPr/>
              <a:t>21</a:t>
            </a:fld>
            <a:endParaRPr lang="en-US"/>
          </a:p>
        </p:txBody>
      </p:sp>
      <p:sp>
        <p:nvSpPr>
          <p:cNvPr id="8" name="Rectangle 7"/>
          <p:cNvSpPr>
            <a:spLocks noChangeArrowheads="1"/>
          </p:cNvSpPr>
          <p:nvPr/>
        </p:nvSpPr>
        <p:spPr bwMode="auto">
          <a:xfrm>
            <a:off x="0" y="5876621"/>
            <a:ext cx="12188825" cy="1015663"/>
          </a:xfrm>
          <a:prstGeom prst="rect">
            <a:avLst/>
          </a:prstGeom>
          <a:solidFill>
            <a:srgbClr val="7030A0"/>
          </a:solidFill>
          <a:ln w="9525">
            <a:noFill/>
            <a:miter lim="800000"/>
            <a:headEnd/>
            <a:tailEnd/>
          </a:ln>
        </p:spPr>
        <p:txBody>
          <a:bodyPr wrap="square">
            <a:spAutoFit/>
          </a:bodyPr>
          <a:lstStyle/>
          <a:p>
            <a:pPr marL="171450" indent="-171450" eaLnBrk="0" hangingPunct="0">
              <a:buFont typeface="Arial" pitchFamily="34" charset="0"/>
              <a:buChar char="•"/>
            </a:pPr>
            <a:r>
              <a:rPr lang="en-US" sz="2000"/>
              <a:t>Raise your left hand if you think A Wins (10 results)</a:t>
            </a:r>
          </a:p>
          <a:p>
            <a:pPr marL="171450" indent="-171450" eaLnBrk="0" hangingPunct="0">
              <a:buFont typeface="Arial" pitchFamily="34" charset="0"/>
              <a:buChar char="•"/>
            </a:pPr>
            <a:r>
              <a:rPr lang="en-US" sz="2000"/>
              <a:t>Raise your right hand if you think B Wins (8 results)</a:t>
            </a:r>
          </a:p>
          <a:p>
            <a:pPr marL="171450" indent="-171450" eaLnBrk="0" hangingPunct="0">
              <a:buFont typeface="Arial" pitchFamily="34" charset="0"/>
              <a:buChar char="•"/>
            </a:pPr>
            <a:r>
              <a:rPr lang="en-US" sz="2000"/>
              <a:t>Don’t raise your hand if they are the about the same</a:t>
            </a:r>
          </a:p>
        </p:txBody>
      </p:sp>
      <p:pic>
        <p:nvPicPr>
          <p:cNvPr id="9" name="Picture 2" descr="C:\Users\ronnyk\AppData\Local\Temp\SNAGHTML1eb0e9df.PNG">
            <a:extLst>
              <a:ext uri="{FF2B5EF4-FFF2-40B4-BE49-F238E27FC236}">
                <a16:creationId xmlns:a16="http://schemas.microsoft.com/office/drawing/2014/main" id="{36D57BDF-1CB7-4F46-9A9E-89BF40E58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056" y="91093"/>
            <a:ext cx="5362769" cy="54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SERP Truncation</a:t>
            </a:r>
          </a:p>
        </p:txBody>
      </p:sp>
      <p:sp>
        <p:nvSpPr>
          <p:cNvPr id="3" name="Content Placeholder 2"/>
          <p:cNvSpPr>
            <a:spLocks noGrp="1"/>
          </p:cNvSpPr>
          <p:nvPr>
            <p:ph idx="1"/>
          </p:nvPr>
        </p:nvSpPr>
        <p:spPr/>
        <p:txBody>
          <a:bodyPr/>
          <a:lstStyle/>
          <a:p>
            <a:r>
              <a:rPr lang="en-US" dirty="0"/>
              <a:t>Intentionally not shown</a:t>
            </a:r>
            <a:br>
              <a:rPr lang="en-US" dirty="0"/>
            </a:br>
            <a:endParaRPr lang="en-US" dirty="0"/>
          </a:p>
          <a:p>
            <a:r>
              <a:rPr lang="en-US" dirty="0"/>
              <a:t>We wrote a paper with several rules of thumb (</a:t>
            </a:r>
            <a:r>
              <a:rPr lang="en-US" dirty="0">
                <a:hlinkClick r:id="rId3"/>
              </a:rPr>
              <a:t>http://bit.ly/expRulesOfThumb</a:t>
            </a:r>
            <a:r>
              <a:rPr lang="en-US" dirty="0"/>
              <a:t>)</a:t>
            </a:r>
          </a:p>
          <a:p>
            <a:endParaRPr lang="en-US" dirty="0"/>
          </a:p>
          <a:p>
            <a:endParaRPr lang="en-US" dirty="0"/>
          </a:p>
          <a:p>
            <a:r>
              <a:rPr lang="en-US" dirty="0"/>
              <a:t>While there are obviously exceptions, most of the time users click at the same rate. </a:t>
            </a:r>
          </a:p>
          <a:p>
            <a:pPr marL="155448" lvl="1" indent="0">
              <a:buNone/>
            </a:pPr>
            <a:r>
              <a:rPr lang="en-US" dirty="0"/>
              <a:t>In this case, with over 3M users in each variant, we could not detect a stat-sig delta.  </a:t>
            </a:r>
            <a:br>
              <a:rPr lang="en-US" dirty="0"/>
            </a:br>
            <a:r>
              <a:rPr lang="en-US" dirty="0"/>
              <a:t>Users simply shifted the clicks from the last two algorithmic results to other elements of the page.</a:t>
            </a:r>
          </a:p>
          <a:p>
            <a:pPr marL="155448" lvl="1" indent="0">
              <a:buNone/>
            </a:pPr>
            <a:endParaRPr lang="en-US" dirty="0"/>
          </a:p>
        </p:txBody>
      </p:sp>
      <p:sp>
        <p:nvSpPr>
          <p:cNvPr id="7" name="Date Placeholder 6"/>
          <p:cNvSpPr>
            <a:spLocks noGrp="1"/>
          </p:cNvSpPr>
          <p:nvPr>
            <p:ph type="dt" sz="half" idx="10"/>
          </p:nvPr>
        </p:nvSpPr>
        <p:spPr/>
        <p:txBody>
          <a:bodyPr/>
          <a:lstStyle/>
          <a:p>
            <a:r>
              <a:rPr lang="en-US"/>
              <a:t>Ronny Kohavi</a:t>
            </a:r>
          </a:p>
        </p:txBody>
      </p:sp>
      <p:sp>
        <p:nvSpPr>
          <p:cNvPr id="5" name="Slide Number Placeholder 4"/>
          <p:cNvSpPr>
            <a:spLocks noGrp="1"/>
          </p:cNvSpPr>
          <p:nvPr>
            <p:ph type="sldNum" sz="quarter" idx="12"/>
          </p:nvPr>
        </p:nvSpPr>
        <p:spPr/>
        <p:txBody>
          <a:bodyPr/>
          <a:lstStyle/>
          <a:p>
            <a:fld id="{629637A9-119A-49DA-BD12-AAC58B377D80}" type="slidenum">
              <a:rPr lang="en-US" smtClean="0"/>
              <a:pPr/>
              <a:t>22</a:t>
            </a:fld>
            <a:endParaRPr lang="en-US"/>
          </a:p>
        </p:txBody>
      </p:sp>
      <p:sp>
        <p:nvSpPr>
          <p:cNvPr id="6" name="TextBox 5"/>
          <p:cNvSpPr txBox="1"/>
          <p:nvPr/>
        </p:nvSpPr>
        <p:spPr>
          <a:xfrm>
            <a:off x="1173762" y="2980698"/>
            <a:ext cx="9968494"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521208" lvl="3" indent="0" algn="ctr">
              <a:buNone/>
            </a:pPr>
            <a:r>
              <a:rPr lang="en-US"/>
              <a:t>Rule of Thumb: Reducing abandonment (1-clickthrough-rate) is hard.</a:t>
            </a:r>
          </a:p>
          <a:p>
            <a:pPr marL="521208" lvl="3" indent="0" algn="ctr">
              <a:buNone/>
            </a:pPr>
            <a:r>
              <a:rPr lang="en-US"/>
              <a:t>Shifting clicks is easy</a:t>
            </a:r>
          </a:p>
        </p:txBody>
      </p:sp>
    </p:spTree>
    <p:extLst>
      <p:ext uri="{BB962C8B-B14F-4D97-AF65-F5344CB8AC3E}">
        <p14:creationId xmlns:p14="http://schemas.microsoft.com/office/powerpoint/2010/main" val="40583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Bing Ads with Site Links</a:t>
            </a:r>
          </a:p>
        </p:txBody>
      </p:sp>
      <p:sp>
        <p:nvSpPr>
          <p:cNvPr id="3" name="Content Placeholder 2"/>
          <p:cNvSpPr>
            <a:spLocks noGrp="1"/>
          </p:cNvSpPr>
          <p:nvPr>
            <p:ph idx="1"/>
          </p:nvPr>
        </p:nvSpPr>
        <p:spPr>
          <a:xfrm>
            <a:off x="622169" y="1527142"/>
            <a:ext cx="11227324" cy="4349478"/>
          </a:xfrm>
        </p:spPr>
        <p:txBody>
          <a:bodyPr>
            <a:normAutofit/>
          </a:bodyPr>
          <a:lstStyle/>
          <a:p>
            <a:r>
              <a:rPr lang="en-US" dirty="0"/>
              <a:t>Should Bing add “site links” to ads, which allow advertisers to offer several destinations on ads?</a:t>
            </a:r>
          </a:p>
          <a:p>
            <a:r>
              <a:rPr lang="en-US" dirty="0"/>
              <a:t>OEC: Revenue, ads constraint to same vertical pixels on </a:t>
            </a:r>
            <a:r>
              <a:rPr lang="en-US" dirty="0" err="1"/>
              <a:t>avg</a:t>
            </a:r>
            <a:endParaRPr lang="en-US" dirty="0"/>
          </a:p>
          <a:p>
            <a:endParaRPr lang="en-US" dirty="0"/>
          </a:p>
          <a:p>
            <a:endParaRPr lang="en-US" dirty="0"/>
          </a:p>
          <a:p>
            <a:pPr marL="0" indent="0">
              <a:buNone/>
            </a:pPr>
            <a:endParaRPr lang="en-US" dirty="0"/>
          </a:p>
          <a:p>
            <a:r>
              <a:rPr lang="en-US" dirty="0"/>
              <a:t>Pro adding: richer ads, users better informed where they land</a:t>
            </a:r>
          </a:p>
          <a:p>
            <a:r>
              <a:rPr lang="en-US" dirty="0"/>
              <a:t>Cons: Constraint means on average 4 “A” ads vs. 3 “B” ads</a:t>
            </a:r>
            <a:br>
              <a:rPr lang="en-US" dirty="0"/>
            </a:br>
            <a:r>
              <a:rPr lang="en-US" dirty="0"/>
              <a:t>           Variant B is 5msc slower (compute + higher page weight)</a:t>
            </a:r>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23</a:t>
            </a:fld>
            <a:endParaRPr lang="en-US" dirty="0"/>
          </a:p>
        </p:txBody>
      </p:sp>
      <p:pic>
        <p:nvPicPr>
          <p:cNvPr id="6" name="Picture 5"/>
          <p:cNvPicPr/>
          <p:nvPr/>
        </p:nvPicPr>
        <p:blipFill rotWithShape="1">
          <a:blip r:embed="rId3"/>
          <a:srcRect t="11639" b="57302"/>
          <a:stretch/>
        </p:blipFill>
        <p:spPr>
          <a:xfrm>
            <a:off x="322579" y="2806541"/>
            <a:ext cx="5771832" cy="822960"/>
          </a:xfrm>
          <a:prstGeom prst="rect">
            <a:avLst/>
          </a:prstGeom>
          <a:ln>
            <a:solidFill>
              <a:schemeClr val="tx1"/>
            </a:solidFill>
          </a:ln>
        </p:spPr>
      </p:pic>
      <p:pic>
        <p:nvPicPr>
          <p:cNvPr id="7" name="Picture 6"/>
          <p:cNvPicPr/>
          <p:nvPr/>
        </p:nvPicPr>
        <p:blipFill rotWithShape="1">
          <a:blip r:embed="rId3"/>
          <a:srcRect t="57769" b="821"/>
          <a:stretch/>
        </p:blipFill>
        <p:spPr>
          <a:xfrm>
            <a:off x="6180120" y="2813161"/>
            <a:ext cx="5771832" cy="1097280"/>
          </a:xfrm>
          <a:prstGeom prst="rect">
            <a:avLst/>
          </a:prstGeom>
          <a:ln>
            <a:solidFill>
              <a:schemeClr val="tx1"/>
            </a:solidFill>
          </a:ln>
        </p:spPr>
      </p:pic>
      <p:sp>
        <p:nvSpPr>
          <p:cNvPr id="10" name="Rectangle 9"/>
          <p:cNvSpPr>
            <a:spLocks noChangeArrowheads="1"/>
          </p:cNvSpPr>
          <p:nvPr/>
        </p:nvSpPr>
        <p:spPr bwMode="auto">
          <a:xfrm>
            <a:off x="3175" y="5876620"/>
            <a:ext cx="12188825" cy="1015663"/>
          </a:xfrm>
          <a:prstGeom prst="rect">
            <a:avLst/>
          </a:prstGeom>
          <a:solidFill>
            <a:srgbClr val="7030A0"/>
          </a:solidFill>
          <a:ln w="9525">
            <a:noFill/>
            <a:miter lim="800000"/>
            <a:headEnd/>
            <a:tailEnd/>
          </a:ln>
        </p:spPr>
        <p:txBody>
          <a:bodyPr wrap="square">
            <a:spAutoFit/>
          </a:bodyPr>
          <a:lstStyle/>
          <a:p>
            <a:pPr marL="171450" indent="-171450" algn="l" eaLnBrk="0" hangingPunct="0">
              <a:buFont typeface="Arial" pitchFamily="34" charset="0"/>
              <a:buChar char="•"/>
            </a:pPr>
            <a:r>
              <a:rPr lang="en-US" sz="2000" dirty="0"/>
              <a:t>Raise your left hand if you think Left version wins</a:t>
            </a:r>
          </a:p>
          <a:p>
            <a:pPr marL="171450" indent="-171450" algn="l" eaLnBrk="0" hangingPunct="0">
              <a:buFont typeface="Arial" pitchFamily="34" charset="0"/>
              <a:buChar char="•"/>
            </a:pPr>
            <a:r>
              <a:rPr lang="en-US" sz="2000" dirty="0"/>
              <a:t>Raise your right hand if you think Right version wins</a:t>
            </a:r>
          </a:p>
          <a:p>
            <a:pPr marL="171450" indent="-171450" algn="l" eaLnBrk="0" hangingPunct="0">
              <a:buFont typeface="Arial" pitchFamily="34" charset="0"/>
              <a:buChar char="•"/>
            </a:pPr>
            <a:r>
              <a:rPr lang="en-US" sz="2000" dirty="0"/>
              <a:t>Don’t raise your hand if they are the about the same</a:t>
            </a:r>
          </a:p>
        </p:txBody>
      </p:sp>
    </p:spTree>
    <p:extLst>
      <p:ext uri="{BB962C8B-B14F-4D97-AF65-F5344CB8AC3E}">
        <p14:creationId xmlns:p14="http://schemas.microsoft.com/office/powerpoint/2010/main" val="141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Bing Ads with Site Links</a:t>
            </a:r>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defRPr/>
            </a:pPr>
            <a:r>
              <a:rPr lang="en-US"/>
              <a:t>Intentionally not shown</a:t>
            </a:r>
          </a:p>
          <a:p>
            <a:endParaRPr lang="en-US" dirty="0"/>
          </a:p>
          <a:p>
            <a:endParaRPr lang="en-US" dirty="0"/>
          </a:p>
          <a:p>
            <a:r>
              <a:rPr lang="en-US" dirty="0"/>
              <a:t>Stop debating – get the data</a:t>
            </a:r>
          </a:p>
          <a:p>
            <a:endParaRPr lang="en-US" dirty="0"/>
          </a:p>
        </p:txBody>
      </p:sp>
      <p:sp>
        <p:nvSpPr>
          <p:cNvPr id="6" name="Date Placeholder 5"/>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24</a:t>
            </a:fld>
            <a:endParaRPr lang="en-US" dirty="0"/>
          </a:p>
        </p:txBody>
      </p:sp>
    </p:spTree>
    <p:extLst>
      <p:ext uri="{BB962C8B-B14F-4D97-AF65-F5344CB8AC3E}">
        <p14:creationId xmlns:p14="http://schemas.microsoft.com/office/powerpoint/2010/main" val="39667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Agenda for Rest of Talk</a:t>
            </a:r>
          </a:p>
        </p:txBody>
      </p:sp>
      <p:sp>
        <p:nvSpPr>
          <p:cNvPr id="3" name="Content Placeholder 2"/>
          <p:cNvSpPr>
            <a:spLocks noGrp="1"/>
          </p:cNvSpPr>
          <p:nvPr>
            <p:ph idx="1"/>
          </p:nvPr>
        </p:nvSpPr>
        <p:spPr/>
        <p:txBody>
          <a:bodyPr>
            <a:normAutofit/>
          </a:bodyPr>
          <a:lstStyle/>
          <a:p>
            <a:r>
              <a:rPr lang="en-US" sz="2800" dirty="0">
                <a:solidFill>
                  <a:srgbClr val="00B050"/>
                </a:solidFill>
              </a:rPr>
              <a:t>Controlled vs. observational (uncontrolled) studies</a:t>
            </a:r>
          </a:p>
          <a:p>
            <a:r>
              <a:rPr lang="en-US" sz="2800" dirty="0">
                <a:solidFill>
                  <a:srgbClr val="00B050"/>
                </a:solidFill>
              </a:rPr>
              <a:t>Three real examples: you’re the decision maker</a:t>
            </a:r>
            <a:br>
              <a:rPr lang="en-US" sz="2800" dirty="0">
                <a:solidFill>
                  <a:srgbClr val="00B050"/>
                </a:solidFill>
              </a:rPr>
            </a:br>
            <a:r>
              <a:rPr lang="en-US" sz="2800" dirty="0">
                <a:solidFill>
                  <a:srgbClr val="00B050"/>
                </a:solidFill>
              </a:rPr>
              <a:t>Examples chosen to share lessons</a:t>
            </a:r>
          </a:p>
          <a:p>
            <a:r>
              <a:rPr lang="en-US" sz="2800" dirty="0"/>
              <a:t>Five Lessons</a:t>
            </a:r>
          </a:p>
          <a:p>
            <a:r>
              <a:rPr lang="en-US" sz="2800" dirty="0"/>
              <a:t>Cultural challenge</a:t>
            </a:r>
          </a:p>
        </p:txBody>
      </p:sp>
      <p:sp>
        <p:nvSpPr>
          <p:cNvPr id="4" name="Date Placeholder 3"/>
          <p:cNvSpPr>
            <a:spLocks noGrp="1"/>
          </p:cNvSpPr>
          <p:nvPr>
            <p:ph type="dt" sz="half" idx="10"/>
          </p:nvPr>
        </p:nvSpPr>
        <p:spPr/>
        <p:txBody>
          <a:bodyPr/>
          <a:lstStyle/>
          <a:p>
            <a:r>
              <a:rPr lang="en-US"/>
              <a:t>Ronny Kohavi</a:t>
            </a:r>
          </a:p>
        </p:txBody>
      </p:sp>
      <p:sp>
        <p:nvSpPr>
          <p:cNvPr id="5" name="Slide Number Placeholder 4"/>
          <p:cNvSpPr>
            <a:spLocks noGrp="1"/>
          </p:cNvSpPr>
          <p:nvPr>
            <p:ph type="sldNum" sz="quarter" idx="12"/>
          </p:nvPr>
        </p:nvSpPr>
        <p:spPr/>
        <p:txBody>
          <a:bodyPr/>
          <a:lstStyle/>
          <a:p>
            <a:fld id="{629637A9-119A-49DA-BD12-AAC58B377D80}" type="slidenum">
              <a:rPr lang="en-US" smtClean="0"/>
              <a:pPr/>
              <a:t>25</a:t>
            </a:fld>
            <a:endParaRPr lang="en-US"/>
          </a:p>
        </p:txBody>
      </p:sp>
    </p:spTree>
    <p:extLst>
      <p:ext uri="{BB962C8B-B14F-4D97-AF65-F5344CB8AC3E}">
        <p14:creationId xmlns:p14="http://schemas.microsoft.com/office/powerpoint/2010/main" val="118336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4"/>
            <a:ext cx="11227324" cy="842970"/>
          </a:xfrm>
        </p:spPr>
        <p:txBody>
          <a:bodyPr>
            <a:noAutofit/>
          </a:bodyPr>
          <a:lstStyle/>
          <a:p>
            <a:r>
              <a:rPr lang="en-US" sz="3600" b="1" dirty="0"/>
              <a:t>Lesson #1: Agree on a good OEC</a:t>
            </a:r>
          </a:p>
        </p:txBody>
      </p:sp>
      <p:sp>
        <p:nvSpPr>
          <p:cNvPr id="3" name="Content Placeholder 2"/>
          <p:cNvSpPr>
            <a:spLocks noGrp="1"/>
          </p:cNvSpPr>
          <p:nvPr>
            <p:ph idx="1"/>
          </p:nvPr>
        </p:nvSpPr>
        <p:spPr>
          <a:xfrm>
            <a:off x="283779" y="1321080"/>
            <a:ext cx="11565714" cy="4947198"/>
          </a:xfrm>
        </p:spPr>
        <p:txBody>
          <a:bodyPr>
            <a:noAutofit/>
          </a:bodyPr>
          <a:lstStyle/>
          <a:p>
            <a:r>
              <a:rPr lang="en-US" sz="2800" dirty="0"/>
              <a:t>OEC = Overall Evaluation Criterion</a:t>
            </a:r>
          </a:p>
          <a:p>
            <a:pPr lvl="1"/>
            <a:r>
              <a:rPr lang="en-US" sz="2400" dirty="0"/>
              <a:t>Getting agreement on the OEC in the org is  a huge step forward</a:t>
            </a:r>
          </a:p>
          <a:p>
            <a:pPr lvl="1"/>
            <a:r>
              <a:rPr lang="en-US" sz="2400" dirty="0"/>
              <a:t>OEC should be defined using short-term metrics that </a:t>
            </a:r>
            <a:r>
              <a:rPr lang="en-US" sz="2400" b="1" dirty="0"/>
              <a:t>predict</a:t>
            </a:r>
            <a:br>
              <a:rPr lang="en-US" sz="2400" dirty="0"/>
            </a:br>
            <a:r>
              <a:rPr lang="en-US" sz="2400" dirty="0"/>
              <a:t>long-term value (and hard to game)</a:t>
            </a:r>
          </a:p>
          <a:p>
            <a:pPr lvl="1"/>
            <a:r>
              <a:rPr lang="en-US" sz="2400" dirty="0"/>
              <a:t>Think about </a:t>
            </a:r>
            <a:r>
              <a:rPr lang="en-US" sz="2400" b="1" dirty="0"/>
              <a:t>customer lifetime value</a:t>
            </a:r>
            <a:r>
              <a:rPr lang="en-US" sz="2400" dirty="0"/>
              <a:t>, not immediate revenue</a:t>
            </a:r>
            <a:br>
              <a:rPr lang="en-US" sz="2400" dirty="0"/>
            </a:br>
            <a:r>
              <a:rPr lang="en-US" sz="2400" dirty="0"/>
              <a:t>Ex: Amazon e-mail – account for unsubscribes</a:t>
            </a:r>
          </a:p>
          <a:p>
            <a:pPr lvl="1"/>
            <a:r>
              <a:rPr lang="en-US" sz="2400" dirty="0"/>
              <a:t>Look for success indicators/leading indicators, avoid vanity metrics</a:t>
            </a:r>
          </a:p>
          <a:p>
            <a:pPr lvl="1"/>
            <a:r>
              <a:rPr lang="en-US" sz="2400" dirty="0"/>
              <a:t>Read Doug Hubbard’s </a:t>
            </a:r>
            <a:r>
              <a:rPr lang="en-US" sz="2400" i="1" dirty="0"/>
              <a:t>How to Measure Anything</a:t>
            </a:r>
          </a:p>
          <a:p>
            <a:pPr lvl="1"/>
            <a:r>
              <a:rPr lang="en-US" sz="2400" dirty="0"/>
              <a:t>Use a few KEY metrics.  Beware of the Otis Redding problem (Pfeffer &amp; Sutton)</a:t>
            </a:r>
            <a:br>
              <a:rPr lang="en-US" sz="2400" dirty="0"/>
            </a:br>
            <a:r>
              <a:rPr lang="en-US" sz="2400" dirty="0"/>
              <a:t>“I can’t do what ten people tell me to do, so I guess I’ll remain the same.”</a:t>
            </a:r>
            <a:endParaRPr lang="en-US" sz="2400" i="1" dirty="0"/>
          </a:p>
          <a:p>
            <a:pPr lvl="1"/>
            <a:r>
              <a:rPr lang="en-US" sz="2400" dirty="0"/>
              <a:t>Funnels use </a:t>
            </a:r>
            <a:r>
              <a:rPr lang="en-US" sz="2400" dirty="0">
                <a:hlinkClick r:id="rId3"/>
              </a:rPr>
              <a:t>Pirate metrics</a:t>
            </a:r>
            <a:r>
              <a:rPr lang="en-US" sz="2400" dirty="0"/>
              <a:t>: AARRR: acquisition, activation, retention, revenue, and referral</a:t>
            </a:r>
            <a:endParaRPr lang="en-US" sz="2400" i="1" dirty="0"/>
          </a:p>
          <a:p>
            <a:pPr lvl="1"/>
            <a:r>
              <a:rPr lang="en-US" sz="2400" dirty="0"/>
              <a:t>Criterion could be weighted sum of factors, such as</a:t>
            </a:r>
          </a:p>
          <a:p>
            <a:pPr marL="384048" lvl="2" indent="0">
              <a:buNone/>
            </a:pPr>
            <a:r>
              <a:rPr lang="en-US" sz="2000" dirty="0"/>
              <a:t> Conversion/action, time to action, visit frequency </a:t>
            </a:r>
          </a:p>
          <a:p>
            <a:pPr lvl="1"/>
            <a:r>
              <a:rPr lang="en-US" sz="2400" dirty="0"/>
              <a:t>See</a:t>
            </a:r>
            <a:r>
              <a:rPr lang="en-US" sz="2000" dirty="0"/>
              <a:t> </a:t>
            </a:r>
            <a:r>
              <a:rPr lang="en-US" sz="2000" dirty="0">
                <a:hlinkClick r:id="rId4"/>
              </a:rPr>
              <a:t>https://bit.ly/ExPAdvanced</a:t>
            </a:r>
            <a:r>
              <a:rPr lang="en-US" sz="2000" dirty="0"/>
              <a:t> -&gt; OEC</a:t>
            </a:r>
          </a:p>
        </p:txBody>
      </p:sp>
      <p:sp>
        <p:nvSpPr>
          <p:cNvPr id="5" name="Slide Number Placeholder 4"/>
          <p:cNvSpPr>
            <a:spLocks noGrp="1"/>
          </p:cNvSpPr>
          <p:nvPr>
            <p:ph type="sldNum" sz="quarter" idx="12"/>
          </p:nvPr>
        </p:nvSpPr>
        <p:spPr>
          <a:xfrm>
            <a:off x="9900458" y="6459785"/>
            <a:ext cx="1312025" cy="365125"/>
          </a:xfrm>
        </p:spPr>
        <p:txBody>
          <a:bodyPr/>
          <a:lstStyle/>
          <a:p>
            <a:fld id="{629637A9-119A-49DA-BD12-AAC58B377D80}" type="slidenum">
              <a:rPr lang="en-US" smtClean="0"/>
              <a:pPr/>
              <a:t>26</a:t>
            </a:fld>
            <a:endParaRPr lang="en-US" dirty="0"/>
          </a:p>
        </p:txBody>
      </p:sp>
      <p:pic>
        <p:nvPicPr>
          <p:cNvPr id="7" name="Picture 6" descr="A close up of a sign&#10;&#10;Description generated with very high confidence">
            <a:extLst>
              <a:ext uri="{FF2B5EF4-FFF2-40B4-BE49-F238E27FC236}">
                <a16:creationId xmlns:a16="http://schemas.microsoft.com/office/drawing/2014/main" id="{449E9C0C-F838-43CB-8ED1-A96EE46EBE7C}"/>
              </a:ext>
            </a:extLst>
          </p:cNvPr>
          <p:cNvPicPr>
            <a:picLocks noChangeAspect="1" noChangeArrowheads="1"/>
          </p:cNvPicPr>
          <p:nvPr/>
        </p:nvPicPr>
        <p:blipFill>
          <a:blip r:embed="rId5"/>
          <a:srcRect/>
          <a:stretch>
            <a:fillRect/>
          </a:stretch>
        </p:blipFill>
        <p:spPr bwMode="auto">
          <a:xfrm>
            <a:off x="10552495" y="286604"/>
            <a:ext cx="1639505" cy="2597985"/>
          </a:xfrm>
          <a:prstGeom prst="rect">
            <a:avLst/>
          </a:prstGeom>
          <a:noFill/>
          <a:ln w="9525">
            <a:noFill/>
            <a:miter lim="800000"/>
            <a:headEnd/>
            <a:tailEnd/>
          </a:ln>
        </p:spPr>
      </p:pic>
      <p:pic>
        <p:nvPicPr>
          <p:cNvPr id="6" name="Picture 5">
            <a:extLst>
              <a:ext uri="{FF2B5EF4-FFF2-40B4-BE49-F238E27FC236}">
                <a16:creationId xmlns:a16="http://schemas.microsoft.com/office/drawing/2014/main" id="{EE97E876-8C77-41A1-827B-C59E65CB4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4722" y="3239557"/>
            <a:ext cx="1487278" cy="1467709"/>
          </a:xfrm>
          <a:prstGeom prst="rect">
            <a:avLst/>
          </a:prstGeom>
        </p:spPr>
      </p:pic>
    </p:spTree>
    <p:extLst>
      <p:ext uri="{BB962C8B-B14F-4D97-AF65-F5344CB8AC3E}">
        <p14:creationId xmlns:p14="http://schemas.microsoft.com/office/powerpoint/2010/main" val="223770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4"/>
            <a:ext cx="11227324" cy="842970"/>
          </a:xfrm>
        </p:spPr>
        <p:txBody>
          <a:bodyPr>
            <a:noAutofit/>
          </a:bodyPr>
          <a:lstStyle/>
          <a:p>
            <a:r>
              <a:rPr lang="en-US" sz="3600" b="1" dirty="0"/>
              <a:t>Lesson #1 (</a:t>
            </a:r>
            <a:r>
              <a:rPr lang="en-US" sz="3600" b="1" dirty="0" err="1"/>
              <a:t>cont</a:t>
            </a:r>
            <a:r>
              <a:rPr lang="en-US" sz="3600" b="1" dirty="0"/>
              <a:t>)</a:t>
            </a:r>
          </a:p>
        </p:txBody>
      </p:sp>
      <p:sp>
        <p:nvSpPr>
          <p:cNvPr id="3" name="Content Placeholder 2"/>
          <p:cNvSpPr>
            <a:spLocks noGrp="1"/>
          </p:cNvSpPr>
          <p:nvPr>
            <p:ph idx="1"/>
          </p:nvPr>
        </p:nvSpPr>
        <p:spPr>
          <a:xfrm>
            <a:off x="392727" y="1429937"/>
            <a:ext cx="11406545" cy="4947198"/>
          </a:xfrm>
        </p:spPr>
        <p:txBody>
          <a:bodyPr>
            <a:noAutofit/>
          </a:bodyPr>
          <a:lstStyle/>
          <a:p>
            <a:r>
              <a:rPr lang="en-US" sz="3200" dirty="0"/>
              <a:t>Microsoft support example with time on site</a:t>
            </a:r>
          </a:p>
          <a:p>
            <a:r>
              <a:rPr lang="en-US" sz="3200" dirty="0"/>
              <a:t>Bing example</a:t>
            </a:r>
          </a:p>
          <a:p>
            <a:pPr lvl="1"/>
            <a:r>
              <a:rPr lang="en-US" sz="2400" dirty="0"/>
              <a:t>Bing optimizes for long-term query share (% of queries in market) and long-term revenue</a:t>
            </a:r>
          </a:p>
          <a:p>
            <a:pPr lvl="1"/>
            <a:r>
              <a:rPr lang="en-US" sz="2400" dirty="0"/>
              <a:t>Short term it’s easy to make money by showing more ads ,but we know it increases abandonment.</a:t>
            </a:r>
          </a:p>
          <a:p>
            <a:pPr lvl="1"/>
            <a:r>
              <a:rPr lang="en-US" sz="2400" dirty="0"/>
              <a:t>Selecting ads is a constraint optimization problem:</a:t>
            </a:r>
            <a:br>
              <a:rPr lang="en-US" sz="2400" dirty="0"/>
            </a:br>
            <a:r>
              <a:rPr lang="en-US" sz="2400" dirty="0"/>
              <a:t>    given an agreed </a:t>
            </a:r>
            <a:r>
              <a:rPr lang="en-US" sz="2400" dirty="0" err="1"/>
              <a:t>avg</a:t>
            </a:r>
            <a:r>
              <a:rPr lang="en-US" sz="2400" dirty="0"/>
              <a:t> pixels/query, optimize revenue</a:t>
            </a:r>
          </a:p>
          <a:p>
            <a:pPr lvl="1"/>
            <a:r>
              <a:rPr lang="en-US" sz="2400" dirty="0"/>
              <a:t>For query share, queries/user may seem like a good metric, but it’s terrible!</a:t>
            </a:r>
          </a:p>
          <a:p>
            <a:pPr lvl="1"/>
            <a:r>
              <a:rPr lang="en-US" sz="2400" dirty="0"/>
              <a:t>See </a:t>
            </a:r>
            <a:r>
              <a:rPr lang="en-US" u="sng" dirty="0">
                <a:hlinkClick r:id="rId3"/>
              </a:rPr>
              <a:t>http://bit.ly/expPuzzling</a:t>
            </a:r>
            <a:br>
              <a:rPr lang="en-US" sz="2400" dirty="0"/>
            </a:br>
            <a:br>
              <a:rPr lang="en-US" sz="2200" dirty="0"/>
            </a:br>
            <a:endParaRPr lang="en-US" sz="2200" dirty="0"/>
          </a:p>
        </p:txBody>
      </p:sp>
      <p:sp>
        <p:nvSpPr>
          <p:cNvPr id="5" name="Slide Number Placeholder 4"/>
          <p:cNvSpPr>
            <a:spLocks noGrp="1"/>
          </p:cNvSpPr>
          <p:nvPr>
            <p:ph type="sldNum" sz="quarter" idx="12"/>
          </p:nvPr>
        </p:nvSpPr>
        <p:spPr>
          <a:xfrm>
            <a:off x="9900458" y="6459785"/>
            <a:ext cx="1312025" cy="365125"/>
          </a:xfrm>
        </p:spPr>
        <p:txBody>
          <a:bodyPr/>
          <a:lstStyle/>
          <a:p>
            <a:fld id="{629637A9-119A-49DA-BD12-AAC58B377D80}" type="slidenum">
              <a:rPr lang="en-US" smtClean="0"/>
              <a:pPr/>
              <a:t>27</a:t>
            </a:fld>
            <a:endParaRPr lang="en-US" dirty="0"/>
          </a:p>
        </p:txBody>
      </p:sp>
    </p:spTree>
    <p:extLst>
      <p:ext uri="{BB962C8B-B14F-4D97-AF65-F5344CB8AC3E}">
        <p14:creationId xmlns:p14="http://schemas.microsoft.com/office/powerpoint/2010/main" val="37211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76" y="333757"/>
            <a:ext cx="10885788" cy="677625"/>
          </a:xfrm>
        </p:spPr>
        <p:txBody>
          <a:bodyPr>
            <a:normAutofit fontScale="90000"/>
          </a:bodyPr>
          <a:lstStyle/>
          <a:p>
            <a:r>
              <a:rPr lang="en-US" dirty="0"/>
              <a:t>Example of Bad OEC</a:t>
            </a:r>
          </a:p>
        </p:txBody>
      </p:sp>
      <p:sp>
        <p:nvSpPr>
          <p:cNvPr id="5" name="Slide Number Placeholder 4"/>
          <p:cNvSpPr>
            <a:spLocks noGrp="1"/>
          </p:cNvSpPr>
          <p:nvPr>
            <p:ph type="sldNum" sz="quarter" idx="12"/>
          </p:nvPr>
        </p:nvSpPr>
        <p:spPr/>
        <p:txBody>
          <a:bodyPr/>
          <a:lstStyle/>
          <a:p>
            <a:fld id="{629637A9-119A-49DA-BD12-AAC58B377D80}" type="slidenum">
              <a:rPr lang="en-US" smtClean="0"/>
              <a:pPr/>
              <a:t>28</a:t>
            </a:fld>
            <a:endParaRPr lang="en-US" dirty="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486850" y="1187746"/>
                <a:ext cx="11455768" cy="5091930"/>
              </a:xfrm>
              <a:prstGeom prst="rect">
                <a:avLst/>
              </a:prstGeom>
              <a:solidFill>
                <a:schemeClr val="bg1"/>
              </a:solidFill>
            </p:spPr>
            <p:txBody>
              <a:bodyPr vert="horz" lIns="0" tIns="34290" rIns="0" bIns="3429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120000"/>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120000"/>
                  <a:buFont typeface="Courier New" panose="02070309020205020404" pitchFamily="49" charset="0"/>
                  <a:buChar char="o"/>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Example showed that moving bottom middle call-to-action left, raised its clicks by 109%</a:t>
                </a:r>
              </a:p>
              <a:p>
                <a:r>
                  <a:rPr lang="en-US" dirty="0"/>
                  <a:t>It’s a local metric and trivial to move</a:t>
                </a:r>
                <a:br>
                  <a:rPr lang="en-US" dirty="0"/>
                </a:br>
                <a:r>
                  <a:rPr lang="en-US" dirty="0"/>
                  <a:t>by cannibalizing other links</a:t>
                </a:r>
              </a:p>
              <a:p>
                <a:r>
                  <a:rPr lang="en-US" dirty="0"/>
                  <a:t>Problem: next week, the team </a:t>
                </a:r>
                <a:br>
                  <a:rPr lang="en-US" dirty="0"/>
                </a:br>
                <a:r>
                  <a:rPr lang="en-US" dirty="0"/>
                  <a:t>responsible for the bottom right </a:t>
                </a:r>
                <a:br>
                  <a:rPr lang="en-US" dirty="0"/>
                </a:br>
                <a:r>
                  <a:rPr lang="en-US" dirty="0"/>
                  <a:t>call-to-action will move it all the way </a:t>
                </a:r>
                <a:br>
                  <a:rPr lang="en-US" dirty="0"/>
                </a:br>
                <a:r>
                  <a:rPr lang="en-US" dirty="0"/>
                  <a:t>left and report 150% increase</a:t>
                </a:r>
              </a:p>
              <a:p>
                <a:r>
                  <a:rPr lang="en-US" dirty="0"/>
                  <a:t>The OEC could be global to page and</a:t>
                </a:r>
                <a:br>
                  <a:rPr lang="en-US" dirty="0"/>
                </a:br>
                <a:r>
                  <a:rPr lang="en-US" dirty="0"/>
                  <a:t>used consistently.  Something like</a:t>
                </a:r>
                <a:br>
                  <a:rPr lang="en-US" dirty="0"/>
                </a:br>
                <a:r>
                  <a:rPr lang="en-US" dirty="0"/>
                  <a:t>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r>
                          <a:rPr lang="en-US" i="1">
                            <a:latin typeface="Cambria Math" panose="02040503050406030204" pitchFamily="18" charset="0"/>
                          </a:rPr>
                          <m:t>𝑐𝑙𝑖𝑐</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𝑣𝑎𝑙𝑢𝑒</m:t>
                        </m:r>
                        <m:r>
                          <a:rPr lang="en-US" i="1">
                            <a:latin typeface="Cambria Math" panose="02040503050406030204" pitchFamily="18" charset="0"/>
                          </a:rPr>
                          <m:t>_</m:t>
                        </m:r>
                        <m:r>
                          <a:rPr lang="en-US" i="1">
                            <a:latin typeface="Cambria Math" panose="02040503050406030204" pitchFamily="18" charset="0"/>
                          </a:rPr>
                          <m:t>𝑖</m:t>
                        </m:r>
                      </m:e>
                    </m:nary>
                  </m:oMath>
                </a14:m>
                <a:r>
                  <a:rPr lang="en-US" dirty="0"/>
                  <a:t>) per user</a:t>
                </a:r>
                <a:br>
                  <a:rPr lang="en-US" dirty="0"/>
                </a:br>
                <a:r>
                  <a:rPr lang="en-US" dirty="0"/>
                  <a:t>(i is in the set of clickable elements)</a:t>
                </a:r>
              </a:p>
              <a:p>
                <a:endParaRPr lang="en-US"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486850" y="1187746"/>
                <a:ext cx="11455768" cy="5091930"/>
              </a:xfrm>
              <a:prstGeom prst="rect">
                <a:avLst/>
              </a:prstGeom>
              <a:blipFill>
                <a:blip r:embed="rId3"/>
                <a:stretch>
                  <a:fillRect l="-1543" t="-1916"/>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4"/>
          <a:stretch>
            <a:fillRect/>
          </a:stretch>
        </p:blipFill>
        <p:spPr>
          <a:xfrm>
            <a:off x="5763490" y="2689515"/>
            <a:ext cx="6428509" cy="4168485"/>
          </a:xfrm>
          <a:prstGeom prst="rect">
            <a:avLst/>
          </a:prstGeom>
        </p:spPr>
      </p:pic>
      <p:cxnSp>
        <p:nvCxnSpPr>
          <p:cNvPr id="10" name="Straight Arrow Connector 9"/>
          <p:cNvCxnSpPr/>
          <p:nvPr/>
        </p:nvCxnSpPr>
        <p:spPr>
          <a:xfrm>
            <a:off x="7056121" y="5581650"/>
            <a:ext cx="1382247" cy="2922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8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97892"/>
            <a:ext cx="11227324" cy="967193"/>
          </a:xfrm>
        </p:spPr>
        <p:txBody>
          <a:bodyPr/>
          <a:lstStyle/>
          <a:p>
            <a:r>
              <a:rPr lang="en-US" dirty="0"/>
              <a:t>Bad OEC Example</a:t>
            </a:r>
          </a:p>
        </p:txBody>
      </p:sp>
      <p:sp>
        <p:nvSpPr>
          <p:cNvPr id="3" name="Content Placeholder 2"/>
          <p:cNvSpPr>
            <a:spLocks noGrp="1"/>
          </p:cNvSpPr>
          <p:nvPr>
            <p:ph idx="1"/>
          </p:nvPr>
        </p:nvSpPr>
        <p:spPr/>
        <p:txBody>
          <a:bodyPr>
            <a:normAutofit lnSpcReduction="10000"/>
          </a:bodyPr>
          <a:lstStyle/>
          <a:p>
            <a:r>
              <a:rPr lang="en-US" dirty="0"/>
              <a:t>Your data scientists makes an observation:</a:t>
            </a:r>
            <a:br>
              <a:rPr lang="en-US" dirty="0"/>
            </a:br>
            <a:r>
              <a:rPr lang="en-US" dirty="0"/>
              <a:t>2% of queries end up with “No results.”  </a:t>
            </a:r>
          </a:p>
          <a:p>
            <a:r>
              <a:rPr lang="en-US" dirty="0"/>
              <a:t>Manager: must reduce.</a:t>
            </a:r>
            <a:br>
              <a:rPr lang="en-US" dirty="0"/>
            </a:br>
            <a:r>
              <a:rPr lang="en-US" dirty="0"/>
              <a:t>Assigns a team to minimize “no results” metric</a:t>
            </a:r>
          </a:p>
          <a:p>
            <a:r>
              <a:rPr lang="en-US" dirty="0"/>
              <a:t>Metric improves, but results for query</a:t>
            </a:r>
            <a:br>
              <a:rPr lang="en-US" dirty="0"/>
            </a:br>
            <a:r>
              <a:rPr lang="en-US" dirty="0"/>
              <a:t>    </a:t>
            </a:r>
            <a:r>
              <a:rPr lang="en-US" b="1" dirty="0"/>
              <a:t>brochure paper</a:t>
            </a:r>
            <a:br>
              <a:rPr lang="en-US" dirty="0"/>
            </a:br>
            <a:r>
              <a:rPr lang="en-US" dirty="0"/>
              <a:t>are crap (or in this case, paper to clean crap)</a:t>
            </a:r>
          </a:p>
          <a:p>
            <a:r>
              <a:rPr lang="en-US" dirty="0"/>
              <a:t>Sometimes it *is* better to show “No Results.”</a:t>
            </a:r>
            <a:br>
              <a:rPr lang="en-US" dirty="0"/>
            </a:br>
            <a:r>
              <a:rPr lang="en-US" dirty="0"/>
              <a:t>This is a good example of gaming the OEC.</a:t>
            </a:r>
            <a:br>
              <a:rPr lang="en-US" dirty="0"/>
            </a:br>
            <a:endParaRPr lang="en-US" dirty="0"/>
          </a:p>
          <a:p>
            <a:pPr marL="0" indent="0">
              <a:buNone/>
            </a:pPr>
            <a:r>
              <a:rPr lang="en-US" dirty="0"/>
              <a:t>Real example from my Amazon Prime now search</a:t>
            </a:r>
            <a:br>
              <a:rPr lang="en-US" dirty="0"/>
            </a:br>
            <a:r>
              <a:rPr lang="en-US" dirty="0">
                <a:hlinkClick r:id="rId3"/>
              </a:rPr>
              <a:t>https://twitter.com/ronnyk/status/713949552823263234</a:t>
            </a:r>
            <a:r>
              <a:rPr lang="en-US" dirty="0"/>
              <a:t> </a:t>
            </a:r>
          </a:p>
          <a:p>
            <a:endParaRPr lang="en-US" dirty="0"/>
          </a:p>
          <a:p>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29</a:t>
            </a:fld>
            <a:endParaRPr lang="en-US" dirty="0"/>
          </a:p>
        </p:txBody>
      </p:sp>
      <p:pic>
        <p:nvPicPr>
          <p:cNvPr id="6" name="Picture 5"/>
          <p:cNvPicPr>
            <a:picLocks noChangeAspect="1"/>
          </p:cNvPicPr>
          <p:nvPr/>
        </p:nvPicPr>
        <p:blipFill>
          <a:blip r:embed="rId4"/>
          <a:stretch>
            <a:fillRect/>
          </a:stretch>
        </p:blipFill>
        <p:spPr>
          <a:xfrm>
            <a:off x="8675940" y="0"/>
            <a:ext cx="3516060" cy="6249247"/>
          </a:xfrm>
          <a:prstGeom prst="rect">
            <a:avLst/>
          </a:prstGeom>
        </p:spPr>
      </p:pic>
    </p:spTree>
    <p:extLst>
      <p:ext uri="{BB962C8B-B14F-4D97-AF65-F5344CB8AC3E}">
        <p14:creationId xmlns:p14="http://schemas.microsoft.com/office/powerpoint/2010/main" val="7541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Great Idea (</a:t>
            </a:r>
            <a:r>
              <a:rPr lang="en-US" dirty="0" err="1"/>
              <a:t>cont</a:t>
            </a:r>
            <a:r>
              <a:rPr lang="en-US" dirty="0"/>
              <a:t>)</a:t>
            </a:r>
          </a:p>
        </p:txBody>
      </p:sp>
      <p:sp>
        <p:nvSpPr>
          <p:cNvPr id="3" name="Content Placeholder 2"/>
          <p:cNvSpPr>
            <a:spLocks noGrp="1"/>
          </p:cNvSpPr>
          <p:nvPr>
            <p:ph idx="1"/>
          </p:nvPr>
        </p:nvSpPr>
        <p:spPr>
          <a:xfrm>
            <a:off x="622169" y="1520310"/>
            <a:ext cx="11227324" cy="4725068"/>
          </a:xfrm>
        </p:spPr>
        <p:txBody>
          <a:bodyPr>
            <a:normAutofit fontScale="92500" lnSpcReduction="20000"/>
          </a:bodyPr>
          <a:lstStyle/>
          <a:p>
            <a:r>
              <a:rPr lang="en-US" dirty="0"/>
              <a:t>It’s one of hundreds of ideas proposed and seems </a:t>
            </a:r>
          </a:p>
          <a:p>
            <a:r>
              <a:rPr lang="en-US" dirty="0"/>
              <a:t>Implementation was delayed in:</a:t>
            </a:r>
          </a:p>
          <a:p>
            <a:r>
              <a:rPr lang="en-US" dirty="0"/>
              <a:t>Multiple features were stack-ranked as more valuable</a:t>
            </a:r>
          </a:p>
          <a:p>
            <a:r>
              <a:rPr lang="en-US" dirty="0"/>
              <a:t>It wasn’t clear if it was going to be done by the end of the year</a:t>
            </a:r>
          </a:p>
          <a:p>
            <a:r>
              <a:rPr lang="en-US" dirty="0"/>
              <a:t>An engineer thought: this is trivial to implement.</a:t>
            </a:r>
            <a:br>
              <a:rPr lang="en-US" dirty="0"/>
            </a:br>
            <a:r>
              <a:rPr lang="en-US" dirty="0"/>
              <a:t>He implemented the idea in a few days, and  started a controlled experiment (A/B test)</a:t>
            </a:r>
          </a:p>
          <a:p>
            <a:r>
              <a:rPr lang="en-US" dirty="0"/>
              <a:t>An alert fired that something is wrong with revenue, as Bing was making too much money.</a:t>
            </a:r>
            <a:br>
              <a:rPr lang="en-US" dirty="0"/>
            </a:br>
            <a:r>
              <a:rPr lang="en-US" dirty="0"/>
              <a:t>Such alerts have been very useful to detect bugs (such as logging revenue twice)</a:t>
            </a:r>
          </a:p>
          <a:p>
            <a:r>
              <a:rPr lang="en-US" dirty="0"/>
              <a:t>But there was no bug.   The idea increased Bing’s revenue by 12% (over $120M at the time)</a:t>
            </a:r>
            <a:br>
              <a:rPr lang="en-US" dirty="0"/>
            </a:br>
            <a:r>
              <a:rPr lang="en-US" dirty="0"/>
              <a:t>without hurting guardrail metrics</a:t>
            </a:r>
          </a:p>
          <a:p>
            <a:r>
              <a:rPr lang="en-US" dirty="0"/>
              <a:t>We are terrible at assessing the value of ideas.</a:t>
            </a:r>
            <a:br>
              <a:rPr lang="en-US" dirty="0"/>
            </a:br>
            <a:r>
              <a:rPr lang="en-US" dirty="0"/>
              <a:t>Few ideas generate over $100M in incremental revenue (as this idea), but </a:t>
            </a:r>
            <a:br>
              <a:rPr lang="en-US" dirty="0"/>
            </a:br>
            <a:r>
              <a:rPr lang="en-US" dirty="0"/>
              <a:t>the </a:t>
            </a:r>
            <a:r>
              <a:rPr lang="en-US" b="1" dirty="0"/>
              <a:t>best revenue-generating </a:t>
            </a:r>
            <a:r>
              <a:rPr lang="en-US" dirty="0"/>
              <a:t>idea in Bing’s history was badly rated and delayed for months!</a:t>
            </a:r>
          </a:p>
        </p:txBody>
      </p:sp>
      <p:sp>
        <p:nvSpPr>
          <p:cNvPr id="13" name="Date Placeholder 12"/>
          <p:cNvSpPr>
            <a:spLocks noGrp="1"/>
          </p:cNvSpPr>
          <p:nvPr>
            <p:ph type="dt" sz="half" idx="10"/>
          </p:nvPr>
        </p:nvSpPr>
        <p:spPr/>
        <p:txBody>
          <a:bodyPr/>
          <a:lstStyle/>
          <a:p>
            <a:r>
              <a:rPr lang="en-US" sz="1050" dirty="0"/>
              <a:t>Ronny Kohavi (@</a:t>
            </a:r>
            <a:r>
              <a:rPr lang="en-US" sz="1050" dirty="0" err="1"/>
              <a:t>Ronnyk</a:t>
            </a:r>
            <a:r>
              <a:rPr lang="en-US" sz="1050" dirty="0"/>
              <a:t>)</a:t>
            </a:r>
          </a:p>
        </p:txBody>
      </p:sp>
      <p:sp>
        <p:nvSpPr>
          <p:cNvPr id="5" name="Slide Number Placeholder 4"/>
          <p:cNvSpPr>
            <a:spLocks noGrp="1"/>
          </p:cNvSpPr>
          <p:nvPr>
            <p:ph type="sldNum" sz="quarter" idx="12"/>
          </p:nvPr>
        </p:nvSpPr>
        <p:spPr/>
        <p:txBody>
          <a:bodyPr/>
          <a:lstStyle/>
          <a:p>
            <a:fld id="{629637A9-119A-49DA-BD12-AAC58B377D80}" type="slidenum">
              <a:rPr lang="en-US" smtClean="0"/>
              <a:pPr/>
              <a:t>3</a:t>
            </a:fld>
            <a:endParaRPr lang="en-US" dirty="0"/>
          </a:p>
        </p:txBody>
      </p:sp>
      <p:sp>
        <p:nvSpPr>
          <p:cNvPr id="12" name="TextBox 11"/>
          <p:cNvSpPr txBox="1"/>
          <p:nvPr/>
        </p:nvSpPr>
        <p:spPr>
          <a:xfrm>
            <a:off x="5040708" y="1908966"/>
            <a:ext cx="645788" cy="369332"/>
          </a:xfrm>
          <a:prstGeom prst="rect">
            <a:avLst/>
          </a:prstGeom>
          <a:noFill/>
        </p:spPr>
        <p:txBody>
          <a:bodyPr wrap="square" rtlCol="0">
            <a:spAutoFit/>
          </a:bodyPr>
          <a:lstStyle/>
          <a:p>
            <a:r>
              <a:rPr lang="en-US" dirty="0"/>
              <a:t>Feb</a:t>
            </a:r>
          </a:p>
        </p:txBody>
      </p:sp>
      <p:sp>
        <p:nvSpPr>
          <p:cNvPr id="14" name="TextBox 13"/>
          <p:cNvSpPr txBox="1"/>
          <p:nvPr/>
        </p:nvSpPr>
        <p:spPr>
          <a:xfrm>
            <a:off x="5615832" y="1917279"/>
            <a:ext cx="825564" cy="369332"/>
          </a:xfrm>
          <a:prstGeom prst="rect">
            <a:avLst/>
          </a:prstGeom>
          <a:noFill/>
        </p:spPr>
        <p:txBody>
          <a:bodyPr wrap="square" rtlCol="0">
            <a:spAutoFit/>
          </a:bodyPr>
          <a:lstStyle/>
          <a:p>
            <a:r>
              <a:rPr lang="en-US" dirty="0"/>
              <a:t>March</a:t>
            </a:r>
          </a:p>
        </p:txBody>
      </p:sp>
      <p:sp>
        <p:nvSpPr>
          <p:cNvPr id="15" name="TextBox 14"/>
          <p:cNvSpPr txBox="1"/>
          <p:nvPr/>
        </p:nvSpPr>
        <p:spPr>
          <a:xfrm>
            <a:off x="6387869" y="1908966"/>
            <a:ext cx="645788" cy="369332"/>
          </a:xfrm>
          <a:prstGeom prst="rect">
            <a:avLst/>
          </a:prstGeom>
          <a:noFill/>
        </p:spPr>
        <p:txBody>
          <a:bodyPr wrap="square" rtlCol="0">
            <a:spAutoFit/>
          </a:bodyPr>
          <a:lstStyle/>
          <a:p>
            <a:r>
              <a:rPr lang="en-US" dirty="0"/>
              <a:t>April</a:t>
            </a:r>
          </a:p>
        </p:txBody>
      </p:sp>
      <p:sp>
        <p:nvSpPr>
          <p:cNvPr id="16" name="TextBox 15"/>
          <p:cNvSpPr txBox="1"/>
          <p:nvPr/>
        </p:nvSpPr>
        <p:spPr>
          <a:xfrm>
            <a:off x="7152707" y="1908966"/>
            <a:ext cx="645788" cy="369332"/>
          </a:xfrm>
          <a:prstGeom prst="rect">
            <a:avLst/>
          </a:prstGeom>
          <a:noFill/>
        </p:spPr>
        <p:txBody>
          <a:bodyPr wrap="square" rtlCol="0">
            <a:spAutoFit/>
          </a:bodyPr>
          <a:lstStyle/>
          <a:p>
            <a:r>
              <a:rPr lang="en-US" dirty="0"/>
              <a:t>May</a:t>
            </a:r>
          </a:p>
        </p:txBody>
      </p:sp>
      <p:sp>
        <p:nvSpPr>
          <p:cNvPr id="17" name="TextBox 16"/>
          <p:cNvSpPr txBox="1"/>
          <p:nvPr/>
        </p:nvSpPr>
        <p:spPr>
          <a:xfrm>
            <a:off x="7917545" y="1917279"/>
            <a:ext cx="645788" cy="369332"/>
          </a:xfrm>
          <a:prstGeom prst="rect">
            <a:avLst/>
          </a:prstGeom>
          <a:noFill/>
        </p:spPr>
        <p:txBody>
          <a:bodyPr wrap="square" rtlCol="0">
            <a:spAutoFit/>
          </a:bodyPr>
          <a:lstStyle/>
          <a:p>
            <a:r>
              <a:rPr lang="en-US" dirty="0"/>
              <a:t>June</a:t>
            </a:r>
          </a:p>
        </p:txBody>
      </p:sp>
      <p:sp>
        <p:nvSpPr>
          <p:cNvPr id="11" name="TextBox 10"/>
          <p:cNvSpPr txBox="1"/>
          <p:nvPr/>
        </p:nvSpPr>
        <p:spPr>
          <a:xfrm>
            <a:off x="6710763" y="1410827"/>
            <a:ext cx="1195647" cy="461665"/>
          </a:xfrm>
          <a:prstGeom prst="rect">
            <a:avLst/>
          </a:prstGeom>
          <a:noFill/>
        </p:spPr>
        <p:txBody>
          <a:bodyPr wrap="square" rtlCol="0">
            <a:spAutoFit/>
          </a:bodyPr>
          <a:lstStyle/>
          <a:p>
            <a:r>
              <a:rPr lang="en-US" sz="2400" dirty="0"/>
              <a:t>…meh…</a:t>
            </a:r>
          </a:p>
        </p:txBody>
      </p:sp>
    </p:spTree>
    <p:extLst>
      <p:ext uri="{BB962C8B-B14F-4D97-AF65-F5344CB8AC3E}">
        <p14:creationId xmlns:p14="http://schemas.microsoft.com/office/powerpoint/2010/main" val="387995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4" grpId="0"/>
      <p:bldP spid="15" grpId="0"/>
      <p:bldP spid="16" grpId="0"/>
      <p:bldP spid="1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95" y="104961"/>
            <a:ext cx="10515600" cy="972726"/>
          </a:xfrm>
        </p:spPr>
        <p:txBody>
          <a:bodyPr/>
          <a:lstStyle/>
          <a:p>
            <a:r>
              <a:rPr lang="en-US" dirty="0"/>
              <a:t>Bad OEC</a:t>
            </a:r>
          </a:p>
        </p:txBody>
      </p:sp>
      <p:sp>
        <p:nvSpPr>
          <p:cNvPr id="3" name="Content Placeholder 2"/>
          <p:cNvSpPr>
            <a:spLocks noGrp="1"/>
          </p:cNvSpPr>
          <p:nvPr>
            <p:ph idx="1"/>
          </p:nvPr>
        </p:nvSpPr>
        <p:spPr>
          <a:xfrm>
            <a:off x="509456" y="1077686"/>
            <a:ext cx="11173090" cy="5286538"/>
          </a:xfrm>
        </p:spPr>
        <p:txBody>
          <a:bodyPr>
            <a:noAutofit/>
          </a:bodyPr>
          <a:lstStyle/>
          <a:p>
            <a:r>
              <a:rPr lang="en-US" sz="2000" dirty="0"/>
              <a:t>Office Online tested new design for homepage</a:t>
            </a:r>
          </a:p>
          <a:p>
            <a:br>
              <a:rPr lang="en-US" sz="2000" dirty="0"/>
            </a:b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Overall Evaluation Criterion (OEC) was clicks on the Buy Button [shown in red boxes]</a:t>
            </a:r>
          </a:p>
          <a:p>
            <a:r>
              <a:rPr lang="en-US" sz="2000" dirty="0"/>
              <a:t>Why is this bad? </a:t>
            </a:r>
          </a:p>
          <a:p>
            <a:pPr>
              <a:buNone/>
            </a:pPr>
            <a:endParaRPr lang="en-US" dirty="0"/>
          </a:p>
        </p:txBody>
      </p:sp>
      <p:pic>
        <p:nvPicPr>
          <p:cNvPr id="4" name="Picture 3"/>
          <p:cNvPicPr/>
          <p:nvPr/>
        </p:nvPicPr>
        <p:blipFill>
          <a:blip r:embed="rId3"/>
          <a:srcRect/>
          <a:stretch>
            <a:fillRect/>
          </a:stretch>
        </p:blipFill>
        <p:spPr bwMode="auto">
          <a:xfrm>
            <a:off x="6287319" y="1503455"/>
            <a:ext cx="5279572" cy="3610205"/>
          </a:xfrm>
          <a:prstGeom prst="rect">
            <a:avLst/>
          </a:prstGeom>
          <a:noFill/>
        </p:spPr>
      </p:pic>
      <p:pic>
        <p:nvPicPr>
          <p:cNvPr id="5" name="Picture 4"/>
          <p:cNvPicPr/>
          <p:nvPr/>
        </p:nvPicPr>
        <p:blipFill>
          <a:blip r:embed="rId4"/>
          <a:srcRect/>
          <a:stretch>
            <a:fillRect/>
          </a:stretch>
        </p:blipFill>
        <p:spPr bwMode="auto">
          <a:xfrm>
            <a:off x="649796" y="1533437"/>
            <a:ext cx="5278299" cy="3580222"/>
          </a:xfrm>
          <a:prstGeom prst="rect">
            <a:avLst/>
          </a:prstGeom>
          <a:noFill/>
        </p:spPr>
      </p:pic>
      <p:sp>
        <p:nvSpPr>
          <p:cNvPr id="6" name="TextBox 5"/>
          <p:cNvSpPr txBox="1"/>
          <p:nvPr/>
        </p:nvSpPr>
        <p:spPr>
          <a:xfrm>
            <a:off x="34243" y="3186513"/>
            <a:ext cx="615553" cy="1168461"/>
          </a:xfrm>
          <a:prstGeom prst="rect">
            <a:avLst/>
          </a:prstGeom>
          <a:noFill/>
        </p:spPr>
        <p:txBody>
          <a:bodyPr vert="vert270" wrap="none" rtlCol="0">
            <a:spAutoFit/>
          </a:bodyPr>
          <a:lstStyle/>
          <a:p>
            <a:r>
              <a:rPr lang="en-US" sz="2800" dirty="0"/>
              <a:t>Control</a:t>
            </a:r>
          </a:p>
        </p:txBody>
      </p:sp>
      <p:sp>
        <p:nvSpPr>
          <p:cNvPr id="7" name="TextBox 6"/>
          <p:cNvSpPr txBox="1"/>
          <p:nvPr/>
        </p:nvSpPr>
        <p:spPr>
          <a:xfrm>
            <a:off x="11509545" y="2808515"/>
            <a:ext cx="615553" cy="1602362"/>
          </a:xfrm>
          <a:prstGeom prst="rect">
            <a:avLst/>
          </a:prstGeom>
          <a:noFill/>
        </p:spPr>
        <p:txBody>
          <a:bodyPr vert="vert" wrap="none" rtlCol="0">
            <a:spAutoFit/>
          </a:bodyPr>
          <a:lstStyle/>
          <a:p>
            <a:r>
              <a:rPr lang="en-US" sz="2800" dirty="0"/>
              <a:t>Treatment</a:t>
            </a:r>
          </a:p>
        </p:txBody>
      </p:sp>
      <p:sp>
        <p:nvSpPr>
          <p:cNvPr id="8" name="Slide Number Placeholder 7">
            <a:extLst>
              <a:ext uri="{FF2B5EF4-FFF2-40B4-BE49-F238E27FC236}">
                <a16:creationId xmlns:a16="http://schemas.microsoft.com/office/drawing/2014/main" id="{C0E7B5EF-E946-4EF5-961F-1122732FE8CE}"/>
              </a:ext>
            </a:extLst>
          </p:cNvPr>
          <p:cNvSpPr>
            <a:spLocks noGrp="1"/>
          </p:cNvSpPr>
          <p:nvPr>
            <p:ph type="sldNum" sz="quarter" idx="12"/>
          </p:nvPr>
        </p:nvSpPr>
        <p:spPr/>
        <p:txBody>
          <a:bodyPr/>
          <a:lstStyle/>
          <a:p>
            <a:fld id="{7AA754EC-8DD7-F246-876D-678994B0F86D}" type="slidenum">
              <a:rPr lang="en-US" smtClean="0"/>
              <a:t>30</a:t>
            </a:fld>
            <a:endParaRPr lang="en-US"/>
          </a:p>
        </p:txBody>
      </p:sp>
    </p:spTree>
    <p:extLst>
      <p:ext uri="{BB962C8B-B14F-4D97-AF65-F5344CB8AC3E}">
        <p14:creationId xmlns:p14="http://schemas.microsoft.com/office/powerpoint/2010/main" val="33399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ox(in)">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box(in)">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OEC</a:t>
            </a:r>
          </a:p>
        </p:txBody>
      </p:sp>
      <p:sp>
        <p:nvSpPr>
          <p:cNvPr id="3" name="Content Placeholder 2"/>
          <p:cNvSpPr>
            <a:spLocks noGrp="1"/>
          </p:cNvSpPr>
          <p:nvPr>
            <p:ph idx="1"/>
          </p:nvPr>
        </p:nvSpPr>
        <p:spPr>
          <a:xfrm>
            <a:off x="509455" y="1412876"/>
            <a:ext cx="11485321" cy="4852842"/>
          </a:xfrm>
        </p:spPr>
        <p:txBody>
          <a:bodyPr>
            <a:normAutofit/>
          </a:bodyPr>
          <a:lstStyle/>
          <a:p>
            <a:r>
              <a:rPr lang="en-US" dirty="0"/>
              <a:t>Treatment had a drop in the OEC (clicks on buy) of 64%!</a:t>
            </a:r>
          </a:p>
          <a:p>
            <a:r>
              <a:rPr lang="en-US" dirty="0"/>
              <a:t>Not having the price shown in the Control lead more people to click to determine the price</a:t>
            </a:r>
          </a:p>
          <a:p>
            <a:r>
              <a:rPr lang="en-US" dirty="0"/>
              <a:t>The OEC assumes conversion downstream is the same</a:t>
            </a:r>
          </a:p>
          <a:p>
            <a:r>
              <a:rPr lang="en-US" dirty="0"/>
              <a:t>Make fewer assumptions and measure what </a:t>
            </a:r>
            <a:br>
              <a:rPr lang="en-US" dirty="0"/>
            </a:br>
            <a:r>
              <a:rPr lang="en-US" dirty="0"/>
              <a:t>you really need: actual sales</a:t>
            </a:r>
            <a:br>
              <a:rPr lang="en-US" dirty="0"/>
            </a:br>
            <a:endParaRPr lang="en-US" dirty="0"/>
          </a:p>
        </p:txBody>
      </p:sp>
      <p:pic>
        <p:nvPicPr>
          <p:cNvPr id="4" name="Picture 3" descr="must admit that until two years ago I didn't have a definite answer ..."/>
          <p:cNvPicPr>
            <a:picLocks noChangeAspect="1"/>
          </p:cNvPicPr>
          <p:nvPr/>
        </p:nvPicPr>
        <p:blipFill>
          <a:blip r:embed="rId2"/>
          <a:stretch>
            <a:fillRect/>
          </a:stretch>
        </p:blipFill>
        <p:spPr>
          <a:xfrm>
            <a:off x="8208578" y="2597691"/>
            <a:ext cx="3786197" cy="3740763"/>
          </a:xfrm>
          <a:prstGeom prst="rect">
            <a:avLst/>
          </a:prstGeom>
        </p:spPr>
      </p:pic>
      <p:sp>
        <p:nvSpPr>
          <p:cNvPr id="5" name="Slide Number Placeholder 4">
            <a:extLst>
              <a:ext uri="{FF2B5EF4-FFF2-40B4-BE49-F238E27FC236}">
                <a16:creationId xmlns:a16="http://schemas.microsoft.com/office/drawing/2014/main" id="{075C10B3-9B8D-4D01-BDFE-47E77DC9430F}"/>
              </a:ext>
            </a:extLst>
          </p:cNvPr>
          <p:cNvSpPr>
            <a:spLocks noGrp="1"/>
          </p:cNvSpPr>
          <p:nvPr>
            <p:ph type="sldNum" sz="quarter" idx="12"/>
          </p:nvPr>
        </p:nvSpPr>
        <p:spPr/>
        <p:txBody>
          <a:bodyPr/>
          <a:lstStyle/>
          <a:p>
            <a:fld id="{7AA754EC-8DD7-F246-876D-678994B0F86D}" type="slidenum">
              <a:rPr lang="en-US" smtClean="0"/>
              <a:t>31</a:t>
            </a:fld>
            <a:endParaRPr lang="en-US"/>
          </a:p>
        </p:txBody>
      </p:sp>
    </p:spTree>
    <p:extLst>
      <p:ext uri="{BB962C8B-B14F-4D97-AF65-F5344CB8AC3E}">
        <p14:creationId xmlns:p14="http://schemas.microsoft.com/office/powerpoint/2010/main" val="36902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ox(in)">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112889"/>
            <a:ext cx="11227324" cy="1083007"/>
          </a:xfrm>
        </p:spPr>
        <p:txBody>
          <a:bodyPr>
            <a:normAutofit/>
          </a:bodyPr>
          <a:lstStyle/>
          <a:p>
            <a:r>
              <a:rPr lang="en-US" dirty="0"/>
              <a:t>Lesson #2: Most Ideas Fail</a:t>
            </a:r>
          </a:p>
        </p:txBody>
      </p:sp>
      <p:sp>
        <p:nvSpPr>
          <p:cNvPr id="3" name="Content Placeholder 2"/>
          <p:cNvSpPr>
            <a:spLocks noGrp="1"/>
          </p:cNvSpPr>
          <p:nvPr>
            <p:ph idx="1"/>
          </p:nvPr>
        </p:nvSpPr>
        <p:spPr>
          <a:xfrm>
            <a:off x="622169" y="1321079"/>
            <a:ext cx="11363002" cy="4905549"/>
          </a:xfrm>
        </p:spPr>
        <p:txBody>
          <a:bodyPr>
            <a:normAutofit fontScale="92500" lnSpcReduction="10000"/>
          </a:bodyPr>
          <a:lstStyle/>
          <a:p>
            <a:r>
              <a:rPr lang="en-US" dirty="0"/>
              <a:t>Features are built because teams believe they are useful.</a:t>
            </a:r>
            <a:br>
              <a:rPr lang="en-US" dirty="0"/>
            </a:br>
            <a:r>
              <a:rPr lang="en-US" dirty="0"/>
              <a:t>But most experiments show that features fail to move the metrics they were</a:t>
            </a:r>
            <a:br>
              <a:rPr lang="en-US" dirty="0"/>
            </a:br>
            <a:r>
              <a:rPr lang="en-US" dirty="0"/>
              <a:t>designed to improve</a:t>
            </a:r>
          </a:p>
          <a:p>
            <a:r>
              <a:rPr lang="en-US" dirty="0"/>
              <a:t>Based on experiments at Microsoft (</a:t>
            </a:r>
            <a:r>
              <a:rPr lang="en-US" dirty="0">
                <a:hlinkClick r:id="rId3"/>
              </a:rPr>
              <a:t>paper</a:t>
            </a:r>
            <a:r>
              <a:rPr lang="en-US" dirty="0"/>
              <a:t>)</a:t>
            </a:r>
          </a:p>
          <a:p>
            <a:pPr lvl="1"/>
            <a:r>
              <a:rPr lang="en-US" dirty="0"/>
              <a:t>1/3 of ideas were positive ideas and statistically significant</a:t>
            </a:r>
          </a:p>
          <a:p>
            <a:pPr lvl="1"/>
            <a:r>
              <a:rPr lang="en-US" dirty="0"/>
              <a:t>1/3 of ideas were flat: no statistically significant difference</a:t>
            </a:r>
          </a:p>
          <a:p>
            <a:pPr lvl="1"/>
            <a:r>
              <a:rPr lang="en-US" dirty="0"/>
              <a:t>1/3 of ideas were negative and statistically significant</a:t>
            </a:r>
          </a:p>
          <a:p>
            <a:r>
              <a:rPr lang="en-US" dirty="0"/>
              <a:t>At Bing (well optimized), the success rate is lower: 10-20%.</a:t>
            </a:r>
            <a:br>
              <a:rPr lang="en-US" dirty="0"/>
            </a:br>
            <a:r>
              <a:rPr lang="en-US" dirty="0"/>
              <a:t>For Bing Sessions/user, our holy grail metric, 1 out of 5,000 experiments improves it</a:t>
            </a:r>
          </a:p>
          <a:p>
            <a:r>
              <a:rPr lang="en-US" dirty="0"/>
              <a:t>Integrating Bing with Facebook/Twitter in 3</a:t>
            </a:r>
            <a:r>
              <a:rPr lang="en-US" baseline="30000" dirty="0"/>
              <a:t>rd</a:t>
            </a:r>
            <a:r>
              <a:rPr lang="en-US" dirty="0"/>
              <a:t> pane cost more than $25M in dev costs and abandoned due to lack of value</a:t>
            </a:r>
          </a:p>
          <a:p>
            <a:r>
              <a:rPr lang="en-US" dirty="0"/>
              <a:t>We joke that our job is to tell clients that their new baby is ugly</a:t>
            </a:r>
          </a:p>
          <a:p>
            <a:r>
              <a:rPr lang="en-US" dirty="0"/>
              <a:t>The low success rate has been documented many times across multiple companies</a:t>
            </a:r>
          </a:p>
        </p:txBody>
      </p:sp>
      <p:sp>
        <p:nvSpPr>
          <p:cNvPr id="5" name="Slide Number Placeholder 4"/>
          <p:cNvSpPr>
            <a:spLocks noGrp="1"/>
          </p:cNvSpPr>
          <p:nvPr>
            <p:ph type="sldNum" sz="quarter" idx="12"/>
          </p:nvPr>
        </p:nvSpPr>
        <p:spPr/>
        <p:txBody>
          <a:bodyPr/>
          <a:lstStyle/>
          <a:p>
            <a:fld id="{629637A9-119A-49DA-BD12-AAC58B377D80}" type="slidenum">
              <a:rPr lang="en-US" smtClean="0"/>
              <a:pPr/>
              <a:t>32</a:t>
            </a:fld>
            <a:endParaRPr lang="en-US" dirty="0"/>
          </a:p>
        </p:txBody>
      </p:sp>
      <p:sp>
        <p:nvSpPr>
          <p:cNvPr id="6" name="TextBox 5"/>
          <p:cNvSpPr txBox="1"/>
          <p:nvPr/>
        </p:nvSpPr>
        <p:spPr>
          <a:xfrm>
            <a:off x="1097280" y="6455578"/>
            <a:ext cx="9968494"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521208" lvl="3" indent="0" algn="ctr">
              <a:buNone/>
            </a:pPr>
            <a:r>
              <a:rPr lang="en-US" dirty="0"/>
              <a:t>When running controlled experiments, you will be humbled!</a:t>
            </a:r>
          </a:p>
        </p:txBody>
      </p:sp>
    </p:spTree>
    <p:extLst>
      <p:ext uri="{BB962C8B-B14F-4D97-AF65-F5344CB8AC3E}">
        <p14:creationId xmlns:p14="http://schemas.microsoft.com/office/powerpoint/2010/main" val="33821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Lesson Given the Success Rate</a:t>
            </a:r>
          </a:p>
        </p:txBody>
      </p:sp>
      <p:sp>
        <p:nvSpPr>
          <p:cNvPr id="3" name="Content Placeholder 2"/>
          <p:cNvSpPr>
            <a:spLocks noGrp="1"/>
          </p:cNvSpPr>
          <p:nvPr>
            <p:ph idx="1"/>
          </p:nvPr>
        </p:nvSpPr>
        <p:spPr/>
        <p:txBody>
          <a:bodyPr>
            <a:normAutofit/>
          </a:bodyPr>
          <a:lstStyle/>
          <a:p>
            <a:endParaRPr lang="en-US" dirty="0"/>
          </a:p>
          <a:p>
            <a:pPr marL="0" indent="0">
              <a:buNone/>
            </a:pPr>
            <a:endParaRPr lang="en-US" dirty="0"/>
          </a:p>
          <a:p>
            <a:r>
              <a:rPr lang="en-US" dirty="0"/>
              <a:t>Experiment often</a:t>
            </a:r>
          </a:p>
          <a:p>
            <a:pPr lvl="1"/>
            <a:r>
              <a:rPr lang="en-US" i="1" dirty="0"/>
              <a:t>To have a great idea, have a lot of them -- </a:t>
            </a:r>
            <a:r>
              <a:rPr lang="en-US" dirty="0"/>
              <a:t>Thomas Edison</a:t>
            </a:r>
          </a:p>
          <a:p>
            <a:pPr lvl="1"/>
            <a:r>
              <a:rPr lang="en-US" i="1" dirty="0"/>
              <a:t>If you have to kiss a lot of frogs to find a prince, </a:t>
            </a:r>
            <a:br>
              <a:rPr lang="en-US" i="1" dirty="0"/>
            </a:br>
            <a:r>
              <a:rPr lang="en-US" i="1" dirty="0"/>
              <a:t>find more frogs and kiss them faster and faster </a:t>
            </a:r>
            <a:br>
              <a:rPr lang="en-US" i="1" dirty="0"/>
            </a:br>
            <a:r>
              <a:rPr lang="en-US" dirty="0"/>
              <a:t>  -- Mike Moran, Do it Wrong Quickly</a:t>
            </a:r>
          </a:p>
          <a:p>
            <a:r>
              <a:rPr lang="en-US" dirty="0"/>
              <a:t>Try radical ideas.  You may be surprised</a:t>
            </a:r>
          </a:p>
          <a:p>
            <a:pPr lvl="1"/>
            <a:r>
              <a:rPr lang="en-US" dirty="0"/>
              <a:t>Doubly true if it’s cheap to implement </a:t>
            </a:r>
          </a:p>
          <a:p>
            <a:pPr lvl="1"/>
            <a:r>
              <a:rPr lang="en-US" i="1" dirty="0"/>
              <a:t>If you're not prepared to be wrong, you'll never come up</a:t>
            </a:r>
            <a:br>
              <a:rPr lang="en-US" i="1" dirty="0"/>
            </a:br>
            <a:r>
              <a:rPr lang="en-US" i="1" dirty="0"/>
              <a:t>with  anything original</a:t>
            </a:r>
            <a:r>
              <a:rPr lang="en-US" dirty="0"/>
              <a:t> – </a:t>
            </a:r>
            <a:r>
              <a:rPr lang="en-US" dirty="0">
                <a:hlinkClick r:id="rId2"/>
              </a:rPr>
              <a:t>Sir Ken Robinson</a:t>
            </a:r>
            <a:r>
              <a:rPr lang="en-US" dirty="0"/>
              <a:t>, TED 2006 (#1 TED talk)</a:t>
            </a:r>
          </a:p>
        </p:txBody>
      </p:sp>
      <p:sp>
        <p:nvSpPr>
          <p:cNvPr id="5" name="Slide Number Placeholder 4"/>
          <p:cNvSpPr>
            <a:spLocks noGrp="1"/>
          </p:cNvSpPr>
          <p:nvPr>
            <p:ph type="sldNum" sz="quarter" idx="12"/>
          </p:nvPr>
        </p:nvSpPr>
        <p:spPr/>
        <p:txBody>
          <a:bodyPr/>
          <a:lstStyle/>
          <a:p>
            <a:fld id="{629637A9-119A-49DA-BD12-AAC58B377D80}" type="slidenum">
              <a:rPr lang="en-US" smtClean="0"/>
              <a:pPr/>
              <a:t>33</a:t>
            </a:fld>
            <a:endParaRPr lang="en-US" dirty="0"/>
          </a:p>
        </p:txBody>
      </p:sp>
      <p:pic>
        <p:nvPicPr>
          <p:cNvPr id="6" name="Picture 3"/>
          <p:cNvPicPr>
            <a:picLocks noChangeAspect="1" noChangeArrowheads="1"/>
          </p:cNvPicPr>
          <p:nvPr/>
        </p:nvPicPr>
        <p:blipFill>
          <a:blip r:embed="rId3"/>
          <a:srcRect/>
          <a:stretch>
            <a:fillRect/>
          </a:stretch>
        </p:blipFill>
        <p:spPr bwMode="auto">
          <a:xfrm>
            <a:off x="10377458" y="2460783"/>
            <a:ext cx="1670050" cy="2216664"/>
          </a:xfrm>
          <a:prstGeom prst="rect">
            <a:avLst/>
          </a:prstGeom>
          <a:noFill/>
          <a:ln w="9525">
            <a:noFill/>
            <a:miter lim="800000"/>
            <a:headEnd/>
            <a:tailEnd/>
          </a:ln>
        </p:spPr>
      </p:pic>
      <p:sp>
        <p:nvSpPr>
          <p:cNvPr id="7" name="TextBox 6"/>
          <p:cNvSpPr txBox="1"/>
          <p:nvPr/>
        </p:nvSpPr>
        <p:spPr>
          <a:xfrm>
            <a:off x="622169" y="1225358"/>
            <a:ext cx="10984372" cy="10772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dirty="0"/>
              <a:t>Avoid the temptation to try and build optimal features through extensive planning without early testing of ideas</a:t>
            </a:r>
          </a:p>
        </p:txBody>
      </p:sp>
    </p:spTree>
    <p:extLst>
      <p:ext uri="{BB962C8B-B14F-4D97-AF65-F5344CB8AC3E}">
        <p14:creationId xmlns:p14="http://schemas.microsoft.com/office/powerpoint/2010/main" val="113313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6D65-E846-4DF6-A011-9E61478C8915}"/>
              </a:ext>
            </a:extLst>
          </p:cNvPr>
          <p:cNvSpPr>
            <a:spLocks noGrp="1"/>
          </p:cNvSpPr>
          <p:nvPr>
            <p:ph type="title"/>
          </p:nvPr>
        </p:nvSpPr>
        <p:spPr>
          <a:xfrm>
            <a:off x="622169" y="286603"/>
            <a:ext cx="11227324" cy="1291826"/>
          </a:xfrm>
        </p:spPr>
        <p:txBody>
          <a:bodyPr>
            <a:noAutofit/>
          </a:bodyPr>
          <a:lstStyle/>
          <a:p>
            <a:r>
              <a:rPr lang="en-US" sz="4800" dirty="0"/>
              <a:t>Lesson #3: Small Changes can have a</a:t>
            </a:r>
            <a:br>
              <a:rPr lang="en-US" sz="4800" dirty="0"/>
            </a:br>
            <a:r>
              <a:rPr lang="en-US" sz="4800" dirty="0"/>
              <a:t>Big Impact to Key Metrics</a:t>
            </a:r>
          </a:p>
        </p:txBody>
      </p:sp>
      <p:sp>
        <p:nvSpPr>
          <p:cNvPr id="3" name="Content Placeholder 2">
            <a:extLst>
              <a:ext uri="{FF2B5EF4-FFF2-40B4-BE49-F238E27FC236}">
                <a16:creationId xmlns:a16="http://schemas.microsoft.com/office/drawing/2014/main" id="{2610BC7A-05F5-489D-A129-44067286FDD8}"/>
              </a:ext>
            </a:extLst>
          </p:cNvPr>
          <p:cNvSpPr>
            <a:spLocks noGrp="1"/>
          </p:cNvSpPr>
          <p:nvPr>
            <p:ph idx="1"/>
          </p:nvPr>
        </p:nvSpPr>
        <p:spPr>
          <a:xfrm>
            <a:off x="622169" y="1883228"/>
            <a:ext cx="11227324" cy="4162919"/>
          </a:xfrm>
        </p:spPr>
        <p:txBody>
          <a:bodyPr>
            <a:normAutofit/>
          </a:bodyPr>
          <a:lstStyle/>
          <a:p>
            <a:r>
              <a:rPr lang="en-US" dirty="0"/>
              <a:t>Tiny changes with big impact are the bread-and-butter of talks at conferences</a:t>
            </a:r>
          </a:p>
          <a:p>
            <a:pPr lvl="1"/>
            <a:r>
              <a:rPr lang="en-US" dirty="0"/>
              <a:t>Opening example with Bing Ads in this talk, worth over $120M annually</a:t>
            </a:r>
          </a:p>
          <a:p>
            <a:pPr lvl="1"/>
            <a:r>
              <a:rPr lang="en-US" dirty="0"/>
              <a:t>Changed text in Windows search box: $5M+ dollars</a:t>
            </a:r>
          </a:p>
          <a:p>
            <a:pPr lvl="1"/>
            <a:r>
              <a:rPr lang="en-US" dirty="0"/>
              <a:t>Site links in ads: $50M annually</a:t>
            </a:r>
          </a:p>
          <a:p>
            <a:pPr lvl="1"/>
            <a:r>
              <a:rPr lang="en-US" dirty="0"/>
              <a:t>Changed text color for fonts in Bing: over $10M annually </a:t>
            </a:r>
          </a:p>
          <a:p>
            <a:pPr lvl="1"/>
            <a:r>
              <a:rPr lang="en-US" dirty="0"/>
              <a:t>100msec improvement to Bing server perf: $18M annually</a:t>
            </a:r>
          </a:p>
          <a:p>
            <a:pPr lvl="1"/>
            <a:r>
              <a:rPr lang="en-US" dirty="0"/>
              <a:t>Opening mail link in new tab on MSN: 5% increase to clicks/user</a:t>
            </a:r>
          </a:p>
          <a:p>
            <a:pPr lvl="1"/>
            <a:r>
              <a:rPr lang="en-US" dirty="0"/>
              <a:t>Credit card offer on Amazon shopping cart: 10s of millions of dollars annually</a:t>
            </a:r>
          </a:p>
          <a:p>
            <a:pPr lvl="1"/>
            <a:r>
              <a:rPr lang="en-US" dirty="0"/>
              <a:t>Overriding DOM routines to avoid malware in Bing: millions of dollars annually</a:t>
            </a:r>
          </a:p>
          <a:p>
            <a:r>
              <a:rPr lang="en-US" dirty="0"/>
              <a:t>But the reality is that these are rare gems: few among tens of thousands of experiments</a:t>
            </a:r>
          </a:p>
        </p:txBody>
      </p:sp>
      <p:sp>
        <p:nvSpPr>
          <p:cNvPr id="5" name="Slide Number Placeholder 4">
            <a:extLst>
              <a:ext uri="{FF2B5EF4-FFF2-40B4-BE49-F238E27FC236}">
                <a16:creationId xmlns:a16="http://schemas.microsoft.com/office/drawing/2014/main" id="{A2F84B4F-9072-4C67-985F-023A5F2925AE}"/>
              </a:ext>
            </a:extLst>
          </p:cNvPr>
          <p:cNvSpPr>
            <a:spLocks noGrp="1"/>
          </p:cNvSpPr>
          <p:nvPr>
            <p:ph type="sldNum" sz="quarter" idx="12"/>
          </p:nvPr>
        </p:nvSpPr>
        <p:spPr/>
        <p:txBody>
          <a:bodyPr/>
          <a:lstStyle/>
          <a:p>
            <a:fld id="{629637A9-119A-49DA-BD12-AAC58B377D80}" type="slidenum">
              <a:rPr lang="en-US" smtClean="0"/>
              <a:pPr/>
              <a:t>34</a:t>
            </a:fld>
            <a:endParaRPr lang="en-US" dirty="0"/>
          </a:p>
        </p:txBody>
      </p:sp>
      <p:grpSp>
        <p:nvGrpSpPr>
          <p:cNvPr id="24" name="Group 23">
            <a:extLst>
              <a:ext uri="{FF2B5EF4-FFF2-40B4-BE49-F238E27FC236}">
                <a16:creationId xmlns:a16="http://schemas.microsoft.com/office/drawing/2014/main" id="{4ACB0BD6-9D4B-4617-A671-5A0FBA13B04D}"/>
              </a:ext>
            </a:extLst>
          </p:cNvPr>
          <p:cNvGrpSpPr/>
          <p:nvPr/>
        </p:nvGrpSpPr>
        <p:grpSpPr>
          <a:xfrm>
            <a:off x="8489482" y="2916455"/>
            <a:ext cx="3702518" cy="1616772"/>
            <a:chOff x="7206343" y="2469152"/>
            <a:chExt cx="4643150" cy="1919696"/>
          </a:xfrm>
        </p:grpSpPr>
        <p:grpSp>
          <p:nvGrpSpPr>
            <p:cNvPr id="18" name="Group 17">
              <a:extLst>
                <a:ext uri="{FF2B5EF4-FFF2-40B4-BE49-F238E27FC236}">
                  <a16:creationId xmlns:a16="http://schemas.microsoft.com/office/drawing/2014/main" id="{C287E238-34A1-4EB7-99D5-3718AE65CE21}"/>
                </a:ext>
              </a:extLst>
            </p:cNvPr>
            <p:cNvGrpSpPr/>
            <p:nvPr/>
          </p:nvGrpSpPr>
          <p:grpSpPr>
            <a:xfrm>
              <a:off x="8911847" y="2469152"/>
              <a:ext cx="2937646" cy="1919696"/>
              <a:chOff x="0" y="0"/>
              <a:chExt cx="581274" cy="1036479"/>
            </a:xfrm>
          </p:grpSpPr>
          <p:pic>
            <p:nvPicPr>
              <p:cNvPr id="19" name="Picture 18">
                <a:extLst>
                  <a:ext uri="{FF2B5EF4-FFF2-40B4-BE49-F238E27FC236}">
                    <a16:creationId xmlns:a16="http://schemas.microsoft.com/office/drawing/2014/main" id="{5E37A1B9-CED5-4B3B-A99E-080243EED7F9}"/>
                  </a:ext>
                </a:extLst>
              </p:cNvPr>
              <p:cNvPicPr>
                <a:picLocks noChangeAspect="1"/>
              </p:cNvPicPr>
              <p:nvPr/>
            </p:nvPicPr>
            <p:blipFill>
              <a:blip r:embed="rId2"/>
              <a:stretch>
                <a:fillRect/>
              </a:stretch>
            </p:blipFill>
            <p:spPr>
              <a:xfrm rot="10800000">
                <a:off x="47941" y="0"/>
                <a:ext cx="533333" cy="304762"/>
              </a:xfrm>
              <a:prstGeom prst="rect">
                <a:avLst/>
              </a:prstGeom>
            </p:spPr>
          </p:pic>
          <p:pic>
            <p:nvPicPr>
              <p:cNvPr id="20" name="Picture 19">
                <a:extLst>
                  <a:ext uri="{FF2B5EF4-FFF2-40B4-BE49-F238E27FC236}">
                    <a16:creationId xmlns:a16="http://schemas.microsoft.com/office/drawing/2014/main" id="{5C881841-BD48-4BFE-9699-8BC122C56C6C}"/>
                  </a:ext>
                </a:extLst>
              </p:cNvPr>
              <p:cNvPicPr>
                <a:picLocks noChangeAspect="1"/>
              </p:cNvPicPr>
              <p:nvPr/>
            </p:nvPicPr>
            <p:blipFill>
              <a:blip r:embed="rId3"/>
              <a:stretch>
                <a:fillRect/>
              </a:stretch>
            </p:blipFill>
            <p:spPr>
              <a:xfrm rot="10800000">
                <a:off x="47941" y="375383"/>
                <a:ext cx="514286" cy="304762"/>
              </a:xfrm>
              <a:prstGeom prst="rect">
                <a:avLst/>
              </a:prstGeom>
            </p:spPr>
          </p:pic>
          <p:pic>
            <p:nvPicPr>
              <p:cNvPr id="21" name="Picture 20">
                <a:extLst>
                  <a:ext uri="{FF2B5EF4-FFF2-40B4-BE49-F238E27FC236}">
                    <a16:creationId xmlns:a16="http://schemas.microsoft.com/office/drawing/2014/main" id="{0C0BCA2E-8019-48B8-A81A-8997496B86EC}"/>
                  </a:ext>
                </a:extLst>
              </p:cNvPr>
              <p:cNvPicPr>
                <a:picLocks noChangeAspect="1"/>
              </p:cNvPicPr>
              <p:nvPr/>
            </p:nvPicPr>
            <p:blipFill rotWithShape="1">
              <a:blip r:embed="rId4"/>
              <a:srcRect l="-1" r="-6740"/>
              <a:stretch/>
            </p:blipFill>
            <p:spPr>
              <a:xfrm rot="10800000">
                <a:off x="0" y="750765"/>
                <a:ext cx="571429" cy="285714"/>
              </a:xfrm>
              <a:prstGeom prst="rect">
                <a:avLst/>
              </a:prstGeom>
            </p:spPr>
          </p:pic>
        </p:grpSp>
        <p:cxnSp>
          <p:nvCxnSpPr>
            <p:cNvPr id="23" name="Straight Arrow Connector 22">
              <a:extLst>
                <a:ext uri="{FF2B5EF4-FFF2-40B4-BE49-F238E27FC236}">
                  <a16:creationId xmlns:a16="http://schemas.microsoft.com/office/drawing/2014/main" id="{D9AD78CA-5FB9-44D8-A4A2-7265F1E7A227}"/>
                </a:ext>
              </a:extLst>
            </p:cNvPr>
            <p:cNvCxnSpPr/>
            <p:nvPr/>
          </p:nvCxnSpPr>
          <p:spPr>
            <a:xfrm>
              <a:off x="7206343" y="3446640"/>
              <a:ext cx="1705504"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22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8C34-B4CB-4D57-9BC8-3D9845B22261}"/>
              </a:ext>
            </a:extLst>
          </p:cNvPr>
          <p:cNvSpPr>
            <a:spLocks noGrp="1"/>
          </p:cNvSpPr>
          <p:nvPr>
            <p:ph type="title"/>
          </p:nvPr>
        </p:nvSpPr>
        <p:spPr>
          <a:xfrm>
            <a:off x="482338" y="322949"/>
            <a:ext cx="9412433" cy="1034477"/>
          </a:xfrm>
        </p:spPr>
        <p:txBody>
          <a:bodyPr>
            <a:noAutofit/>
          </a:bodyPr>
          <a:lstStyle/>
          <a:p>
            <a:r>
              <a:rPr lang="en-US" sz="4400" dirty="0"/>
              <a:t>Lesson #4: Changes Rarely have a </a:t>
            </a:r>
            <a:br>
              <a:rPr lang="en-US" sz="4400" dirty="0"/>
            </a:br>
            <a:r>
              <a:rPr lang="en-US" sz="4400" dirty="0"/>
              <a:t>Big Positive Impact to Key Metrics</a:t>
            </a:r>
          </a:p>
        </p:txBody>
      </p:sp>
      <p:sp>
        <p:nvSpPr>
          <p:cNvPr id="3" name="Content Placeholder 2">
            <a:extLst>
              <a:ext uri="{FF2B5EF4-FFF2-40B4-BE49-F238E27FC236}">
                <a16:creationId xmlns:a16="http://schemas.microsoft.com/office/drawing/2014/main" id="{1A7E6FA7-8072-4230-9BB2-13BD16E4A7AD}"/>
              </a:ext>
            </a:extLst>
          </p:cNvPr>
          <p:cNvSpPr>
            <a:spLocks noGrp="1"/>
          </p:cNvSpPr>
          <p:nvPr>
            <p:ph idx="1"/>
          </p:nvPr>
        </p:nvSpPr>
        <p:spPr>
          <a:xfrm>
            <a:off x="482338" y="2599171"/>
            <a:ext cx="11227324" cy="3627458"/>
          </a:xfrm>
        </p:spPr>
        <p:txBody>
          <a:bodyPr>
            <a:normAutofit/>
          </a:bodyPr>
          <a:lstStyle/>
          <a:p>
            <a:r>
              <a:rPr lang="en-US" dirty="0"/>
              <a:t>As Al Pacino says in the movie Any Given Sunday:</a:t>
            </a:r>
            <a:br>
              <a:rPr lang="en-US" dirty="0"/>
            </a:br>
            <a:r>
              <a:rPr lang="en-US" b="1" i="1" dirty="0"/>
              <a:t>winning is done inch by inch</a:t>
            </a:r>
          </a:p>
          <a:p>
            <a:r>
              <a:rPr lang="en-US" dirty="0"/>
              <a:t>Most progress is made by small continuous improvements: 0.1%-1% after a lot of work</a:t>
            </a:r>
          </a:p>
          <a:p>
            <a:r>
              <a:rPr lang="en-US" dirty="0"/>
              <a:t>Bing’s relevance team, several hundred developers running thousands of experiments every year, improve the OEC 2% annually </a:t>
            </a:r>
            <a:br>
              <a:rPr lang="en-US" dirty="0"/>
            </a:br>
            <a:r>
              <a:rPr lang="en-US" dirty="0"/>
              <a:t>(2% is the sum of OEC improvements in controlled experiments)</a:t>
            </a:r>
          </a:p>
          <a:p>
            <a:r>
              <a:rPr lang="en-US" dirty="0"/>
              <a:t>Bing’s ads team improves revenues about 15-25% per year, but it is extremely rare to see an idea or a new machine learning model that improves revenue by &gt;2%</a:t>
            </a:r>
          </a:p>
        </p:txBody>
      </p:sp>
      <p:sp>
        <p:nvSpPr>
          <p:cNvPr id="5" name="Slide Number Placeholder 4">
            <a:extLst>
              <a:ext uri="{FF2B5EF4-FFF2-40B4-BE49-F238E27FC236}">
                <a16:creationId xmlns:a16="http://schemas.microsoft.com/office/drawing/2014/main" id="{FDA2089B-469E-4C4A-B2D6-656B57D8C369}"/>
              </a:ext>
            </a:extLst>
          </p:cNvPr>
          <p:cNvSpPr>
            <a:spLocks noGrp="1"/>
          </p:cNvSpPr>
          <p:nvPr>
            <p:ph type="sldNum" sz="quarter" idx="12"/>
          </p:nvPr>
        </p:nvSpPr>
        <p:spPr/>
        <p:txBody>
          <a:bodyPr/>
          <a:lstStyle/>
          <a:p>
            <a:fld id="{629637A9-119A-49DA-BD12-AAC58B377D80}" type="slidenum">
              <a:rPr lang="en-US" smtClean="0"/>
              <a:pPr/>
              <a:t>35</a:t>
            </a:fld>
            <a:endParaRPr lang="en-US" dirty="0"/>
          </a:p>
        </p:txBody>
      </p:sp>
      <p:pic>
        <p:nvPicPr>
          <p:cNvPr id="6" name="Picture 5">
            <a:extLst>
              <a:ext uri="{FF2B5EF4-FFF2-40B4-BE49-F238E27FC236}">
                <a16:creationId xmlns:a16="http://schemas.microsoft.com/office/drawing/2014/main" id="{2E5DE303-3FAF-448F-8563-B87C9A730C6B}"/>
              </a:ext>
            </a:extLst>
          </p:cNvPr>
          <p:cNvPicPr>
            <a:picLocks noChangeAspect="1"/>
          </p:cNvPicPr>
          <p:nvPr/>
        </p:nvPicPr>
        <p:blipFill>
          <a:blip r:embed="rId2"/>
          <a:stretch>
            <a:fillRect/>
          </a:stretch>
        </p:blipFill>
        <p:spPr>
          <a:xfrm>
            <a:off x="10055192" y="0"/>
            <a:ext cx="2136808" cy="1944303"/>
          </a:xfrm>
          <a:prstGeom prst="rect">
            <a:avLst/>
          </a:prstGeom>
        </p:spPr>
      </p:pic>
    </p:spTree>
    <p:extLst>
      <p:ext uri="{BB962C8B-B14F-4D97-AF65-F5344CB8AC3E}">
        <p14:creationId xmlns:p14="http://schemas.microsoft.com/office/powerpoint/2010/main" val="318355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13118"/>
            <a:ext cx="12180962" cy="544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5" name="Chart 94">
            <a:extLst>
              <a:ext uri="{FF2B5EF4-FFF2-40B4-BE49-F238E27FC236}">
                <a16:creationId xmlns:a16="http://schemas.microsoft.com/office/drawing/2014/main" id="{00000000-0008-0000-0100-000003000000}"/>
              </a:ext>
            </a:extLst>
          </p:cNvPr>
          <p:cNvGraphicFramePr>
            <a:graphicFrameLocks/>
          </p:cNvGraphicFramePr>
          <p:nvPr>
            <p:extLst/>
          </p:nvPr>
        </p:nvGraphicFramePr>
        <p:xfrm>
          <a:off x="-51452" y="855686"/>
          <a:ext cx="12232414" cy="6205170"/>
        </p:xfrm>
        <a:graphic>
          <a:graphicData uri="http://schemas.openxmlformats.org/drawingml/2006/chart">
            <c:chart xmlns:c="http://schemas.openxmlformats.org/drawingml/2006/chart" xmlns:r="http://schemas.openxmlformats.org/officeDocument/2006/relationships" r:id="rId3"/>
          </a:graphicData>
        </a:graphic>
      </p:graphicFrame>
      <p:sp>
        <p:nvSpPr>
          <p:cNvPr id="96" name="Title 2"/>
          <p:cNvSpPr>
            <a:spLocks noGrp="1"/>
          </p:cNvSpPr>
          <p:nvPr>
            <p:ph type="title"/>
          </p:nvPr>
        </p:nvSpPr>
        <p:spPr>
          <a:xfrm>
            <a:off x="1353431" y="349757"/>
            <a:ext cx="9873369" cy="402336"/>
          </a:xfrm>
        </p:spPr>
        <p:txBody>
          <a:bodyPr>
            <a:noAutofit/>
          </a:bodyPr>
          <a:lstStyle/>
          <a:p>
            <a:r>
              <a:rPr lang="en-US" sz="3599" dirty="0">
                <a:latin typeface="Segoe UI" panose="020B0502040204020203" pitchFamily="34" charset="0"/>
              </a:rPr>
              <a:t>Bing Ads Revenue per Search</a:t>
            </a:r>
            <a:r>
              <a:rPr lang="en-US" sz="3000" baseline="50000" dirty="0">
                <a:latin typeface="Segoe UI" panose="020B0502040204020203" pitchFamily="34" charset="0"/>
              </a:rPr>
              <a:t>(*)</a:t>
            </a:r>
            <a:r>
              <a:rPr lang="en-US" sz="3200" dirty="0">
                <a:latin typeface="Segoe UI" panose="020B0502040204020203" pitchFamily="34" charset="0"/>
              </a:rPr>
              <a:t> </a:t>
            </a:r>
            <a:r>
              <a:rPr lang="en-US" sz="3599" dirty="0">
                <a:latin typeface="Segoe UI" panose="020B0502040204020203" pitchFamily="34" charset="0"/>
              </a:rPr>
              <a:t>– Inch by Inch</a:t>
            </a:r>
          </a:p>
        </p:txBody>
      </p:sp>
      <p:sp>
        <p:nvSpPr>
          <p:cNvPr id="83" name="Content Placeholder 2"/>
          <p:cNvSpPr>
            <a:spLocks noGrp="1"/>
          </p:cNvSpPr>
          <p:nvPr>
            <p:ph idx="1"/>
          </p:nvPr>
        </p:nvSpPr>
        <p:spPr>
          <a:xfrm>
            <a:off x="537348" y="923717"/>
            <a:ext cx="11505533" cy="1481563"/>
          </a:xfrm>
        </p:spPr>
        <p:txBody>
          <a:bodyPr>
            <a:noAutofit/>
          </a:bodyPr>
          <a:lstStyle/>
          <a:p>
            <a:pPr>
              <a:lnSpc>
                <a:spcPct val="100000"/>
              </a:lnSpc>
              <a:spcBef>
                <a:spcPts val="0"/>
              </a:spcBef>
            </a:pPr>
            <a:r>
              <a:rPr lang="en-US" sz="2000" dirty="0" err="1">
                <a:hlinkClick r:id="rId4"/>
              </a:rPr>
              <a:t>Emarketer</a:t>
            </a:r>
            <a:r>
              <a:rPr lang="en-US" sz="2000" dirty="0"/>
              <a:t> estimates Bing revenue grew 55% from 2014 to 2016 </a:t>
            </a:r>
            <a:endParaRPr lang="en-US" sz="2400" dirty="0"/>
          </a:p>
          <a:p>
            <a:pPr>
              <a:lnSpc>
                <a:spcPct val="100000"/>
              </a:lnSpc>
              <a:spcBef>
                <a:spcPts val="0"/>
              </a:spcBef>
            </a:pPr>
            <a:r>
              <a:rPr lang="en-US" sz="2000" dirty="0"/>
              <a:t>About every month a “package” is shipped, the result of many experiments</a:t>
            </a:r>
          </a:p>
          <a:p>
            <a:pPr>
              <a:lnSpc>
                <a:spcPct val="100000"/>
              </a:lnSpc>
              <a:spcBef>
                <a:spcPts val="0"/>
              </a:spcBef>
            </a:pPr>
            <a:r>
              <a:rPr lang="en-US" sz="2000" dirty="0"/>
              <a:t>Improvements are typically small (sometimes lower revenue, impacted by space budget)</a:t>
            </a:r>
          </a:p>
          <a:p>
            <a:pPr>
              <a:lnSpc>
                <a:spcPct val="100000"/>
              </a:lnSpc>
              <a:spcBef>
                <a:spcPts val="0"/>
              </a:spcBef>
            </a:pPr>
            <a:r>
              <a:rPr lang="en-US" sz="2000" dirty="0"/>
              <a:t>Seasonality (note Dec spikes) and other changes (e.g., </a:t>
            </a:r>
            <a:r>
              <a:rPr lang="en-US" sz="2000" dirty="0" err="1"/>
              <a:t>algo</a:t>
            </a:r>
            <a:r>
              <a:rPr lang="en-US" sz="2000" dirty="0"/>
              <a:t> relevance) have large impact</a:t>
            </a:r>
          </a:p>
        </p:txBody>
      </p:sp>
      <p:grpSp>
        <p:nvGrpSpPr>
          <p:cNvPr id="2" name="Group 1"/>
          <p:cNvGrpSpPr/>
          <p:nvPr/>
        </p:nvGrpSpPr>
        <p:grpSpPr>
          <a:xfrm>
            <a:off x="353064" y="2480484"/>
            <a:ext cx="11576814" cy="3017363"/>
            <a:chOff x="291258" y="2299712"/>
            <a:chExt cx="11898022" cy="3017363"/>
          </a:xfrm>
        </p:grpSpPr>
        <p:grpSp>
          <p:nvGrpSpPr>
            <p:cNvPr id="45" name="Group 44"/>
            <p:cNvGrpSpPr/>
            <p:nvPr/>
          </p:nvGrpSpPr>
          <p:grpSpPr>
            <a:xfrm>
              <a:off x="1673283" y="4603840"/>
              <a:ext cx="818540" cy="378349"/>
              <a:chOff x="7511385" y="4065566"/>
              <a:chExt cx="1109461" cy="384683"/>
            </a:xfrm>
          </p:grpSpPr>
          <p:sp>
            <p:nvSpPr>
              <p:cNvPr id="78" name="Line Callout 1 77"/>
              <p:cNvSpPr/>
              <p:nvPr/>
            </p:nvSpPr>
            <p:spPr>
              <a:xfrm>
                <a:off x="7518421" y="4065566"/>
                <a:ext cx="986169" cy="384683"/>
              </a:xfrm>
              <a:prstGeom prst="borderCallout1">
                <a:avLst>
                  <a:gd name="adj1" fmla="val 119"/>
                  <a:gd name="adj2" fmla="val 51974"/>
                  <a:gd name="adj3" fmla="val -45152"/>
                  <a:gd name="adj4" fmla="val 18761"/>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600" kern="0" dirty="0">
                  <a:solidFill>
                    <a:prstClr val="white"/>
                  </a:solidFill>
                </a:endParaRPr>
              </a:p>
            </p:txBody>
          </p:sp>
          <p:sp>
            <p:nvSpPr>
              <p:cNvPr id="79" name="TextBox 78"/>
              <p:cNvSpPr txBox="1"/>
              <p:nvPr/>
            </p:nvSpPr>
            <p:spPr>
              <a:xfrm>
                <a:off x="7511385" y="4094129"/>
                <a:ext cx="1109461" cy="344222"/>
              </a:xfrm>
              <a:prstGeom prst="rect">
                <a:avLst/>
              </a:prstGeom>
              <a:noFill/>
              <a:ln>
                <a:noFill/>
              </a:ln>
            </p:spPr>
            <p:txBody>
              <a:bodyPr wrap="square" rtlCol="0">
                <a:spAutoFit/>
              </a:bodyPr>
              <a:lstStyle/>
              <a:p>
                <a:pPr defTabSz="609777">
                  <a:defRPr/>
                </a:pPr>
                <a:r>
                  <a:rPr lang="en-US" sz="800" kern="0" dirty="0">
                    <a:solidFill>
                      <a:prstClr val="black"/>
                    </a:solidFill>
                  </a:rPr>
                  <a:t>New models:</a:t>
                </a:r>
              </a:p>
              <a:p>
                <a:pPr defTabSz="609777">
                  <a:defRPr/>
                </a:pPr>
                <a:r>
                  <a:rPr lang="en-US" sz="800" b="1" kern="0" dirty="0">
                    <a:solidFill>
                      <a:prstClr val="black"/>
                    </a:solidFill>
                  </a:rPr>
                  <a:t>0.1%</a:t>
                </a:r>
              </a:p>
            </p:txBody>
          </p:sp>
        </p:grpSp>
        <p:grpSp>
          <p:nvGrpSpPr>
            <p:cNvPr id="46" name="Group 45"/>
            <p:cNvGrpSpPr/>
            <p:nvPr/>
          </p:nvGrpSpPr>
          <p:grpSpPr>
            <a:xfrm>
              <a:off x="291258" y="3968711"/>
              <a:ext cx="623862" cy="344195"/>
              <a:chOff x="6553062" y="4052922"/>
              <a:chExt cx="899746" cy="436892"/>
            </a:xfrm>
          </p:grpSpPr>
          <p:sp>
            <p:nvSpPr>
              <p:cNvPr id="76" name="Line Callout 1 75"/>
              <p:cNvSpPr/>
              <p:nvPr/>
            </p:nvSpPr>
            <p:spPr>
              <a:xfrm>
                <a:off x="6553062" y="4052922"/>
                <a:ext cx="833745" cy="360759"/>
              </a:xfrm>
              <a:prstGeom prst="borderCallout1">
                <a:avLst>
                  <a:gd name="adj1" fmla="val 99201"/>
                  <a:gd name="adj2" fmla="val 75336"/>
                  <a:gd name="adj3" fmla="val 187967"/>
                  <a:gd name="adj4" fmla="val 24124"/>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77" name="TextBox 76"/>
              <p:cNvSpPr txBox="1"/>
              <p:nvPr/>
            </p:nvSpPr>
            <p:spPr>
              <a:xfrm>
                <a:off x="6563882" y="4060083"/>
                <a:ext cx="888926" cy="429731"/>
              </a:xfrm>
              <a:prstGeom prst="rect">
                <a:avLst/>
              </a:prstGeom>
              <a:noFill/>
              <a:ln>
                <a:noFill/>
              </a:ln>
            </p:spPr>
            <p:txBody>
              <a:bodyPr wrap="square" rtlCol="0">
                <a:spAutoFit/>
              </a:bodyPr>
              <a:lstStyle/>
              <a:p>
                <a:pPr defTabSz="609777">
                  <a:defRPr/>
                </a:pPr>
                <a:r>
                  <a:rPr lang="en-US" sz="800" kern="0" dirty="0">
                    <a:solidFill>
                      <a:prstClr val="black"/>
                    </a:solidFill>
                  </a:rPr>
                  <a:t>July lift:</a:t>
                </a:r>
                <a:br>
                  <a:rPr lang="en-US" sz="800" kern="0" dirty="0">
                    <a:solidFill>
                      <a:prstClr val="black"/>
                    </a:solidFill>
                  </a:rPr>
                </a:br>
                <a:r>
                  <a:rPr lang="en-US" sz="800" b="1" kern="0" dirty="0">
                    <a:solidFill>
                      <a:prstClr val="black"/>
                    </a:solidFill>
                  </a:rPr>
                  <a:t>2.6%</a:t>
                </a:r>
              </a:p>
            </p:txBody>
          </p:sp>
        </p:grpSp>
        <p:grpSp>
          <p:nvGrpSpPr>
            <p:cNvPr id="58" name="Group 57"/>
            <p:cNvGrpSpPr/>
            <p:nvPr/>
          </p:nvGrpSpPr>
          <p:grpSpPr>
            <a:xfrm>
              <a:off x="783360" y="4043723"/>
              <a:ext cx="803626" cy="358372"/>
              <a:chOff x="6506850" y="3960596"/>
              <a:chExt cx="1022676" cy="378726"/>
            </a:xfrm>
          </p:grpSpPr>
          <p:sp>
            <p:nvSpPr>
              <p:cNvPr id="65" name="Line Callout 1 64"/>
              <p:cNvSpPr/>
              <p:nvPr/>
            </p:nvSpPr>
            <p:spPr>
              <a:xfrm>
                <a:off x="6506850" y="3960596"/>
                <a:ext cx="849047" cy="333506"/>
              </a:xfrm>
              <a:prstGeom prst="borderCallout1">
                <a:avLst>
                  <a:gd name="adj1" fmla="val 99583"/>
                  <a:gd name="adj2" fmla="val 79021"/>
                  <a:gd name="adj3" fmla="val 152469"/>
                  <a:gd name="adj4" fmla="val 5111"/>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600" kern="0" dirty="0">
                  <a:solidFill>
                    <a:prstClr val="white"/>
                  </a:solidFill>
                </a:endParaRPr>
              </a:p>
            </p:txBody>
          </p:sp>
          <p:sp>
            <p:nvSpPr>
              <p:cNvPr id="66" name="TextBox 65"/>
              <p:cNvSpPr txBox="1"/>
              <p:nvPr/>
            </p:nvSpPr>
            <p:spPr>
              <a:xfrm>
                <a:off x="6606096" y="3981537"/>
                <a:ext cx="923430" cy="357785"/>
              </a:xfrm>
              <a:prstGeom prst="rect">
                <a:avLst/>
              </a:prstGeom>
              <a:noFill/>
              <a:ln>
                <a:noFill/>
              </a:ln>
            </p:spPr>
            <p:txBody>
              <a:bodyPr wrap="square" rtlCol="0">
                <a:spAutoFit/>
              </a:bodyPr>
              <a:lstStyle/>
              <a:p>
                <a:pPr defTabSz="609777">
                  <a:defRPr/>
                </a:pPr>
                <a:r>
                  <a:rPr lang="en-US" sz="800" kern="0" dirty="0">
                    <a:solidFill>
                      <a:prstClr val="black"/>
                    </a:solidFill>
                  </a:rPr>
                  <a:t>Aug lift: </a:t>
                </a:r>
                <a:br>
                  <a:rPr lang="en-US" sz="800" kern="0" dirty="0">
                    <a:solidFill>
                      <a:prstClr val="black"/>
                    </a:solidFill>
                  </a:rPr>
                </a:br>
                <a:r>
                  <a:rPr lang="en-US" sz="800" b="1" kern="0" dirty="0">
                    <a:solidFill>
                      <a:prstClr val="black"/>
                    </a:solidFill>
                  </a:rPr>
                  <a:t>8.6%</a:t>
                </a:r>
              </a:p>
            </p:txBody>
          </p:sp>
        </p:grpSp>
        <p:sp>
          <p:nvSpPr>
            <p:cNvPr id="59" name="Line Callout 1 58"/>
            <p:cNvSpPr/>
            <p:nvPr/>
          </p:nvSpPr>
          <p:spPr>
            <a:xfrm>
              <a:off x="1003850" y="4636911"/>
              <a:ext cx="631064" cy="328752"/>
            </a:xfrm>
            <a:prstGeom prst="borderCallout1">
              <a:avLst>
                <a:gd name="adj1" fmla="val -1575"/>
                <a:gd name="adj2" fmla="val 72034"/>
                <a:gd name="adj3" fmla="val -28820"/>
                <a:gd name="adj4" fmla="val 45220"/>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a:solidFill>
                  <a:prstClr val="white"/>
                </a:solidFill>
              </a:endParaRPr>
            </a:p>
          </p:txBody>
        </p:sp>
        <p:sp>
          <p:nvSpPr>
            <p:cNvPr id="60" name="TextBox 59"/>
            <p:cNvSpPr txBox="1"/>
            <p:nvPr/>
          </p:nvSpPr>
          <p:spPr>
            <a:xfrm>
              <a:off x="1040226" y="4675734"/>
              <a:ext cx="561945" cy="338554"/>
            </a:xfrm>
            <a:prstGeom prst="rect">
              <a:avLst/>
            </a:prstGeom>
            <a:noFill/>
            <a:ln>
              <a:noFill/>
            </a:ln>
          </p:spPr>
          <p:txBody>
            <a:bodyPr wrap="square" rtlCol="0">
              <a:spAutoFit/>
            </a:bodyPr>
            <a:lstStyle/>
            <a:p>
              <a:pPr defTabSz="609777">
                <a:defRPr/>
              </a:pPr>
              <a:r>
                <a:rPr lang="en-US" sz="800" kern="0" dirty="0">
                  <a:solidFill>
                    <a:prstClr val="black"/>
                  </a:solidFill>
                </a:rPr>
                <a:t>Sep lift</a:t>
              </a:r>
              <a:r>
                <a:rPr lang="en-US" sz="800" b="1" kern="0" dirty="0">
                  <a:solidFill>
                    <a:prstClr val="black"/>
                  </a:solidFill>
                </a:rPr>
                <a:t>: </a:t>
              </a:r>
            </a:p>
            <a:p>
              <a:pPr defTabSz="609777">
                <a:defRPr/>
              </a:pPr>
              <a:r>
                <a:rPr lang="en-US" sz="800" b="1" kern="0" dirty="0">
                  <a:solidFill>
                    <a:prstClr val="black"/>
                  </a:solidFill>
                </a:rPr>
                <a:t>1.4%</a:t>
              </a:r>
            </a:p>
          </p:txBody>
        </p:sp>
        <p:grpSp>
          <p:nvGrpSpPr>
            <p:cNvPr id="81" name="Group 80"/>
            <p:cNvGrpSpPr/>
            <p:nvPr/>
          </p:nvGrpSpPr>
          <p:grpSpPr>
            <a:xfrm>
              <a:off x="1697994" y="4048814"/>
              <a:ext cx="655068" cy="348987"/>
              <a:chOff x="6838088" y="3930456"/>
              <a:chExt cx="947761" cy="360155"/>
            </a:xfrm>
          </p:grpSpPr>
          <p:sp>
            <p:nvSpPr>
              <p:cNvPr id="82" name="Line Callout 1 81"/>
              <p:cNvSpPr/>
              <p:nvPr/>
            </p:nvSpPr>
            <p:spPr>
              <a:xfrm>
                <a:off x="6838088" y="3930456"/>
                <a:ext cx="833677" cy="320924"/>
              </a:xfrm>
              <a:prstGeom prst="borderCallout1">
                <a:avLst>
                  <a:gd name="adj1" fmla="val 102035"/>
                  <a:gd name="adj2" fmla="val 51131"/>
                  <a:gd name="adj3" fmla="val 155034"/>
                  <a:gd name="adj4" fmla="val -6325"/>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85" name="TextBox 84"/>
              <p:cNvSpPr txBox="1"/>
              <p:nvPr/>
            </p:nvSpPr>
            <p:spPr>
              <a:xfrm>
                <a:off x="6922201" y="3941223"/>
                <a:ext cx="863648" cy="349388"/>
              </a:xfrm>
              <a:prstGeom prst="rect">
                <a:avLst/>
              </a:prstGeom>
              <a:noFill/>
              <a:ln>
                <a:noFill/>
              </a:ln>
            </p:spPr>
            <p:txBody>
              <a:bodyPr wrap="square" rtlCol="0">
                <a:spAutoFit/>
              </a:bodyPr>
              <a:lstStyle/>
              <a:p>
                <a:pPr defTabSz="609777">
                  <a:defRPr/>
                </a:pPr>
                <a:r>
                  <a:rPr lang="en-US" sz="800" kern="0" dirty="0">
                    <a:solidFill>
                      <a:prstClr val="black"/>
                    </a:solidFill>
                  </a:rPr>
                  <a:t>Oct: lift: </a:t>
                </a:r>
              </a:p>
              <a:p>
                <a:pPr defTabSz="609777">
                  <a:defRPr/>
                </a:pPr>
                <a:r>
                  <a:rPr lang="en-US" sz="800" b="1" kern="0" dirty="0">
                    <a:solidFill>
                      <a:prstClr val="black"/>
                    </a:solidFill>
                  </a:rPr>
                  <a:t>6.1%</a:t>
                </a:r>
              </a:p>
            </p:txBody>
          </p:sp>
        </p:grpSp>
        <p:grpSp>
          <p:nvGrpSpPr>
            <p:cNvPr id="92" name="Group 91"/>
            <p:cNvGrpSpPr/>
            <p:nvPr/>
          </p:nvGrpSpPr>
          <p:grpSpPr>
            <a:xfrm>
              <a:off x="2683362" y="3199440"/>
              <a:ext cx="665397" cy="462873"/>
              <a:chOff x="7235635" y="4909896"/>
              <a:chExt cx="1047320" cy="2482443"/>
            </a:xfrm>
          </p:grpSpPr>
          <p:sp>
            <p:nvSpPr>
              <p:cNvPr id="93" name="Line Callout 1 92"/>
              <p:cNvSpPr/>
              <p:nvPr/>
            </p:nvSpPr>
            <p:spPr>
              <a:xfrm>
                <a:off x="7235635" y="4909896"/>
                <a:ext cx="849045" cy="2235525"/>
              </a:xfrm>
              <a:prstGeom prst="borderCallout1">
                <a:avLst>
                  <a:gd name="adj1" fmla="val 98277"/>
                  <a:gd name="adj2" fmla="val 49966"/>
                  <a:gd name="adj3" fmla="val 197769"/>
                  <a:gd name="adj4" fmla="val 66391"/>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600" kern="0" dirty="0">
                  <a:solidFill>
                    <a:prstClr val="white"/>
                  </a:solidFill>
                </a:endParaRPr>
              </a:p>
            </p:txBody>
          </p:sp>
          <p:sp>
            <p:nvSpPr>
              <p:cNvPr id="94" name="TextBox 93"/>
              <p:cNvSpPr txBox="1"/>
              <p:nvPr/>
            </p:nvSpPr>
            <p:spPr>
              <a:xfrm>
                <a:off x="7292078" y="5163974"/>
                <a:ext cx="990877" cy="2228365"/>
              </a:xfrm>
              <a:prstGeom prst="rect">
                <a:avLst/>
              </a:prstGeom>
              <a:noFill/>
              <a:ln>
                <a:noFill/>
              </a:ln>
            </p:spPr>
            <p:txBody>
              <a:bodyPr wrap="square" rtlCol="0">
                <a:spAutoFit/>
              </a:bodyPr>
              <a:lstStyle/>
              <a:p>
                <a:pPr defTabSz="609777">
                  <a:defRPr/>
                </a:pPr>
                <a:r>
                  <a:rPr lang="en-US" sz="900" dirty="0">
                    <a:solidFill>
                      <a:prstClr val="black"/>
                    </a:solidFill>
                  </a:rPr>
                  <a:t>Jan </a:t>
                </a:r>
                <a:r>
                  <a:rPr lang="en-US" sz="900" kern="0" dirty="0">
                    <a:solidFill>
                      <a:prstClr val="black"/>
                    </a:solidFill>
                  </a:rPr>
                  <a:t>lift</a:t>
                </a:r>
                <a:r>
                  <a:rPr lang="en-US" sz="1200" kern="0" dirty="0">
                    <a:solidFill>
                      <a:prstClr val="black"/>
                    </a:solidFill>
                  </a:rPr>
                  <a:t>:</a:t>
                </a:r>
                <a:r>
                  <a:rPr lang="en-US" sz="900" kern="0" dirty="0">
                    <a:solidFill>
                      <a:prstClr val="black"/>
                    </a:solidFill>
                  </a:rPr>
                  <a:t> </a:t>
                </a:r>
                <a:br>
                  <a:rPr lang="en-US" sz="900" kern="0" dirty="0">
                    <a:solidFill>
                      <a:prstClr val="black"/>
                    </a:solidFill>
                  </a:rPr>
                </a:br>
                <a:r>
                  <a:rPr lang="en-US" sz="900" b="1" kern="0" dirty="0">
                    <a:solidFill>
                      <a:prstClr val="black"/>
                    </a:solidFill>
                  </a:rPr>
                  <a:t>2.5%</a:t>
                </a:r>
                <a:endParaRPr lang="en-US" sz="800" b="1" kern="0" dirty="0">
                  <a:solidFill>
                    <a:prstClr val="black"/>
                  </a:solidFill>
                </a:endParaRPr>
              </a:p>
            </p:txBody>
          </p:sp>
        </p:grpSp>
        <p:grpSp>
          <p:nvGrpSpPr>
            <p:cNvPr id="80" name="Group 79"/>
            <p:cNvGrpSpPr/>
            <p:nvPr/>
          </p:nvGrpSpPr>
          <p:grpSpPr>
            <a:xfrm>
              <a:off x="2499440" y="4533919"/>
              <a:ext cx="780235" cy="338554"/>
              <a:chOff x="6806670" y="2351745"/>
              <a:chExt cx="1060450" cy="457785"/>
            </a:xfrm>
          </p:grpSpPr>
          <p:sp>
            <p:nvSpPr>
              <p:cNvPr id="86" name="Line Callout 1 85"/>
              <p:cNvSpPr/>
              <p:nvPr/>
            </p:nvSpPr>
            <p:spPr>
              <a:xfrm>
                <a:off x="6807238" y="2385240"/>
                <a:ext cx="821077" cy="359313"/>
              </a:xfrm>
              <a:prstGeom prst="borderCallout1">
                <a:avLst>
                  <a:gd name="adj1" fmla="val -1419"/>
                  <a:gd name="adj2" fmla="val 51838"/>
                  <a:gd name="adj3" fmla="val -92399"/>
                  <a:gd name="adj4" fmla="val 148578"/>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87" name="TextBox 86"/>
              <p:cNvSpPr txBox="1"/>
              <p:nvPr/>
            </p:nvSpPr>
            <p:spPr>
              <a:xfrm>
                <a:off x="6806670" y="2351745"/>
                <a:ext cx="1060450" cy="457785"/>
              </a:xfrm>
              <a:prstGeom prst="rect">
                <a:avLst/>
              </a:prstGeom>
              <a:noFill/>
              <a:ln>
                <a:noFill/>
              </a:ln>
            </p:spPr>
            <p:txBody>
              <a:bodyPr wrap="square" rtlCol="0">
                <a:spAutoFit/>
              </a:bodyPr>
              <a:lstStyle/>
              <a:p>
                <a:pPr defTabSz="609777">
                  <a:defRPr/>
                </a:pPr>
                <a:r>
                  <a:rPr lang="en-US" sz="800" kern="0" dirty="0">
                    <a:solidFill>
                      <a:prstClr val="black"/>
                    </a:solidFill>
                  </a:rPr>
                  <a:t>Feb lift:</a:t>
                </a:r>
                <a:r>
                  <a:rPr lang="en-US" sz="800" b="1" kern="0" dirty="0">
                    <a:solidFill>
                      <a:prstClr val="black"/>
                    </a:solidFill>
                  </a:rPr>
                  <a:t> </a:t>
                </a:r>
              </a:p>
              <a:p>
                <a:pPr defTabSz="609777">
                  <a:defRPr/>
                </a:pPr>
                <a:r>
                  <a:rPr lang="en-US" sz="800" b="1" kern="0" dirty="0">
                    <a:solidFill>
                      <a:prstClr val="black"/>
                    </a:solidFill>
                  </a:rPr>
                  <a:t>0.9%</a:t>
                </a:r>
              </a:p>
            </p:txBody>
          </p:sp>
        </p:grpSp>
        <p:grpSp>
          <p:nvGrpSpPr>
            <p:cNvPr id="84" name="Group 83"/>
            <p:cNvGrpSpPr/>
            <p:nvPr/>
          </p:nvGrpSpPr>
          <p:grpSpPr>
            <a:xfrm>
              <a:off x="3116054" y="3522330"/>
              <a:ext cx="814118" cy="338554"/>
              <a:chOff x="7716063" y="5194999"/>
              <a:chExt cx="1009458" cy="452486"/>
            </a:xfrm>
          </p:grpSpPr>
          <p:sp>
            <p:nvSpPr>
              <p:cNvPr id="88" name="Line Callout 1 87"/>
              <p:cNvSpPr/>
              <p:nvPr/>
            </p:nvSpPr>
            <p:spPr>
              <a:xfrm>
                <a:off x="7716063" y="5197161"/>
                <a:ext cx="758255" cy="401646"/>
              </a:xfrm>
              <a:prstGeom prst="borderCallout1">
                <a:avLst>
                  <a:gd name="adj1" fmla="val 100749"/>
                  <a:gd name="adj2" fmla="val 39949"/>
                  <a:gd name="adj3" fmla="val 176629"/>
                  <a:gd name="adj4" fmla="val 91644"/>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89" name="TextBox 88"/>
              <p:cNvSpPr txBox="1"/>
              <p:nvPr/>
            </p:nvSpPr>
            <p:spPr>
              <a:xfrm>
                <a:off x="7768380" y="5194999"/>
                <a:ext cx="957141" cy="452486"/>
              </a:xfrm>
              <a:prstGeom prst="rect">
                <a:avLst/>
              </a:prstGeom>
              <a:noFill/>
              <a:ln>
                <a:noFill/>
              </a:ln>
            </p:spPr>
            <p:txBody>
              <a:bodyPr wrap="square" rtlCol="0">
                <a:spAutoFit/>
              </a:bodyPr>
              <a:lstStyle/>
              <a:p>
                <a:pPr defTabSz="609777">
                  <a:defRPr/>
                </a:pPr>
                <a:r>
                  <a:rPr lang="en-US" sz="800" kern="0" dirty="0">
                    <a:solidFill>
                      <a:prstClr val="black"/>
                    </a:solidFill>
                  </a:rPr>
                  <a:t>Mar lift: </a:t>
                </a:r>
                <a:br>
                  <a:rPr lang="en-US" sz="800" kern="0" dirty="0">
                    <a:solidFill>
                      <a:prstClr val="black"/>
                    </a:solidFill>
                  </a:rPr>
                </a:br>
                <a:r>
                  <a:rPr lang="en-US" sz="800" kern="0" dirty="0">
                    <a:solidFill>
                      <a:prstClr val="black"/>
                    </a:solidFill>
                  </a:rPr>
                  <a:t>0.2%</a:t>
                </a:r>
              </a:p>
            </p:txBody>
          </p:sp>
        </p:grpSp>
        <p:grpSp>
          <p:nvGrpSpPr>
            <p:cNvPr id="90" name="Group 89"/>
            <p:cNvGrpSpPr/>
            <p:nvPr/>
          </p:nvGrpSpPr>
          <p:grpSpPr>
            <a:xfrm>
              <a:off x="3170439" y="4643640"/>
              <a:ext cx="806470" cy="338554"/>
              <a:chOff x="6986873" y="2510351"/>
              <a:chExt cx="1085303" cy="442266"/>
            </a:xfrm>
          </p:grpSpPr>
          <p:sp>
            <p:nvSpPr>
              <p:cNvPr id="91" name="Line Callout 1 90"/>
              <p:cNvSpPr/>
              <p:nvPr/>
            </p:nvSpPr>
            <p:spPr>
              <a:xfrm>
                <a:off x="6986873" y="2511100"/>
                <a:ext cx="849047" cy="347643"/>
              </a:xfrm>
              <a:prstGeom prst="borderCallout1">
                <a:avLst>
                  <a:gd name="adj1" fmla="val 1226"/>
                  <a:gd name="adj2" fmla="val 49051"/>
                  <a:gd name="adj3" fmla="val -175643"/>
                  <a:gd name="adj4" fmla="val 161335"/>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98" name="TextBox 97"/>
              <p:cNvSpPr txBox="1"/>
              <p:nvPr/>
            </p:nvSpPr>
            <p:spPr>
              <a:xfrm>
                <a:off x="7030194" y="2510351"/>
                <a:ext cx="1041982" cy="442266"/>
              </a:xfrm>
              <a:prstGeom prst="rect">
                <a:avLst/>
              </a:prstGeom>
              <a:noFill/>
              <a:ln>
                <a:noFill/>
              </a:ln>
            </p:spPr>
            <p:txBody>
              <a:bodyPr wrap="square" rtlCol="0">
                <a:spAutoFit/>
              </a:bodyPr>
              <a:lstStyle/>
              <a:p>
                <a:pPr defTabSz="609777">
                  <a:defRPr/>
                </a:pPr>
                <a:r>
                  <a:rPr lang="en-US" sz="800" dirty="0">
                    <a:solidFill>
                      <a:prstClr val="black"/>
                    </a:solidFill>
                  </a:rPr>
                  <a:t>Apr lift: </a:t>
                </a:r>
                <a:br>
                  <a:rPr lang="en-US" sz="800" dirty="0">
                    <a:solidFill>
                      <a:prstClr val="black"/>
                    </a:solidFill>
                  </a:rPr>
                </a:br>
                <a:r>
                  <a:rPr lang="en-US" sz="800" b="1" dirty="0">
                    <a:solidFill>
                      <a:prstClr val="black"/>
                    </a:solidFill>
                  </a:rPr>
                  <a:t>2.5% </a:t>
                </a:r>
                <a:endParaRPr lang="en-US" sz="800" b="1" kern="0" dirty="0">
                  <a:solidFill>
                    <a:prstClr val="black"/>
                  </a:solidFill>
                </a:endParaRPr>
              </a:p>
            </p:txBody>
          </p:sp>
        </p:grpSp>
        <p:grpSp>
          <p:nvGrpSpPr>
            <p:cNvPr id="100" name="Group 99"/>
            <p:cNvGrpSpPr/>
            <p:nvPr/>
          </p:nvGrpSpPr>
          <p:grpSpPr>
            <a:xfrm>
              <a:off x="3687421" y="3339467"/>
              <a:ext cx="750377" cy="338554"/>
              <a:chOff x="7654954" y="4858888"/>
              <a:chExt cx="930425" cy="407576"/>
            </a:xfrm>
          </p:grpSpPr>
          <p:sp>
            <p:nvSpPr>
              <p:cNvPr id="101" name="Line Callout 1 100"/>
              <p:cNvSpPr/>
              <p:nvPr/>
            </p:nvSpPr>
            <p:spPr>
              <a:xfrm>
                <a:off x="7654954" y="4892557"/>
                <a:ext cx="758253" cy="299566"/>
              </a:xfrm>
              <a:prstGeom prst="borderCallout1">
                <a:avLst>
                  <a:gd name="adj1" fmla="val 99698"/>
                  <a:gd name="adj2" fmla="val 53691"/>
                  <a:gd name="adj3" fmla="val 337707"/>
                  <a:gd name="adj4" fmla="val 145802"/>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102" name="TextBox 101"/>
              <p:cNvSpPr txBox="1"/>
              <p:nvPr/>
            </p:nvSpPr>
            <p:spPr>
              <a:xfrm>
                <a:off x="7692283" y="4858888"/>
                <a:ext cx="893096" cy="407576"/>
              </a:xfrm>
              <a:prstGeom prst="rect">
                <a:avLst/>
              </a:prstGeom>
              <a:noFill/>
              <a:ln>
                <a:noFill/>
              </a:ln>
            </p:spPr>
            <p:txBody>
              <a:bodyPr wrap="square" rtlCol="0">
                <a:spAutoFit/>
              </a:bodyPr>
              <a:lstStyle/>
              <a:p>
                <a:pPr defTabSz="609777">
                  <a:defRPr/>
                </a:pPr>
                <a:r>
                  <a:rPr lang="en-US" sz="800" dirty="0">
                    <a:solidFill>
                      <a:prstClr val="black"/>
                    </a:solidFill>
                  </a:rPr>
                  <a:t>May lift: </a:t>
                </a:r>
                <a:br>
                  <a:rPr lang="en-US" sz="800" dirty="0">
                    <a:solidFill>
                      <a:prstClr val="black"/>
                    </a:solidFill>
                  </a:rPr>
                </a:br>
                <a:r>
                  <a:rPr lang="en-US" sz="800" b="1" dirty="0">
                    <a:solidFill>
                      <a:prstClr val="black"/>
                    </a:solidFill>
                  </a:rPr>
                  <a:t>0.6%</a:t>
                </a:r>
              </a:p>
            </p:txBody>
          </p:sp>
        </p:grpSp>
        <p:sp>
          <p:nvSpPr>
            <p:cNvPr id="99" name="Line Callout 1 98"/>
            <p:cNvSpPr/>
            <p:nvPr/>
          </p:nvSpPr>
          <p:spPr>
            <a:xfrm>
              <a:off x="4364898" y="3650377"/>
              <a:ext cx="627758" cy="335960"/>
            </a:xfrm>
            <a:prstGeom prst="borderCallout1">
              <a:avLst>
                <a:gd name="adj1" fmla="val 99583"/>
                <a:gd name="adj2" fmla="val 49896"/>
                <a:gd name="adj3" fmla="val 161579"/>
                <a:gd name="adj4" fmla="val 78905"/>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103" name="TextBox 102"/>
            <p:cNvSpPr txBox="1"/>
            <p:nvPr/>
          </p:nvSpPr>
          <p:spPr>
            <a:xfrm>
              <a:off x="4419642" y="3685829"/>
              <a:ext cx="704990" cy="338554"/>
            </a:xfrm>
            <a:prstGeom prst="rect">
              <a:avLst/>
            </a:prstGeom>
            <a:noFill/>
            <a:ln>
              <a:noFill/>
            </a:ln>
          </p:spPr>
          <p:txBody>
            <a:bodyPr wrap="square" rtlCol="0">
              <a:spAutoFit/>
            </a:bodyPr>
            <a:lstStyle/>
            <a:p>
              <a:pPr defTabSz="609777">
                <a:defRPr/>
              </a:pPr>
              <a:r>
                <a:rPr lang="en-US" sz="800" dirty="0">
                  <a:solidFill>
                    <a:prstClr val="black"/>
                  </a:solidFill>
                </a:rPr>
                <a:t>Rollback/</a:t>
              </a:r>
              <a:br>
                <a:rPr lang="en-US" sz="800" dirty="0">
                  <a:solidFill>
                    <a:prstClr val="black"/>
                  </a:solidFill>
                </a:rPr>
              </a:br>
              <a:r>
                <a:rPr lang="en-US" sz="800" dirty="0">
                  <a:solidFill>
                    <a:prstClr val="black"/>
                  </a:solidFill>
                </a:rPr>
                <a:t>cleanup</a:t>
              </a:r>
            </a:p>
          </p:txBody>
        </p:sp>
        <p:grpSp>
          <p:nvGrpSpPr>
            <p:cNvPr id="105" name="Group 104"/>
            <p:cNvGrpSpPr/>
            <p:nvPr/>
          </p:nvGrpSpPr>
          <p:grpSpPr>
            <a:xfrm>
              <a:off x="4391631" y="4364620"/>
              <a:ext cx="839965" cy="338554"/>
              <a:chOff x="7801269" y="3721580"/>
              <a:chExt cx="901727" cy="407576"/>
            </a:xfrm>
          </p:grpSpPr>
          <p:sp>
            <p:nvSpPr>
              <p:cNvPr id="106" name="Line Callout 1 105"/>
              <p:cNvSpPr/>
              <p:nvPr/>
            </p:nvSpPr>
            <p:spPr>
              <a:xfrm>
                <a:off x="7807788" y="3752443"/>
                <a:ext cx="758254" cy="285862"/>
              </a:xfrm>
              <a:prstGeom prst="borderCallout1">
                <a:avLst>
                  <a:gd name="adj1" fmla="val 119"/>
                  <a:gd name="adj2" fmla="val 51974"/>
                  <a:gd name="adj3" fmla="val -120999"/>
                  <a:gd name="adj4" fmla="val 89379"/>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619" kern="0" dirty="0">
                  <a:solidFill>
                    <a:prstClr val="white"/>
                  </a:solidFill>
                </a:endParaRPr>
              </a:p>
            </p:txBody>
          </p:sp>
          <p:sp>
            <p:nvSpPr>
              <p:cNvPr id="108" name="TextBox 107"/>
              <p:cNvSpPr txBox="1"/>
              <p:nvPr/>
            </p:nvSpPr>
            <p:spPr>
              <a:xfrm>
                <a:off x="7801269" y="3721580"/>
                <a:ext cx="901727" cy="407576"/>
              </a:xfrm>
              <a:prstGeom prst="rect">
                <a:avLst/>
              </a:prstGeom>
              <a:noFill/>
              <a:ln>
                <a:noFill/>
              </a:ln>
            </p:spPr>
            <p:txBody>
              <a:bodyPr wrap="square" rtlCol="0">
                <a:spAutoFit/>
              </a:bodyPr>
              <a:lstStyle/>
              <a:p>
                <a:pPr defTabSz="609777">
                  <a:defRPr/>
                </a:pPr>
                <a:r>
                  <a:rPr lang="en-US" sz="800" dirty="0">
                    <a:solidFill>
                      <a:prstClr val="black"/>
                    </a:solidFill>
                  </a:rPr>
                  <a:t>June lift</a:t>
                </a:r>
                <a:r>
                  <a:rPr lang="en-US" sz="800" b="1" dirty="0">
                    <a:solidFill>
                      <a:prstClr val="black"/>
                    </a:solidFill>
                  </a:rPr>
                  <a:t>:</a:t>
                </a:r>
              </a:p>
              <a:p>
                <a:pPr defTabSz="609777">
                  <a:defRPr/>
                </a:pPr>
                <a:r>
                  <a:rPr lang="en-US" sz="800" b="1" dirty="0">
                    <a:solidFill>
                      <a:prstClr val="black"/>
                    </a:solidFill>
                  </a:rPr>
                  <a:t>1.05%</a:t>
                </a:r>
              </a:p>
            </p:txBody>
          </p:sp>
        </p:grpSp>
        <p:grpSp>
          <p:nvGrpSpPr>
            <p:cNvPr id="107" name="Group 106"/>
            <p:cNvGrpSpPr/>
            <p:nvPr/>
          </p:nvGrpSpPr>
          <p:grpSpPr>
            <a:xfrm>
              <a:off x="3476686" y="4940577"/>
              <a:ext cx="906970" cy="376498"/>
              <a:chOff x="7381540" y="4419245"/>
              <a:chExt cx="1229558" cy="453257"/>
            </a:xfrm>
          </p:grpSpPr>
          <p:sp>
            <p:nvSpPr>
              <p:cNvPr id="109" name="Line Callout 1 108"/>
              <p:cNvSpPr/>
              <p:nvPr/>
            </p:nvSpPr>
            <p:spPr>
              <a:xfrm>
                <a:off x="7395067" y="4419245"/>
                <a:ext cx="1119544" cy="407575"/>
              </a:xfrm>
              <a:prstGeom prst="borderCallout1">
                <a:avLst>
                  <a:gd name="adj1" fmla="val 119"/>
                  <a:gd name="adj2" fmla="val 51974"/>
                  <a:gd name="adj3" fmla="val -216579"/>
                  <a:gd name="adj4" fmla="val 102129"/>
                </a:avLst>
              </a:prstGeom>
              <a:solidFill>
                <a:sysClr val="window" lastClr="FFFFFF"/>
              </a:solidFill>
              <a:ln w="25400" cap="flat" cmpd="sng" algn="ctr">
                <a:solidFill>
                  <a:schemeClr val="accent2"/>
                </a:solidFill>
                <a:prstDash val="solid"/>
              </a:ln>
              <a:effectLst/>
            </p:spPr>
            <p:txBody>
              <a:bodyPr rtlCol="0" anchor="ctr"/>
              <a:lstStyle/>
              <a:p>
                <a:pPr algn="ctr" defTabSz="609777">
                  <a:defRPr/>
                </a:pPr>
                <a:endParaRPr lang="en-US" sz="1201" kern="0" dirty="0">
                  <a:solidFill>
                    <a:prstClr val="white"/>
                  </a:solidFill>
                </a:endParaRPr>
              </a:p>
            </p:txBody>
          </p:sp>
          <p:sp>
            <p:nvSpPr>
              <p:cNvPr id="110" name="TextBox 109"/>
              <p:cNvSpPr txBox="1"/>
              <p:nvPr/>
            </p:nvSpPr>
            <p:spPr>
              <a:xfrm>
                <a:off x="7381540" y="4427872"/>
                <a:ext cx="1229558" cy="444630"/>
              </a:xfrm>
              <a:prstGeom prst="rect">
                <a:avLst/>
              </a:prstGeom>
              <a:noFill/>
              <a:ln>
                <a:noFill/>
              </a:ln>
            </p:spPr>
            <p:txBody>
              <a:bodyPr wrap="square" rtlCol="0">
                <a:spAutoFit/>
              </a:bodyPr>
              <a:lstStyle/>
              <a:p>
                <a:pPr defTabSz="609777">
                  <a:defRPr/>
                </a:pPr>
                <a:r>
                  <a:rPr lang="en-US" sz="900" kern="0" dirty="0">
                    <a:solidFill>
                      <a:prstClr val="black"/>
                    </a:solidFill>
                  </a:rPr>
                  <a:t>New models:</a:t>
                </a:r>
                <a:br>
                  <a:rPr lang="en-US" sz="900" kern="0" dirty="0">
                    <a:solidFill>
                      <a:prstClr val="black"/>
                    </a:solidFill>
                  </a:rPr>
                </a:br>
                <a:r>
                  <a:rPr lang="en-US" sz="900" kern="0" dirty="0">
                    <a:solidFill>
                      <a:prstClr val="black"/>
                    </a:solidFill>
                  </a:rPr>
                  <a:t>0.2%</a:t>
                </a:r>
              </a:p>
            </p:txBody>
          </p:sp>
        </p:grpSp>
        <p:sp>
          <p:nvSpPr>
            <p:cNvPr id="118" name="Line Callout 1 117"/>
            <p:cNvSpPr/>
            <p:nvPr/>
          </p:nvSpPr>
          <p:spPr>
            <a:xfrm>
              <a:off x="5148460" y="3620271"/>
              <a:ext cx="481515" cy="314457"/>
            </a:xfrm>
            <a:prstGeom prst="borderCallout1">
              <a:avLst>
                <a:gd name="adj1" fmla="val 102022"/>
                <a:gd name="adj2" fmla="val 48031"/>
                <a:gd name="adj3" fmla="val 163569"/>
                <a:gd name="adj4" fmla="val 59276"/>
              </a:avLst>
            </a:prstGeom>
            <a:solidFill>
              <a:sysClr val="window" lastClr="FFFFFF"/>
            </a:solidFill>
            <a:ln w="25400" cap="flat" cmpd="sng" algn="ctr">
              <a:solidFill>
                <a:schemeClr val="accent2"/>
              </a:solidFill>
              <a:prstDash val="solid"/>
            </a:ln>
            <a:effectLst/>
          </p:spPr>
          <p:txBody>
            <a:bodyPr rtlCol="0" anchor="ctr"/>
            <a:lstStyle/>
            <a:p>
              <a:pPr algn="ctr" defTabSz="609594">
                <a:defRPr/>
              </a:pPr>
              <a:endParaRPr lang="en-US" sz="1201" kern="0" dirty="0">
                <a:solidFill>
                  <a:prstClr val="white"/>
                </a:solidFill>
                <a:latin typeface="Calibri" panose="020F0502020204030204"/>
              </a:endParaRPr>
            </a:p>
          </p:txBody>
        </p:sp>
        <p:sp>
          <p:nvSpPr>
            <p:cNvPr id="124" name="Line Callout 1 123"/>
            <p:cNvSpPr/>
            <p:nvPr/>
          </p:nvSpPr>
          <p:spPr>
            <a:xfrm>
              <a:off x="6465686" y="2932533"/>
              <a:ext cx="637046" cy="380561"/>
            </a:xfrm>
            <a:prstGeom prst="borderCallout1">
              <a:avLst>
                <a:gd name="adj1" fmla="val 100935"/>
                <a:gd name="adj2" fmla="val 51790"/>
                <a:gd name="adj3" fmla="val 256344"/>
                <a:gd name="adj4" fmla="val 38696"/>
              </a:avLst>
            </a:prstGeom>
            <a:solidFill>
              <a:sysClr val="window" lastClr="FFFFFF"/>
            </a:solidFill>
            <a:ln w="25400" cap="flat" cmpd="sng" algn="ctr">
              <a:solidFill>
                <a:schemeClr val="accent2"/>
              </a:solidFill>
              <a:prstDash val="solid"/>
            </a:ln>
            <a:effectLst/>
          </p:spPr>
          <p:txBody>
            <a:bodyPr rtlCol="0" anchor="ctr"/>
            <a:lstStyle/>
            <a:p>
              <a:pPr defTabSz="609594">
                <a:defRPr/>
              </a:pPr>
              <a:r>
                <a:rPr lang="en-US" sz="800" dirty="0">
                  <a:solidFill>
                    <a:prstClr val="black"/>
                  </a:solidFill>
                </a:rPr>
                <a:t>Oct :lift </a:t>
              </a:r>
              <a:br>
                <a:rPr lang="en-US" sz="800" dirty="0">
                  <a:solidFill>
                    <a:prstClr val="black"/>
                  </a:solidFill>
                </a:rPr>
              </a:br>
              <a:r>
                <a:rPr lang="en-US" sz="800" b="1" dirty="0">
                  <a:solidFill>
                    <a:prstClr val="black"/>
                  </a:solidFill>
                </a:rPr>
                <a:t>0.15% </a:t>
              </a:r>
            </a:p>
          </p:txBody>
        </p:sp>
        <p:sp>
          <p:nvSpPr>
            <p:cNvPr id="130" name="TextBox 129"/>
            <p:cNvSpPr txBox="1"/>
            <p:nvPr/>
          </p:nvSpPr>
          <p:spPr>
            <a:xfrm>
              <a:off x="5136659" y="3650130"/>
              <a:ext cx="654233" cy="338554"/>
            </a:xfrm>
            <a:prstGeom prst="rect">
              <a:avLst/>
            </a:prstGeom>
            <a:noFill/>
            <a:ln>
              <a:noFill/>
            </a:ln>
          </p:spPr>
          <p:txBody>
            <a:bodyPr wrap="square" rtlCol="0">
              <a:spAutoFit/>
            </a:bodyPr>
            <a:lstStyle/>
            <a:p>
              <a:pPr defTabSz="609594">
                <a:defRPr/>
              </a:pPr>
              <a:r>
                <a:rPr lang="en-US" sz="800" dirty="0">
                  <a:solidFill>
                    <a:prstClr val="black"/>
                  </a:solidFill>
                  <a:latin typeface="Calibri" panose="020F0502020204030204"/>
                </a:rPr>
                <a:t>Jul lift: </a:t>
              </a:r>
              <a:r>
                <a:rPr lang="en-US" sz="800" b="1" dirty="0">
                  <a:solidFill>
                    <a:prstClr val="black"/>
                  </a:solidFill>
                </a:rPr>
                <a:t>2.2%</a:t>
              </a:r>
            </a:p>
          </p:txBody>
        </p:sp>
        <p:sp>
          <p:nvSpPr>
            <p:cNvPr id="138" name="Line Callout 1 137"/>
            <p:cNvSpPr/>
            <p:nvPr/>
          </p:nvSpPr>
          <p:spPr>
            <a:xfrm>
              <a:off x="5629975" y="3235618"/>
              <a:ext cx="898840" cy="310885"/>
            </a:xfrm>
            <a:prstGeom prst="borderCallout1">
              <a:avLst>
                <a:gd name="adj1" fmla="val 99583"/>
                <a:gd name="adj2" fmla="val 51034"/>
                <a:gd name="adj3" fmla="val 297138"/>
                <a:gd name="adj4" fmla="val 31858"/>
              </a:avLst>
            </a:prstGeom>
            <a:solidFill>
              <a:sysClr val="window" lastClr="FFFFFF"/>
            </a:solidFill>
            <a:ln w="25400" cap="flat" cmpd="sng" algn="ctr">
              <a:solidFill>
                <a:schemeClr val="accent2"/>
              </a:solidFill>
              <a:prstDash val="solid"/>
            </a:ln>
            <a:effectLst/>
          </p:spPr>
          <p:txBody>
            <a:bodyPr rtlCol="0" anchor="ctr"/>
            <a:lstStyle/>
            <a:p>
              <a:pPr algn="ctr" defTabSz="609777"/>
              <a:endParaRPr lang="en-US" sz="1600" kern="0" dirty="0">
                <a:solidFill>
                  <a:prstClr val="white"/>
                </a:solidFill>
              </a:endParaRPr>
            </a:p>
          </p:txBody>
        </p:sp>
        <p:sp>
          <p:nvSpPr>
            <p:cNvPr id="139" name="TextBox 138"/>
            <p:cNvSpPr txBox="1"/>
            <p:nvPr/>
          </p:nvSpPr>
          <p:spPr>
            <a:xfrm>
              <a:off x="5658601" y="3248611"/>
              <a:ext cx="1005648" cy="338554"/>
            </a:xfrm>
            <a:prstGeom prst="rect">
              <a:avLst/>
            </a:prstGeom>
            <a:noFill/>
            <a:ln>
              <a:noFill/>
            </a:ln>
          </p:spPr>
          <p:txBody>
            <a:bodyPr wrap="square" rtlCol="0">
              <a:spAutoFit/>
            </a:bodyPr>
            <a:lstStyle/>
            <a:p>
              <a:pPr defTabSz="609594">
                <a:defRPr/>
              </a:pPr>
              <a:r>
                <a:rPr lang="en-US" sz="800" dirty="0">
                  <a:solidFill>
                    <a:prstClr val="black"/>
                  </a:solidFill>
                </a:rPr>
                <a:t>Aug lift:</a:t>
              </a:r>
            </a:p>
            <a:p>
              <a:pPr defTabSz="609594">
                <a:defRPr/>
              </a:pPr>
              <a:r>
                <a:rPr lang="en-US" sz="800" b="1" dirty="0">
                  <a:solidFill>
                    <a:prstClr val="black"/>
                  </a:solidFill>
                </a:rPr>
                <a:t>4.2%</a:t>
              </a:r>
            </a:p>
          </p:txBody>
        </p:sp>
        <p:grpSp>
          <p:nvGrpSpPr>
            <p:cNvPr id="140" name="Group 139"/>
            <p:cNvGrpSpPr/>
            <p:nvPr/>
          </p:nvGrpSpPr>
          <p:grpSpPr>
            <a:xfrm>
              <a:off x="5862068" y="4254007"/>
              <a:ext cx="929434" cy="342530"/>
              <a:chOff x="6095271" y="4108984"/>
              <a:chExt cx="606780" cy="153916"/>
            </a:xfrm>
          </p:grpSpPr>
          <p:sp>
            <p:nvSpPr>
              <p:cNvPr id="141" name="Line Callout 1 140"/>
              <p:cNvSpPr/>
              <p:nvPr/>
            </p:nvSpPr>
            <p:spPr>
              <a:xfrm>
                <a:off x="6095271" y="4108984"/>
                <a:ext cx="556293" cy="137888"/>
              </a:xfrm>
              <a:prstGeom prst="borderCallout1">
                <a:avLst>
                  <a:gd name="adj1" fmla="val 119"/>
                  <a:gd name="adj2" fmla="val 51974"/>
                  <a:gd name="adj3" fmla="val -131783"/>
                  <a:gd name="adj4" fmla="val 154489"/>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42" name="TextBox 120"/>
              <p:cNvSpPr txBox="1"/>
              <p:nvPr/>
            </p:nvSpPr>
            <p:spPr>
              <a:xfrm>
                <a:off x="6104659" y="4110771"/>
                <a:ext cx="597392" cy="15212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latin typeface="Calibri" panose="020F0502020204030204"/>
                  </a:rPr>
                  <a:t>Nov lift:</a:t>
                </a:r>
              </a:p>
              <a:p>
                <a:pPr defTabSz="609594">
                  <a:defRPr/>
                </a:pPr>
                <a:r>
                  <a:rPr lang="en-US" sz="800" b="1">
                    <a:solidFill>
                      <a:prstClr val="black"/>
                    </a:solidFill>
                    <a:latin typeface="Calibri" panose="020F0502020204030204"/>
                  </a:rPr>
                  <a:t>3.6%</a:t>
                </a:r>
                <a:endParaRPr lang="en-US" sz="800" b="1" dirty="0">
                  <a:solidFill>
                    <a:prstClr val="black"/>
                  </a:solidFill>
                  <a:latin typeface="Calibri" panose="020F0502020204030204"/>
                </a:endParaRPr>
              </a:p>
            </p:txBody>
          </p:sp>
        </p:grpSp>
        <p:grpSp>
          <p:nvGrpSpPr>
            <p:cNvPr id="143" name="Group 142"/>
            <p:cNvGrpSpPr/>
            <p:nvPr/>
          </p:nvGrpSpPr>
          <p:grpSpPr>
            <a:xfrm>
              <a:off x="6738443" y="4076410"/>
              <a:ext cx="1178394" cy="393823"/>
              <a:chOff x="5976957" y="4219438"/>
              <a:chExt cx="800772" cy="173796"/>
            </a:xfrm>
          </p:grpSpPr>
          <p:sp>
            <p:nvSpPr>
              <p:cNvPr id="144" name="Line Callout 1 143"/>
              <p:cNvSpPr/>
              <p:nvPr/>
            </p:nvSpPr>
            <p:spPr>
              <a:xfrm>
                <a:off x="6019945" y="4219438"/>
                <a:ext cx="424660" cy="173635"/>
              </a:xfrm>
              <a:prstGeom prst="borderCallout1">
                <a:avLst>
                  <a:gd name="adj1" fmla="val 119"/>
                  <a:gd name="adj2" fmla="val 51974"/>
                  <a:gd name="adj3" fmla="val -174475"/>
                  <a:gd name="adj4" fmla="val 236877"/>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45" name="TextBox 120"/>
              <p:cNvSpPr txBox="1"/>
              <p:nvPr/>
            </p:nvSpPr>
            <p:spPr>
              <a:xfrm>
                <a:off x="5976957" y="4243828"/>
                <a:ext cx="800772" cy="149406"/>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latin typeface="Calibri" panose="020F0502020204030204"/>
                  </a:rPr>
                  <a:t>Jan lift: </a:t>
                </a:r>
                <a:br>
                  <a:rPr lang="en-US" sz="800" dirty="0">
                    <a:solidFill>
                      <a:prstClr val="black"/>
                    </a:solidFill>
                    <a:latin typeface="Calibri" panose="020F0502020204030204"/>
                  </a:rPr>
                </a:br>
                <a:r>
                  <a:rPr lang="en-US" sz="800" b="1" dirty="0">
                    <a:solidFill>
                      <a:srgbClr val="FF0000"/>
                    </a:solidFill>
                    <a:latin typeface="Calibri" panose="020F0502020204030204"/>
                  </a:rPr>
                  <a:t>-3.1%</a:t>
                </a:r>
              </a:p>
            </p:txBody>
          </p:sp>
        </p:grpSp>
        <p:sp>
          <p:nvSpPr>
            <p:cNvPr id="146" name="Line Callout 1 145"/>
            <p:cNvSpPr/>
            <p:nvPr/>
          </p:nvSpPr>
          <p:spPr>
            <a:xfrm>
              <a:off x="6528815" y="2299712"/>
              <a:ext cx="897806" cy="366413"/>
            </a:xfrm>
            <a:prstGeom prst="borderCallout1">
              <a:avLst>
                <a:gd name="adj1" fmla="val 99583"/>
                <a:gd name="adj2" fmla="val 51034"/>
                <a:gd name="adj3" fmla="val 335402"/>
                <a:gd name="adj4" fmla="val 234830"/>
              </a:avLst>
            </a:prstGeom>
            <a:solidFill>
              <a:sysClr val="window" lastClr="FFFFFF"/>
            </a:solidFill>
            <a:ln w="25400" cap="flat" cmpd="sng" algn="ctr">
              <a:solidFill>
                <a:schemeClr val="accent2"/>
              </a:solidFill>
              <a:prstDash val="solid"/>
            </a:ln>
            <a:effectLst/>
          </p:spPr>
          <p:txBody>
            <a:bodyPr rtlCol="0" anchor="ctr"/>
            <a:lstStyle/>
            <a:p>
              <a:pPr algn="ctr" defTabSz="609777"/>
              <a:endParaRPr lang="en-US" sz="1600" kern="0" dirty="0">
                <a:solidFill>
                  <a:prstClr val="white"/>
                </a:solidFill>
              </a:endParaRPr>
            </a:p>
          </p:txBody>
        </p:sp>
        <p:sp>
          <p:nvSpPr>
            <p:cNvPr id="147" name="TextBox 146"/>
            <p:cNvSpPr txBox="1"/>
            <p:nvPr/>
          </p:nvSpPr>
          <p:spPr>
            <a:xfrm>
              <a:off x="6563448" y="2362455"/>
              <a:ext cx="1097075" cy="461665"/>
            </a:xfrm>
            <a:prstGeom prst="rect">
              <a:avLst/>
            </a:prstGeom>
            <a:noFill/>
            <a:ln>
              <a:noFill/>
            </a:ln>
          </p:spPr>
          <p:txBody>
            <a:bodyPr wrap="square" rtlCol="0">
              <a:spAutoFit/>
            </a:bodyPr>
            <a:lstStyle/>
            <a:p>
              <a:pPr defTabSz="609594">
                <a:defRPr/>
              </a:pPr>
              <a:r>
                <a:rPr lang="en-US" sz="800" dirty="0">
                  <a:solidFill>
                    <a:prstClr val="black"/>
                  </a:solidFill>
                  <a:latin typeface="Calibri" panose="020F0502020204030204"/>
                </a:rPr>
                <a:t>Feb lift</a:t>
              </a:r>
              <a:r>
                <a:rPr lang="en-US" sz="800" b="1" dirty="0">
                  <a:solidFill>
                    <a:prstClr val="black"/>
                  </a:solidFill>
                  <a:latin typeface="Calibri" panose="020F0502020204030204"/>
                </a:rPr>
                <a:t>:</a:t>
              </a:r>
            </a:p>
            <a:p>
              <a:pPr defTabSz="609594">
                <a:defRPr/>
              </a:pPr>
              <a:r>
                <a:rPr lang="en-US" sz="800" b="1" dirty="0">
                  <a:solidFill>
                    <a:srgbClr val="FF0000"/>
                  </a:solidFill>
                  <a:latin typeface="Calibri" panose="020F0502020204030204"/>
                </a:rPr>
                <a:t>-1.2%</a:t>
              </a:r>
            </a:p>
            <a:p>
              <a:pPr marL="114300" indent="-114300" defTabSz="609594">
                <a:buFont typeface="Arial" panose="020B0604020202020204" pitchFamily="34" charset="0"/>
                <a:buChar char="•"/>
                <a:defRPr/>
              </a:pPr>
              <a:endParaRPr lang="en-US" sz="800" dirty="0">
                <a:solidFill>
                  <a:prstClr val="black"/>
                </a:solidFill>
                <a:latin typeface="Calibri" panose="020F0502020204030204"/>
              </a:endParaRPr>
            </a:p>
          </p:txBody>
        </p:sp>
        <p:grpSp>
          <p:nvGrpSpPr>
            <p:cNvPr id="148" name="Group 147"/>
            <p:cNvGrpSpPr/>
            <p:nvPr/>
          </p:nvGrpSpPr>
          <p:grpSpPr>
            <a:xfrm>
              <a:off x="7645632" y="4046294"/>
              <a:ext cx="994259" cy="381386"/>
              <a:chOff x="5931055" y="4050020"/>
              <a:chExt cx="637463" cy="163891"/>
            </a:xfrm>
          </p:grpSpPr>
          <p:sp>
            <p:nvSpPr>
              <p:cNvPr id="149" name="Line Callout 1 148"/>
              <p:cNvSpPr/>
              <p:nvPr/>
            </p:nvSpPr>
            <p:spPr>
              <a:xfrm>
                <a:off x="5931055" y="4050020"/>
                <a:ext cx="556293" cy="158247"/>
              </a:xfrm>
              <a:prstGeom prst="borderCallout1">
                <a:avLst>
                  <a:gd name="adj1" fmla="val 119"/>
                  <a:gd name="adj2" fmla="val 51974"/>
                  <a:gd name="adj3" fmla="val -62660"/>
                  <a:gd name="adj4" fmla="val 167308"/>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50" name="TextBox 120"/>
              <p:cNvSpPr txBox="1"/>
              <p:nvPr/>
            </p:nvSpPr>
            <p:spPr>
              <a:xfrm>
                <a:off x="5973253" y="4068426"/>
                <a:ext cx="595265" cy="14548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latin typeface="Calibri" panose="020F0502020204030204"/>
                  </a:rPr>
                  <a:t>Mar lift: </a:t>
                </a:r>
                <a:br>
                  <a:rPr lang="en-US" sz="800" dirty="0">
                    <a:solidFill>
                      <a:prstClr val="black"/>
                    </a:solidFill>
                    <a:latin typeface="Calibri" panose="020F0502020204030204"/>
                  </a:rPr>
                </a:br>
                <a:r>
                  <a:rPr lang="en-US" sz="800" b="1" dirty="0">
                    <a:solidFill>
                      <a:prstClr val="black"/>
                    </a:solidFill>
                    <a:latin typeface="Calibri" panose="020F0502020204030204"/>
                  </a:rPr>
                  <a:t>3.6%</a:t>
                </a:r>
              </a:p>
            </p:txBody>
          </p:sp>
        </p:grpSp>
        <p:sp>
          <p:nvSpPr>
            <p:cNvPr id="151" name="Line Callout 1 150"/>
            <p:cNvSpPr/>
            <p:nvPr/>
          </p:nvSpPr>
          <p:spPr>
            <a:xfrm>
              <a:off x="9071442" y="3017078"/>
              <a:ext cx="760866" cy="345887"/>
            </a:xfrm>
            <a:prstGeom prst="borderCallout1">
              <a:avLst>
                <a:gd name="adj1" fmla="val 99583"/>
                <a:gd name="adj2" fmla="val 51034"/>
                <a:gd name="adj3" fmla="val 178218"/>
                <a:gd name="adj4" fmla="val 127324"/>
              </a:avLst>
            </a:prstGeom>
            <a:solidFill>
              <a:sysClr val="window" lastClr="FFFFFF"/>
            </a:solidFill>
            <a:ln w="25400" cap="flat" cmpd="sng" algn="ctr">
              <a:solidFill>
                <a:schemeClr val="accent2"/>
              </a:solidFill>
              <a:prstDash val="solid"/>
            </a:ln>
            <a:effectLst/>
          </p:spPr>
          <p:txBody>
            <a:bodyPr rtlCol="0" anchor="ctr"/>
            <a:lstStyle/>
            <a:p>
              <a:pPr algn="ctr" defTabSz="609594">
                <a:defRPr/>
              </a:pPr>
              <a:endParaRPr lang="en-US" sz="1201" kern="0" dirty="0">
                <a:solidFill>
                  <a:prstClr val="white"/>
                </a:solidFill>
                <a:latin typeface="Calibri" panose="020F0502020204030204"/>
              </a:endParaRPr>
            </a:p>
          </p:txBody>
        </p:sp>
        <p:sp>
          <p:nvSpPr>
            <p:cNvPr id="152" name="TextBox 151"/>
            <p:cNvSpPr txBox="1"/>
            <p:nvPr/>
          </p:nvSpPr>
          <p:spPr>
            <a:xfrm>
              <a:off x="9144231" y="3065252"/>
              <a:ext cx="915556" cy="461665"/>
            </a:xfrm>
            <a:prstGeom prst="rect">
              <a:avLst/>
            </a:prstGeom>
            <a:noFill/>
            <a:ln>
              <a:noFill/>
            </a:ln>
          </p:spPr>
          <p:txBody>
            <a:bodyPr wrap="square" rtlCol="0">
              <a:spAutoFit/>
            </a:bodyPr>
            <a:lstStyle/>
            <a:p>
              <a:pPr defTabSz="609594">
                <a:defRPr/>
              </a:pPr>
              <a:r>
                <a:rPr lang="en-US" sz="800" dirty="0">
                  <a:solidFill>
                    <a:prstClr val="black"/>
                  </a:solidFill>
                  <a:latin typeface="Calibri" panose="020F0502020204030204"/>
                </a:rPr>
                <a:t>June lift:</a:t>
              </a:r>
            </a:p>
            <a:p>
              <a:pPr defTabSz="609594">
                <a:defRPr/>
              </a:pPr>
              <a:r>
                <a:rPr lang="en-US" sz="800" b="1" dirty="0">
                  <a:solidFill>
                    <a:prstClr val="black"/>
                  </a:solidFill>
                  <a:latin typeface="Calibri" panose="020F0502020204030204"/>
                </a:rPr>
                <a:t>1.1%</a:t>
              </a:r>
            </a:p>
            <a:p>
              <a:pPr marL="114300" indent="-114300" defTabSz="609594">
                <a:buFont typeface="Arial" panose="020B0604020202020204" pitchFamily="34" charset="0"/>
                <a:buChar char="•"/>
                <a:defRPr/>
              </a:pPr>
              <a:endParaRPr lang="en-US" sz="800" dirty="0">
                <a:solidFill>
                  <a:prstClr val="black"/>
                </a:solidFill>
                <a:latin typeface="Calibri" panose="020F0502020204030204"/>
              </a:endParaRPr>
            </a:p>
          </p:txBody>
        </p:sp>
        <p:grpSp>
          <p:nvGrpSpPr>
            <p:cNvPr id="153" name="Group 152"/>
            <p:cNvGrpSpPr/>
            <p:nvPr/>
          </p:nvGrpSpPr>
          <p:grpSpPr>
            <a:xfrm>
              <a:off x="4748047" y="4707147"/>
              <a:ext cx="932545" cy="369331"/>
              <a:chOff x="5954382" y="4325913"/>
              <a:chExt cx="556293" cy="159449"/>
            </a:xfrm>
          </p:grpSpPr>
          <p:sp>
            <p:nvSpPr>
              <p:cNvPr id="154" name="Line Callout 1 153"/>
              <p:cNvSpPr/>
              <p:nvPr/>
            </p:nvSpPr>
            <p:spPr>
              <a:xfrm>
                <a:off x="5954382" y="4335327"/>
                <a:ext cx="556293" cy="124301"/>
              </a:xfrm>
              <a:prstGeom prst="borderCallout1">
                <a:avLst>
                  <a:gd name="adj1" fmla="val 119"/>
                  <a:gd name="adj2" fmla="val 51974"/>
                  <a:gd name="adj3" fmla="val -226903"/>
                  <a:gd name="adj4" fmla="val 166562"/>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55" name="TextBox 120"/>
              <p:cNvSpPr txBox="1"/>
              <p:nvPr/>
            </p:nvSpPr>
            <p:spPr>
              <a:xfrm>
                <a:off x="5988463" y="4325913"/>
                <a:ext cx="406588" cy="159449"/>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900" dirty="0">
                    <a:solidFill>
                      <a:prstClr val="black"/>
                    </a:solidFill>
                  </a:rPr>
                  <a:t>Sep lift </a:t>
                </a:r>
                <a:r>
                  <a:rPr lang="en-US" sz="900" b="1" dirty="0">
                    <a:solidFill>
                      <a:prstClr val="black"/>
                    </a:solidFill>
                  </a:rPr>
                  <a:t>:</a:t>
                </a:r>
              </a:p>
              <a:p>
                <a:pPr defTabSz="609594">
                  <a:defRPr/>
                </a:pPr>
                <a:r>
                  <a:rPr lang="en-US" sz="900" b="1" dirty="0">
                    <a:solidFill>
                      <a:prstClr val="black"/>
                    </a:solidFill>
                  </a:rPr>
                  <a:t>6.8%</a:t>
                </a:r>
              </a:p>
            </p:txBody>
          </p:sp>
        </p:grpSp>
        <p:sp>
          <p:nvSpPr>
            <p:cNvPr id="156" name="Line Callout 1 155"/>
            <p:cNvSpPr/>
            <p:nvPr/>
          </p:nvSpPr>
          <p:spPr>
            <a:xfrm>
              <a:off x="8045713" y="2781786"/>
              <a:ext cx="852213" cy="370018"/>
            </a:xfrm>
            <a:prstGeom prst="borderCallout1">
              <a:avLst>
                <a:gd name="adj1" fmla="val 100935"/>
                <a:gd name="adj2" fmla="val 51790"/>
                <a:gd name="adj3" fmla="val 227227"/>
                <a:gd name="adj4" fmla="val 146709"/>
              </a:avLst>
            </a:prstGeom>
            <a:solidFill>
              <a:sysClr val="window" lastClr="FFFFFF"/>
            </a:solidFill>
            <a:ln w="25400" cap="flat" cmpd="sng" algn="ctr">
              <a:solidFill>
                <a:schemeClr val="accent2"/>
              </a:solidFill>
              <a:prstDash val="solid"/>
            </a:ln>
            <a:effectLst/>
          </p:spPr>
          <p:txBody>
            <a:bodyPr rtlCol="0" anchor="ctr"/>
            <a:lstStyle/>
            <a:p>
              <a:pPr defTabSz="609594">
                <a:defRPr/>
              </a:pPr>
              <a:r>
                <a:rPr lang="en-US" sz="800" dirty="0">
                  <a:solidFill>
                    <a:prstClr val="black"/>
                  </a:solidFill>
                </a:rPr>
                <a:t>Apr lift:</a:t>
              </a:r>
              <a:br>
                <a:rPr lang="en-US" sz="800" b="1" dirty="0">
                  <a:solidFill>
                    <a:prstClr val="black"/>
                  </a:solidFill>
                </a:rPr>
              </a:br>
              <a:r>
                <a:rPr lang="en-US" sz="800" b="1" dirty="0">
                  <a:solidFill>
                    <a:prstClr val="black"/>
                  </a:solidFill>
                </a:rPr>
                <a:t>1%</a:t>
              </a:r>
            </a:p>
          </p:txBody>
        </p:sp>
        <p:grpSp>
          <p:nvGrpSpPr>
            <p:cNvPr id="157" name="Group 156"/>
            <p:cNvGrpSpPr/>
            <p:nvPr/>
          </p:nvGrpSpPr>
          <p:grpSpPr>
            <a:xfrm>
              <a:off x="8714098" y="3955582"/>
              <a:ext cx="1002166" cy="351719"/>
              <a:chOff x="6050239" y="4202618"/>
              <a:chExt cx="605392" cy="113540"/>
            </a:xfrm>
          </p:grpSpPr>
          <p:sp>
            <p:nvSpPr>
              <p:cNvPr id="158" name="Line Callout 1 157"/>
              <p:cNvSpPr/>
              <p:nvPr/>
            </p:nvSpPr>
            <p:spPr>
              <a:xfrm>
                <a:off x="6078425" y="4202618"/>
                <a:ext cx="320285" cy="97612"/>
              </a:xfrm>
              <a:prstGeom prst="borderCallout1">
                <a:avLst>
                  <a:gd name="adj1" fmla="val 119"/>
                  <a:gd name="adj2" fmla="val 51974"/>
                  <a:gd name="adj3" fmla="val -55647"/>
                  <a:gd name="adj4" fmla="val 204892"/>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59" name="TextBox 120"/>
              <p:cNvSpPr txBox="1"/>
              <p:nvPr/>
            </p:nvSpPr>
            <p:spPr>
              <a:xfrm>
                <a:off x="6050239" y="4206868"/>
                <a:ext cx="605392" cy="109290"/>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rPr>
                  <a:t>May lift: </a:t>
                </a:r>
              </a:p>
              <a:p>
                <a:pPr defTabSz="609594">
                  <a:defRPr/>
                </a:pPr>
                <a:r>
                  <a:rPr lang="en-US" sz="800" b="1" dirty="0">
                    <a:solidFill>
                      <a:prstClr val="black"/>
                    </a:solidFill>
                  </a:rPr>
                  <a:t>0.5%</a:t>
                </a:r>
              </a:p>
            </p:txBody>
          </p:sp>
        </p:grpSp>
        <p:grpSp>
          <p:nvGrpSpPr>
            <p:cNvPr id="160" name="Group 159"/>
            <p:cNvGrpSpPr/>
            <p:nvPr/>
          </p:nvGrpSpPr>
          <p:grpSpPr>
            <a:xfrm>
              <a:off x="10354167" y="3630294"/>
              <a:ext cx="957714" cy="603390"/>
              <a:chOff x="6527936" y="3869970"/>
              <a:chExt cx="656936" cy="259505"/>
            </a:xfrm>
          </p:grpSpPr>
          <p:sp>
            <p:nvSpPr>
              <p:cNvPr id="161" name="Line Callout 1 160"/>
              <p:cNvSpPr/>
              <p:nvPr/>
            </p:nvSpPr>
            <p:spPr>
              <a:xfrm>
                <a:off x="6527936" y="3869970"/>
                <a:ext cx="556293" cy="118349"/>
              </a:xfrm>
              <a:prstGeom prst="borderCallout1">
                <a:avLst>
                  <a:gd name="adj1" fmla="val 119"/>
                  <a:gd name="adj2" fmla="val 51974"/>
                  <a:gd name="adj3" fmla="val -68838"/>
                  <a:gd name="adj4" fmla="val 13820"/>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62" name="TextBox 120"/>
              <p:cNvSpPr txBox="1"/>
              <p:nvPr/>
            </p:nvSpPr>
            <p:spPr>
              <a:xfrm>
                <a:off x="6577130" y="3877976"/>
                <a:ext cx="607742" cy="2514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rPr>
                  <a:t>Jul lift: </a:t>
                </a:r>
                <a:br>
                  <a:rPr lang="en-US" sz="800" dirty="0">
                    <a:solidFill>
                      <a:prstClr val="black"/>
                    </a:solidFill>
                  </a:rPr>
                </a:br>
                <a:r>
                  <a:rPr lang="en-US" sz="800" b="1" dirty="0">
                    <a:solidFill>
                      <a:prstClr val="black"/>
                    </a:solidFill>
                  </a:rPr>
                  <a:t>-0.6%</a:t>
                </a:r>
              </a:p>
              <a:p>
                <a:pPr defTabSz="609594">
                  <a:defRPr/>
                </a:pPr>
                <a:endParaRPr lang="en-US" sz="800" dirty="0">
                  <a:solidFill>
                    <a:prstClr val="black"/>
                  </a:solidFill>
                </a:endParaRPr>
              </a:p>
              <a:p>
                <a:pPr marL="114300" indent="-114300" defTabSz="609594">
                  <a:buFont typeface="Arial" panose="020B0604020202020204" pitchFamily="34" charset="0"/>
                  <a:buChar char="•"/>
                  <a:defRPr/>
                </a:pPr>
                <a:endParaRPr lang="en-US" sz="800" dirty="0">
                  <a:solidFill>
                    <a:prstClr val="black"/>
                  </a:solidFill>
                </a:endParaRPr>
              </a:p>
            </p:txBody>
          </p:sp>
        </p:grpSp>
        <p:sp>
          <p:nvSpPr>
            <p:cNvPr id="163" name="Line Callout 1 162"/>
            <p:cNvSpPr/>
            <p:nvPr/>
          </p:nvSpPr>
          <p:spPr>
            <a:xfrm>
              <a:off x="9868692" y="2595374"/>
              <a:ext cx="890971" cy="372824"/>
            </a:xfrm>
            <a:prstGeom prst="borderCallout1">
              <a:avLst>
                <a:gd name="adj1" fmla="val 99583"/>
                <a:gd name="adj2" fmla="val 51034"/>
                <a:gd name="adj3" fmla="val 243481"/>
                <a:gd name="adj4" fmla="val 136415"/>
              </a:avLst>
            </a:prstGeom>
            <a:solidFill>
              <a:sysClr val="window" lastClr="FFFFFF"/>
            </a:solidFill>
            <a:ln w="25400" cap="flat" cmpd="sng" algn="ctr">
              <a:solidFill>
                <a:schemeClr val="accent2"/>
              </a:solidFill>
              <a:prstDash val="solid"/>
            </a:ln>
            <a:effectLst/>
          </p:spPr>
          <p:txBody>
            <a:bodyPr rtlCol="0" anchor="ctr"/>
            <a:lstStyle/>
            <a:p>
              <a:pPr defTabSz="609594">
                <a:defRPr/>
              </a:pPr>
              <a:r>
                <a:rPr lang="en-US" sz="800" dirty="0">
                  <a:solidFill>
                    <a:prstClr val="black"/>
                  </a:solidFill>
                  <a:latin typeface="Calibri" panose="020F0502020204030204"/>
                </a:rPr>
                <a:t>Aug Lift: </a:t>
              </a:r>
              <a:br>
                <a:rPr lang="en-US" sz="800" dirty="0">
                  <a:solidFill>
                    <a:prstClr val="black"/>
                  </a:solidFill>
                  <a:latin typeface="Calibri" panose="020F0502020204030204"/>
                </a:rPr>
              </a:br>
              <a:r>
                <a:rPr lang="en-US" sz="800" b="1" dirty="0">
                  <a:solidFill>
                    <a:prstClr val="black"/>
                  </a:solidFill>
                  <a:latin typeface="Calibri" panose="020F0502020204030204"/>
                </a:rPr>
                <a:t>1.4%</a:t>
              </a:r>
            </a:p>
          </p:txBody>
        </p:sp>
        <p:grpSp>
          <p:nvGrpSpPr>
            <p:cNvPr id="164" name="Group 163"/>
            <p:cNvGrpSpPr/>
            <p:nvPr/>
          </p:nvGrpSpPr>
          <p:grpSpPr>
            <a:xfrm>
              <a:off x="11236875" y="3752236"/>
              <a:ext cx="952405" cy="338553"/>
              <a:chOff x="6532394" y="3890235"/>
              <a:chExt cx="616061" cy="152070"/>
            </a:xfrm>
          </p:grpSpPr>
          <p:sp>
            <p:nvSpPr>
              <p:cNvPr id="165" name="Line Callout 1 164"/>
              <p:cNvSpPr/>
              <p:nvPr/>
            </p:nvSpPr>
            <p:spPr>
              <a:xfrm>
                <a:off x="6532394" y="3890235"/>
                <a:ext cx="556293" cy="131874"/>
              </a:xfrm>
              <a:prstGeom prst="borderCallout1">
                <a:avLst>
                  <a:gd name="adj1" fmla="val 119"/>
                  <a:gd name="adj2" fmla="val 51974"/>
                  <a:gd name="adj3" fmla="val -40055"/>
                  <a:gd name="adj4" fmla="val 45813"/>
                </a:avLst>
              </a:prstGeom>
              <a:solidFill>
                <a:sysClr val="window" lastClr="FFFFFF"/>
              </a:solidFill>
              <a:ln w="25400" cap="flat" cmpd="sng" algn="ctr">
                <a:solidFill>
                  <a:schemeClr val="accent2"/>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94">
                  <a:defRPr/>
                </a:pPr>
                <a:endParaRPr lang="en-US" sz="619" kern="0" dirty="0">
                  <a:solidFill>
                    <a:prstClr val="white"/>
                  </a:solidFill>
                  <a:latin typeface="Calibri" panose="020F0502020204030204"/>
                </a:endParaRPr>
              </a:p>
            </p:txBody>
          </p:sp>
          <p:sp>
            <p:nvSpPr>
              <p:cNvPr id="166" name="TextBox 120"/>
              <p:cNvSpPr txBox="1"/>
              <p:nvPr/>
            </p:nvSpPr>
            <p:spPr>
              <a:xfrm>
                <a:off x="6553190" y="3890235"/>
                <a:ext cx="595265" cy="1520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94">
                  <a:defRPr/>
                </a:pPr>
                <a:r>
                  <a:rPr lang="en-US" sz="800" dirty="0">
                    <a:solidFill>
                      <a:prstClr val="black"/>
                    </a:solidFill>
                  </a:rPr>
                  <a:t>Sept lift</a:t>
                </a:r>
                <a:r>
                  <a:rPr lang="en-US" sz="800" b="1" dirty="0">
                    <a:solidFill>
                      <a:prstClr val="black"/>
                    </a:solidFill>
                  </a:rPr>
                  <a:t>:</a:t>
                </a:r>
                <a:br>
                  <a:rPr lang="en-US" sz="800" b="1" dirty="0">
                    <a:solidFill>
                      <a:prstClr val="black"/>
                    </a:solidFill>
                  </a:rPr>
                </a:br>
                <a:r>
                  <a:rPr lang="en-US" sz="800" b="1" dirty="0">
                    <a:solidFill>
                      <a:prstClr val="black"/>
                    </a:solidFill>
                  </a:rPr>
                  <a:t>1.6%</a:t>
                </a:r>
              </a:p>
            </p:txBody>
          </p:sp>
        </p:grpSp>
        <p:sp>
          <p:nvSpPr>
            <p:cNvPr id="167" name="Line Callout 1 166"/>
            <p:cNvSpPr/>
            <p:nvPr/>
          </p:nvSpPr>
          <p:spPr>
            <a:xfrm>
              <a:off x="11165159" y="2618848"/>
              <a:ext cx="981169" cy="428738"/>
            </a:xfrm>
            <a:prstGeom prst="borderCallout1">
              <a:avLst>
                <a:gd name="adj1" fmla="val 99583"/>
                <a:gd name="adj2" fmla="val 51034"/>
                <a:gd name="adj3" fmla="val 217889"/>
                <a:gd name="adj4" fmla="val 86372"/>
              </a:avLst>
            </a:prstGeom>
            <a:solidFill>
              <a:sysClr val="window" lastClr="FFFFFF"/>
            </a:solidFill>
            <a:ln w="25400" cap="flat" cmpd="sng" algn="ctr">
              <a:solidFill>
                <a:schemeClr val="accent2"/>
              </a:solidFill>
              <a:prstDash val="solid"/>
            </a:ln>
            <a:effectLst/>
          </p:spPr>
          <p:txBody>
            <a:bodyPr rtlCol="0" anchor="ctr"/>
            <a:lstStyle/>
            <a:p>
              <a:pPr defTabSz="609594">
                <a:defRPr/>
              </a:pPr>
              <a:r>
                <a:rPr lang="en-US" sz="800" dirty="0">
                  <a:solidFill>
                    <a:prstClr val="black"/>
                  </a:solidFill>
                  <a:latin typeface="Calibri" panose="020F0502020204030204"/>
                </a:rPr>
                <a:t>Oct lift</a:t>
              </a:r>
              <a:r>
                <a:rPr lang="en-US" sz="800" b="1" dirty="0">
                  <a:solidFill>
                    <a:prstClr val="black"/>
                  </a:solidFill>
                  <a:latin typeface="Calibri" panose="020F0502020204030204"/>
                </a:rPr>
                <a:t>:</a:t>
              </a:r>
              <a:br>
                <a:rPr lang="en-US" sz="800" b="1" dirty="0">
                  <a:solidFill>
                    <a:prstClr val="black"/>
                  </a:solidFill>
                  <a:latin typeface="Calibri" panose="020F0502020204030204"/>
                </a:rPr>
              </a:br>
              <a:r>
                <a:rPr lang="en-US" sz="800" b="1" dirty="0">
                  <a:solidFill>
                    <a:prstClr val="black"/>
                  </a:solidFill>
                  <a:latin typeface="Calibri" panose="020F0502020204030204"/>
                </a:rPr>
                <a:t> 1.9%</a:t>
              </a:r>
            </a:p>
          </p:txBody>
        </p:sp>
      </p:grpSp>
      <p:sp>
        <p:nvSpPr>
          <p:cNvPr id="3" name="TextBox 2"/>
          <p:cNvSpPr txBox="1"/>
          <p:nvPr/>
        </p:nvSpPr>
        <p:spPr>
          <a:xfrm>
            <a:off x="498879" y="5742928"/>
            <a:ext cx="9074042" cy="307777"/>
          </a:xfrm>
          <a:prstGeom prst="rect">
            <a:avLst/>
          </a:prstGeom>
          <a:noFill/>
        </p:spPr>
        <p:txBody>
          <a:bodyPr wrap="square" rtlCol="0">
            <a:spAutoFit/>
          </a:bodyPr>
          <a:lstStyle/>
          <a:p>
            <a:r>
              <a:rPr lang="en-US" sz="1400" dirty="0"/>
              <a:t>(*) Numbers have been perturbed for obvious reasons</a:t>
            </a:r>
          </a:p>
        </p:txBody>
      </p:sp>
      <p:sp>
        <p:nvSpPr>
          <p:cNvPr id="5" name="Slide Number Placeholder 4">
            <a:extLst>
              <a:ext uri="{FF2B5EF4-FFF2-40B4-BE49-F238E27FC236}">
                <a16:creationId xmlns:a16="http://schemas.microsoft.com/office/drawing/2014/main" id="{AB34B51E-472C-41BE-ABF6-69779EB9636F}"/>
              </a:ext>
            </a:extLst>
          </p:cNvPr>
          <p:cNvSpPr>
            <a:spLocks noGrp="1"/>
          </p:cNvSpPr>
          <p:nvPr>
            <p:ph type="sldNum" sz="quarter" idx="12"/>
          </p:nvPr>
        </p:nvSpPr>
        <p:spPr/>
        <p:txBody>
          <a:bodyPr/>
          <a:lstStyle/>
          <a:p>
            <a:fld id="{7AA754EC-8DD7-F246-876D-678994B0F86D}" type="slidenum">
              <a:rPr lang="en-US" smtClean="0"/>
              <a:t>36</a:t>
            </a:fld>
            <a:endParaRPr lang="en-US"/>
          </a:p>
        </p:txBody>
      </p:sp>
    </p:spTree>
    <p:extLst>
      <p:ext uri="{BB962C8B-B14F-4D97-AF65-F5344CB8AC3E}">
        <p14:creationId xmlns:p14="http://schemas.microsoft.com/office/powerpoint/2010/main" val="17429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xEl>
                                              <p:pRg st="2" end="2"/>
                                            </p:txEl>
                                          </p:spTgt>
                                        </p:tgtEl>
                                        <p:attrNameLst>
                                          <p:attrName>style.visibility</p:attrName>
                                        </p:attrNameLst>
                                      </p:cBhvr>
                                      <p:to>
                                        <p:strVal val="visible"/>
                                      </p:to>
                                    </p:set>
                                    <p:animEffect transition="in" filter="fade">
                                      <p:cBhvr>
                                        <p:cTn id="12" dur="500"/>
                                        <p:tgtEl>
                                          <p:spTgt spid="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xEl>
                                              <p:pRg st="3" end="3"/>
                                            </p:txEl>
                                          </p:spTgt>
                                        </p:tgtEl>
                                        <p:attrNameLst>
                                          <p:attrName>style.visibility</p:attrName>
                                        </p:attrNameLst>
                                      </p:cBhvr>
                                      <p:to>
                                        <p:strVal val="visible"/>
                                      </p:to>
                                    </p:set>
                                    <p:animEffect transition="in" filter="fade">
                                      <p:cBhvr>
                                        <p:cTn id="17" dur="500"/>
                                        <p:tgtEl>
                                          <p:spTgt spid="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1132904"/>
          </a:xfrm>
        </p:spPr>
        <p:txBody>
          <a:bodyPr>
            <a:noAutofit/>
          </a:bodyPr>
          <a:lstStyle/>
          <a:p>
            <a:r>
              <a:rPr lang="en-US" dirty="0"/>
              <a:t>Lesson #5: Validate the </a:t>
            </a:r>
            <a:br>
              <a:rPr lang="en-US" dirty="0"/>
            </a:br>
            <a:r>
              <a:rPr lang="en-US" dirty="0"/>
              <a:t>Experimentation System</a:t>
            </a:r>
          </a:p>
        </p:txBody>
      </p:sp>
      <p:sp>
        <p:nvSpPr>
          <p:cNvPr id="3" name="Content Placeholder 2"/>
          <p:cNvSpPr>
            <a:spLocks noGrp="1"/>
          </p:cNvSpPr>
          <p:nvPr>
            <p:ph idx="1"/>
          </p:nvPr>
        </p:nvSpPr>
        <p:spPr>
          <a:xfrm>
            <a:off x="233066" y="1837164"/>
            <a:ext cx="10356671" cy="4509608"/>
          </a:xfrm>
        </p:spPr>
        <p:txBody>
          <a:bodyPr>
            <a:normAutofit/>
          </a:bodyPr>
          <a:lstStyle/>
          <a:p>
            <a:r>
              <a:rPr lang="en-US" sz="2400" dirty="0"/>
              <a:t>Software that shows p-values with many digits of precision leads users to</a:t>
            </a:r>
            <a:br>
              <a:rPr lang="en-US" sz="2400" dirty="0"/>
            </a:br>
            <a:r>
              <a:rPr lang="en-US" sz="2400" dirty="0"/>
              <a:t>trust it, but the statistics or implementation behind it could be buggy</a:t>
            </a:r>
          </a:p>
          <a:p>
            <a:r>
              <a:rPr lang="en-US" sz="2400" b="1" dirty="0"/>
              <a:t>Getting numbers is easy; getting numbers you can trust is hard</a:t>
            </a:r>
          </a:p>
          <a:p>
            <a:r>
              <a:rPr lang="en-US" sz="2400" dirty="0"/>
              <a:t>Example: Three good books on A/B testing get the stats wrong</a:t>
            </a:r>
            <a:br>
              <a:rPr lang="en-US" sz="2400" dirty="0"/>
            </a:br>
            <a:r>
              <a:rPr lang="en-US" sz="2400" dirty="0"/>
              <a:t>(see my Amazon reviews)</a:t>
            </a:r>
          </a:p>
          <a:p>
            <a:r>
              <a:rPr lang="en-US" sz="2400" dirty="0"/>
              <a:t>Recommendation:</a:t>
            </a:r>
          </a:p>
          <a:p>
            <a:pPr lvl="1"/>
            <a:r>
              <a:rPr lang="en-US" sz="2000" dirty="0"/>
              <a:t>Check for Bots, which can cause significant skews. </a:t>
            </a:r>
            <a:br>
              <a:rPr lang="en-US" sz="2000" dirty="0"/>
            </a:br>
            <a:r>
              <a:rPr lang="en-US" sz="2000" dirty="0"/>
              <a:t>At Bing over 50% of traffic in US is bot generated!</a:t>
            </a:r>
            <a:br>
              <a:rPr lang="en-US" sz="2000" dirty="0"/>
            </a:br>
            <a:r>
              <a:rPr lang="en-US" sz="2000" dirty="0"/>
              <a:t>In China and Russia, it’s over 90%</a:t>
            </a:r>
          </a:p>
          <a:p>
            <a:pPr lvl="1"/>
            <a:r>
              <a:rPr lang="en-US" sz="2000" dirty="0"/>
              <a:t>Run A/A tests: if the system is operating correctly, the system should find a stat-sig difference only about 5% of the time . Is p-value uniform (next slide)?</a:t>
            </a:r>
          </a:p>
          <a:p>
            <a:pPr lvl="1"/>
            <a:r>
              <a:rPr lang="en-US" sz="2000" dirty="0"/>
              <a:t>Run SRM checks (see slide)</a:t>
            </a:r>
          </a:p>
          <a:p>
            <a:endParaRPr lang="en-US" sz="2400"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37</a:t>
            </a:fld>
            <a:endParaRPr lang="en-US" dirty="0"/>
          </a:p>
        </p:txBody>
      </p:sp>
      <p:pic>
        <p:nvPicPr>
          <p:cNvPr id="9" name="Picture 8"/>
          <p:cNvPicPr>
            <a:picLocks noChangeAspect="1"/>
          </p:cNvPicPr>
          <p:nvPr/>
        </p:nvPicPr>
        <p:blipFill>
          <a:blip r:embed="rId3"/>
          <a:stretch>
            <a:fillRect/>
          </a:stretch>
        </p:blipFill>
        <p:spPr>
          <a:xfrm>
            <a:off x="10606044" y="157636"/>
            <a:ext cx="1391784" cy="2091172"/>
          </a:xfrm>
          <a:prstGeom prst="rect">
            <a:avLst/>
          </a:prstGeom>
        </p:spPr>
      </p:pic>
      <p:pic>
        <p:nvPicPr>
          <p:cNvPr id="10" name="Picture 9"/>
          <p:cNvPicPr>
            <a:picLocks noChangeAspect="1"/>
          </p:cNvPicPr>
          <p:nvPr/>
        </p:nvPicPr>
        <p:blipFill>
          <a:blip r:embed="rId4"/>
          <a:stretch>
            <a:fillRect/>
          </a:stretch>
        </p:blipFill>
        <p:spPr>
          <a:xfrm>
            <a:off x="10622567" y="2420408"/>
            <a:ext cx="1390432" cy="1763285"/>
          </a:xfrm>
          <a:prstGeom prst="rect">
            <a:avLst/>
          </a:prstGeom>
        </p:spPr>
      </p:pic>
      <p:pic>
        <p:nvPicPr>
          <p:cNvPr id="4" name="Picture 3"/>
          <p:cNvPicPr>
            <a:picLocks noChangeAspect="1"/>
          </p:cNvPicPr>
          <p:nvPr/>
        </p:nvPicPr>
        <p:blipFill>
          <a:blip r:embed="rId5"/>
          <a:stretch>
            <a:fillRect/>
          </a:stretch>
        </p:blipFill>
        <p:spPr>
          <a:xfrm>
            <a:off x="10589737" y="4355293"/>
            <a:ext cx="1424397" cy="2130021"/>
          </a:xfrm>
          <a:prstGeom prst="rect">
            <a:avLst/>
          </a:prstGeom>
        </p:spPr>
      </p:pic>
      <p:pic>
        <p:nvPicPr>
          <p:cNvPr id="11" name="Picture 10">
            <a:extLst>
              <a:ext uri="{FF2B5EF4-FFF2-40B4-BE49-F238E27FC236}">
                <a16:creationId xmlns:a16="http://schemas.microsoft.com/office/drawing/2014/main" id="{851F8841-616F-44AB-8CD6-7A6F7D5FDA2B}"/>
              </a:ext>
            </a:extLst>
          </p:cNvPr>
          <p:cNvPicPr>
            <a:picLocks noChangeAspect="1"/>
          </p:cNvPicPr>
          <p:nvPr/>
        </p:nvPicPr>
        <p:blipFill>
          <a:blip r:embed="rId6"/>
          <a:stretch>
            <a:fillRect/>
          </a:stretch>
        </p:blipFill>
        <p:spPr>
          <a:xfrm>
            <a:off x="7073058" y="3964567"/>
            <a:ext cx="3181629" cy="781452"/>
          </a:xfrm>
          <a:prstGeom prst="rect">
            <a:avLst/>
          </a:prstGeom>
          <a:ln>
            <a:solidFill>
              <a:schemeClr val="tx1"/>
            </a:solidFill>
          </a:ln>
        </p:spPr>
      </p:pic>
    </p:spTree>
    <p:extLst>
      <p:ext uri="{BB962C8B-B14F-4D97-AF65-F5344CB8AC3E}">
        <p14:creationId xmlns:p14="http://schemas.microsoft.com/office/powerpoint/2010/main" val="32068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967193"/>
          </a:xfrm>
        </p:spPr>
        <p:txBody>
          <a:bodyPr/>
          <a:lstStyle/>
          <a:p>
            <a:r>
              <a:rPr lang="en-US" dirty="0"/>
              <a:t>Example A/A test</a:t>
            </a:r>
          </a:p>
        </p:txBody>
      </p:sp>
      <p:sp>
        <p:nvSpPr>
          <p:cNvPr id="3" name="Content Placeholder 2"/>
          <p:cNvSpPr>
            <a:spLocks noGrp="1"/>
          </p:cNvSpPr>
          <p:nvPr>
            <p:ph idx="1"/>
          </p:nvPr>
        </p:nvSpPr>
        <p:spPr>
          <a:xfrm>
            <a:off x="622169" y="1497204"/>
            <a:ext cx="11227324" cy="1361883"/>
          </a:xfrm>
        </p:spPr>
        <p:txBody>
          <a:bodyPr>
            <a:normAutofit fontScale="92500" lnSpcReduction="10000"/>
          </a:bodyPr>
          <a:lstStyle/>
          <a:p>
            <a:r>
              <a:rPr lang="en-US" dirty="0"/>
              <a:t>P-value distribution for metrics in A/A tests should be uniform</a:t>
            </a:r>
          </a:p>
          <a:p>
            <a:r>
              <a:rPr lang="en-US" dirty="0"/>
              <a:t>Do 1,000 A/A tests, and check if the distribution is uniform</a:t>
            </a:r>
          </a:p>
          <a:p>
            <a:r>
              <a:rPr lang="en-US" dirty="0"/>
              <a:t>When we got this for some Skype metrics, we had to correct things (delta method)</a:t>
            </a:r>
          </a:p>
          <a:p>
            <a:pPr marL="0" indent="0">
              <a:buNone/>
            </a:pP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38</a:t>
            </a:fld>
            <a:endParaRPr lang="en-US" dirty="0"/>
          </a:p>
        </p:txBody>
      </p:sp>
      <mc:AlternateContent xmlns:mc="http://schemas.openxmlformats.org/markup-compatibility/2006" xmlns:cx1="http://schemas.microsoft.com/office/drawing/2015/9/8/chartex">
        <mc:Choice Requires="cx1">
          <p:graphicFrame>
            <p:nvGraphicFramePr>
              <p:cNvPr id="9" name="Chart 8"/>
              <p:cNvGraphicFramePr/>
              <p:nvPr>
                <p:extLst/>
              </p:nvPr>
            </p:nvGraphicFramePr>
            <p:xfrm>
              <a:off x="838200" y="2844800"/>
              <a:ext cx="4943474" cy="34671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p:cNvPicPr>
                <a:picLocks noGrp="1" noRot="1" noChangeAspect="1" noMove="1" noResize="1" noEditPoints="1" noAdjustHandles="1" noChangeArrowheads="1" noChangeShapeType="1"/>
              </p:cNvPicPr>
              <p:nvPr/>
            </p:nvPicPr>
            <p:blipFill>
              <a:blip r:embed="rId4"/>
              <a:stretch>
                <a:fillRect/>
              </a:stretch>
            </p:blipFill>
            <p:spPr>
              <a:xfrm>
                <a:off x="838200" y="2844800"/>
                <a:ext cx="4943474" cy="34671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0" name="Chart 9"/>
              <p:cNvGraphicFramePr/>
              <p:nvPr>
                <p:extLst/>
              </p:nvPr>
            </p:nvGraphicFramePr>
            <p:xfrm>
              <a:off x="6275915" y="2859087"/>
              <a:ext cx="4924425" cy="3452813"/>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0" name="Chart 9"/>
              <p:cNvPicPr>
                <a:picLocks noGrp="1" noRot="1" noChangeAspect="1" noMove="1" noResize="1" noEditPoints="1" noAdjustHandles="1" noChangeArrowheads="1" noChangeShapeType="1"/>
              </p:cNvPicPr>
              <p:nvPr/>
            </p:nvPicPr>
            <p:blipFill>
              <a:blip r:embed="rId6"/>
              <a:stretch>
                <a:fillRect/>
              </a:stretch>
            </p:blipFill>
            <p:spPr>
              <a:xfrm>
                <a:off x="6275915" y="2859087"/>
                <a:ext cx="4924425" cy="3452813"/>
              </a:xfrm>
              <a:prstGeom prst="rect">
                <a:avLst/>
              </a:prstGeom>
            </p:spPr>
          </p:pic>
        </mc:Fallback>
      </mc:AlternateContent>
    </p:spTree>
    <p:extLst>
      <p:ext uri="{BB962C8B-B14F-4D97-AF65-F5344CB8AC3E}">
        <p14:creationId xmlns:p14="http://schemas.microsoft.com/office/powerpoint/2010/main" val="38042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52" y="345062"/>
            <a:ext cx="11227324" cy="769199"/>
          </a:xfrm>
        </p:spPr>
        <p:txBody>
          <a:bodyPr>
            <a:normAutofit/>
          </a:bodyPr>
          <a:lstStyle/>
          <a:p>
            <a:r>
              <a:rPr lang="en-US" dirty="0"/>
              <a:t>Lesson #5 (</a:t>
            </a:r>
            <a:r>
              <a:rPr lang="en-US" dirty="0" err="1"/>
              <a:t>cont</a:t>
            </a:r>
            <a:r>
              <a:rPr lang="en-US" dirty="0"/>
              <a:t>)</a:t>
            </a:r>
          </a:p>
        </p:txBody>
      </p:sp>
      <p:sp>
        <p:nvSpPr>
          <p:cNvPr id="3" name="Content Placeholder 2"/>
          <p:cNvSpPr>
            <a:spLocks noGrp="1"/>
          </p:cNvSpPr>
          <p:nvPr>
            <p:ph idx="1"/>
          </p:nvPr>
        </p:nvSpPr>
        <p:spPr>
          <a:xfrm>
            <a:off x="494852" y="1321079"/>
            <a:ext cx="11354641" cy="4872891"/>
          </a:xfrm>
        </p:spPr>
        <p:txBody>
          <a:bodyPr>
            <a:noAutofit/>
          </a:bodyPr>
          <a:lstStyle/>
          <a:p>
            <a:r>
              <a:rPr lang="en-US" sz="2400" dirty="0"/>
              <a:t>SRM = Sample Ratio Mismatch</a:t>
            </a:r>
          </a:p>
          <a:p>
            <a:r>
              <a:rPr lang="en-US" sz="2400" dirty="0"/>
              <a:t>For an experiment with equal percentages assigned to Control/Treatment, you should have approximately the same number of users in each</a:t>
            </a:r>
          </a:p>
          <a:p>
            <a:r>
              <a:rPr lang="en-US" sz="2400" dirty="0"/>
              <a:t>Real example:</a:t>
            </a:r>
          </a:p>
          <a:p>
            <a:pPr lvl="1"/>
            <a:r>
              <a:rPr lang="en-US" sz="2000" dirty="0"/>
              <a:t>Control: 821,588 users, Treatment: 815,482 users</a:t>
            </a:r>
          </a:p>
          <a:p>
            <a:pPr lvl="1"/>
            <a:r>
              <a:rPr lang="en-US" sz="2000" dirty="0"/>
              <a:t>Ratio: 50.2% (should have been 50%)</a:t>
            </a:r>
          </a:p>
          <a:p>
            <a:pPr lvl="1"/>
            <a:r>
              <a:rPr lang="en-US" sz="2000" dirty="0"/>
              <a:t>Should I be worried?</a:t>
            </a:r>
          </a:p>
          <a:p>
            <a:r>
              <a:rPr lang="en-US" sz="2400" dirty="0"/>
              <a:t>Absolutely</a:t>
            </a:r>
          </a:p>
          <a:p>
            <a:pPr lvl="1"/>
            <a:r>
              <a:rPr lang="en-US" sz="2000" dirty="0"/>
              <a:t>The p-value is 1.8e-6, so the probability of this split (or more extreme) happening by chance is less than 1 in 500,000 (the Null hypothesis is true by design)</a:t>
            </a:r>
          </a:p>
          <a:p>
            <a:pPr lvl="1"/>
            <a:r>
              <a:rPr lang="en-US" sz="2000" dirty="0"/>
              <a:t>See </a:t>
            </a:r>
            <a:r>
              <a:rPr lang="en-US" sz="2000" dirty="0">
                <a:hlinkClick r:id="rId3"/>
              </a:rPr>
              <a:t>http://bit.ly/srmCheck</a:t>
            </a:r>
            <a:r>
              <a:rPr lang="en-US" sz="2000" dirty="0"/>
              <a:t> for Excel spreadsheet to compute the p-value</a:t>
            </a:r>
          </a:p>
        </p:txBody>
      </p:sp>
      <p:sp>
        <p:nvSpPr>
          <p:cNvPr id="5" name="Slide Number Placeholder 4"/>
          <p:cNvSpPr>
            <a:spLocks noGrp="1"/>
          </p:cNvSpPr>
          <p:nvPr>
            <p:ph type="sldNum" sz="quarter" idx="12"/>
          </p:nvPr>
        </p:nvSpPr>
        <p:spPr/>
        <p:txBody>
          <a:bodyPr/>
          <a:lstStyle/>
          <a:p>
            <a:fld id="{629637A9-119A-49DA-BD12-AAC58B377D80}" type="slidenum">
              <a:rPr lang="en-US" smtClean="0"/>
              <a:pPr/>
              <a:t>39</a:t>
            </a:fld>
            <a:endParaRPr lang="en-US" dirty="0"/>
          </a:p>
        </p:txBody>
      </p:sp>
    </p:spTree>
    <p:extLst>
      <p:ext uri="{BB962C8B-B14F-4D97-AF65-F5344CB8AC3E}">
        <p14:creationId xmlns:p14="http://schemas.microsoft.com/office/powerpoint/2010/main" val="16781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2278-148F-4B3E-9D54-D4AE98053FAE}"/>
              </a:ext>
            </a:extLst>
          </p:cNvPr>
          <p:cNvSpPr>
            <a:spLocks noGrp="1"/>
          </p:cNvSpPr>
          <p:nvPr>
            <p:ph type="title"/>
          </p:nvPr>
        </p:nvSpPr>
        <p:spPr>
          <a:xfrm>
            <a:off x="452120" y="162970"/>
            <a:ext cx="10515600" cy="923532"/>
          </a:xfrm>
        </p:spPr>
        <p:txBody>
          <a:bodyPr/>
          <a:lstStyle/>
          <a:p>
            <a:r>
              <a:rPr lang="en-US" dirty="0"/>
              <a:t>The HiPPO</a:t>
            </a:r>
          </a:p>
        </p:txBody>
      </p:sp>
      <p:sp>
        <p:nvSpPr>
          <p:cNvPr id="3" name="Content Placeholder 2">
            <a:extLst>
              <a:ext uri="{FF2B5EF4-FFF2-40B4-BE49-F238E27FC236}">
                <a16:creationId xmlns:a16="http://schemas.microsoft.com/office/drawing/2014/main" id="{F53BDB3F-11BD-49C5-A952-E4315150336F}"/>
              </a:ext>
            </a:extLst>
          </p:cNvPr>
          <p:cNvSpPr>
            <a:spLocks noGrp="1"/>
          </p:cNvSpPr>
          <p:nvPr>
            <p:ph idx="1"/>
          </p:nvPr>
        </p:nvSpPr>
        <p:spPr>
          <a:xfrm>
            <a:off x="365760" y="1232516"/>
            <a:ext cx="11460480" cy="5070747"/>
          </a:xfrm>
        </p:spPr>
        <p:txBody>
          <a:bodyPr>
            <a:normAutofit/>
          </a:bodyPr>
          <a:lstStyle/>
          <a:p>
            <a:r>
              <a:rPr lang="en-US" dirty="0"/>
              <a:t>Jim Barksdale (former CEO of Netscape) said it best</a:t>
            </a:r>
          </a:p>
          <a:p>
            <a:endParaRPr lang="en-US" dirty="0"/>
          </a:p>
          <a:p>
            <a:pPr marL="0" indent="0">
              <a:buNone/>
            </a:pPr>
            <a:br>
              <a:rPr lang="en-US" dirty="0"/>
            </a:br>
            <a:endParaRPr lang="en-US" dirty="0"/>
          </a:p>
          <a:p>
            <a:r>
              <a:rPr lang="en-US" dirty="0"/>
              <a:t>HiPPO: Highest Paid Person’s Opinion</a:t>
            </a:r>
          </a:p>
          <a:p>
            <a:r>
              <a:rPr lang="en-US" dirty="0"/>
              <a:t>We want a </a:t>
            </a:r>
            <a:r>
              <a:rPr lang="en-US" dirty="0">
                <a:solidFill>
                  <a:srgbClr val="7030A0"/>
                </a:solidFill>
              </a:rPr>
              <a:t>Data</a:t>
            </a:r>
            <a:r>
              <a:rPr lang="en-US" dirty="0"/>
              <a:t>-driven HiPPO</a:t>
            </a:r>
          </a:p>
          <a:p>
            <a:r>
              <a:rPr lang="en-US" dirty="0"/>
              <a:t>The best data for software development decisions comes from</a:t>
            </a:r>
            <a:br>
              <a:rPr lang="en-US" dirty="0"/>
            </a:br>
            <a:r>
              <a:rPr lang="en-US" dirty="0"/>
              <a:t>controlled experiments</a:t>
            </a:r>
          </a:p>
          <a:p>
            <a:r>
              <a:rPr lang="en-US" dirty="0"/>
              <a:t>Fact: Hippos kill more humans than any other (non-human) African mammal</a:t>
            </a:r>
          </a:p>
          <a:p>
            <a:r>
              <a:rPr lang="en-US" dirty="0"/>
              <a:t>Listen to the customers and don’t let the HiPPO kill good ideas</a:t>
            </a:r>
          </a:p>
          <a:p>
            <a:endParaRPr lang="en-US" dirty="0"/>
          </a:p>
          <a:p>
            <a:endParaRPr lang="en-US" dirty="0"/>
          </a:p>
        </p:txBody>
      </p:sp>
      <p:sp>
        <p:nvSpPr>
          <p:cNvPr id="4" name="Slide Number Placeholder 3">
            <a:extLst>
              <a:ext uri="{FF2B5EF4-FFF2-40B4-BE49-F238E27FC236}">
                <a16:creationId xmlns:a16="http://schemas.microsoft.com/office/drawing/2014/main" id="{C0CC8052-8E43-488F-92EE-78FC4BBB385D}"/>
              </a:ext>
            </a:extLst>
          </p:cNvPr>
          <p:cNvSpPr>
            <a:spLocks noGrp="1"/>
          </p:cNvSpPr>
          <p:nvPr>
            <p:ph type="sldNum" sz="quarter" idx="12"/>
          </p:nvPr>
        </p:nvSpPr>
        <p:spPr/>
        <p:txBody>
          <a:bodyPr/>
          <a:lstStyle/>
          <a:p>
            <a:fld id="{7AA754EC-8DD7-F246-876D-678994B0F86D}" type="slidenum">
              <a:rPr lang="en-US" smtClean="0"/>
              <a:t>4</a:t>
            </a:fld>
            <a:endParaRPr lang="en-US"/>
          </a:p>
        </p:txBody>
      </p:sp>
      <p:sp>
        <p:nvSpPr>
          <p:cNvPr id="6" name="TextBox 5">
            <a:extLst>
              <a:ext uri="{FF2B5EF4-FFF2-40B4-BE49-F238E27FC236}">
                <a16:creationId xmlns:a16="http://schemas.microsoft.com/office/drawing/2014/main" id="{10E73068-95F4-4BEE-B6CC-F417E6655152}"/>
              </a:ext>
            </a:extLst>
          </p:cNvPr>
          <p:cNvSpPr txBox="1"/>
          <p:nvPr/>
        </p:nvSpPr>
        <p:spPr>
          <a:xfrm>
            <a:off x="3527549" y="1767651"/>
            <a:ext cx="5748566" cy="1015663"/>
          </a:xfrm>
          <a:prstGeom prst="rect">
            <a:avLst/>
          </a:prstGeom>
          <a:noFill/>
        </p:spPr>
        <p:txBody>
          <a:bodyPr wrap="square" rtlCol="0">
            <a:spAutoFit/>
          </a:bodyPr>
          <a:lstStyle/>
          <a:p>
            <a:r>
              <a:rPr lang="en-US" sz="2000" i="1" dirty="0"/>
              <a:t>If we have data, let’s look at data. </a:t>
            </a:r>
          </a:p>
          <a:p>
            <a:r>
              <a:rPr lang="en-US" sz="2000" i="1" dirty="0"/>
              <a:t>If all we have are opinions, let’s go with mine </a:t>
            </a:r>
            <a:br>
              <a:rPr lang="en-US" sz="2000" i="1" dirty="0"/>
            </a:br>
            <a:r>
              <a:rPr lang="en-US" sz="2000" dirty="0"/>
              <a:t>      </a:t>
            </a:r>
          </a:p>
        </p:txBody>
      </p:sp>
      <p:pic>
        <p:nvPicPr>
          <p:cNvPr id="7" name="Picture 6" descr="hippo.png">
            <a:extLst>
              <a:ext uri="{FF2B5EF4-FFF2-40B4-BE49-F238E27FC236}">
                <a16:creationId xmlns:a16="http://schemas.microsoft.com/office/drawing/2014/main" id="{B7E7F20F-C146-436C-9581-81273101375A}"/>
              </a:ext>
            </a:extLst>
          </p:cNvPr>
          <p:cNvPicPr>
            <a:picLocks noChangeAspect="1"/>
          </p:cNvPicPr>
          <p:nvPr/>
        </p:nvPicPr>
        <p:blipFill>
          <a:blip r:embed="rId3"/>
          <a:stretch>
            <a:fillRect/>
          </a:stretch>
        </p:blipFill>
        <p:spPr>
          <a:xfrm>
            <a:off x="8848165" y="-80227"/>
            <a:ext cx="3343835" cy="2818376"/>
          </a:xfrm>
          <a:prstGeom prst="rect">
            <a:avLst/>
          </a:prstGeom>
        </p:spPr>
      </p:pic>
      <p:sp>
        <p:nvSpPr>
          <p:cNvPr id="8" name="Date Placeholder 12">
            <a:extLst>
              <a:ext uri="{FF2B5EF4-FFF2-40B4-BE49-F238E27FC236}">
                <a16:creationId xmlns:a16="http://schemas.microsoft.com/office/drawing/2014/main" id="{50D47F60-8269-4435-A83B-D42A4A5B3781}"/>
              </a:ext>
            </a:extLst>
          </p:cNvPr>
          <p:cNvSpPr>
            <a:spLocks noGrp="1"/>
          </p:cNvSpPr>
          <p:nvPr>
            <p:ph type="dt" sz="half" idx="10"/>
          </p:nvPr>
        </p:nvSpPr>
        <p:spPr>
          <a:xfrm>
            <a:off x="452120" y="6459785"/>
            <a:ext cx="2472271" cy="365125"/>
          </a:xfrm>
        </p:spPr>
        <p:txBody>
          <a:bodyPr/>
          <a:lstStyle/>
          <a:p>
            <a:r>
              <a:rPr lang="en-US" sz="1050" dirty="0"/>
              <a:t>Ronny Kohavi (@Ronnyk)</a:t>
            </a:r>
          </a:p>
        </p:txBody>
      </p:sp>
      <p:pic>
        <p:nvPicPr>
          <p:cNvPr id="9" name="Picture 8">
            <a:extLst>
              <a:ext uri="{FF2B5EF4-FFF2-40B4-BE49-F238E27FC236}">
                <a16:creationId xmlns:a16="http://schemas.microsoft.com/office/drawing/2014/main" id="{8A5521EE-230C-4E89-A102-1244E3FD7FAA}"/>
              </a:ext>
            </a:extLst>
          </p:cNvPr>
          <p:cNvPicPr>
            <a:picLocks noChangeAspect="1"/>
          </p:cNvPicPr>
          <p:nvPr/>
        </p:nvPicPr>
        <p:blipFill rotWithShape="1">
          <a:blip r:embed="rId4"/>
          <a:srcRect l="13920" t="11017" r="23517"/>
          <a:stretch/>
        </p:blipFill>
        <p:spPr>
          <a:xfrm rot="5400000">
            <a:off x="9984978" y="4650979"/>
            <a:ext cx="2609730" cy="1804313"/>
          </a:xfrm>
          <a:prstGeom prst="rect">
            <a:avLst/>
          </a:prstGeom>
        </p:spPr>
      </p:pic>
    </p:spTree>
    <p:extLst>
      <p:ext uri="{BB962C8B-B14F-4D97-AF65-F5344CB8AC3E}">
        <p14:creationId xmlns:p14="http://schemas.microsoft.com/office/powerpoint/2010/main" val="372596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3"/>
            <a:ext cx="10515600" cy="874080"/>
          </a:xfrm>
        </p:spPr>
        <p:txBody>
          <a:bodyPr/>
          <a:lstStyle/>
          <a:p>
            <a:r>
              <a:rPr lang="en-US" dirty="0"/>
              <a:t>Twyman’s Law</a:t>
            </a:r>
          </a:p>
        </p:txBody>
      </p:sp>
      <p:sp>
        <p:nvSpPr>
          <p:cNvPr id="3" name="Content Placeholder 2"/>
          <p:cNvSpPr>
            <a:spLocks noGrp="1"/>
          </p:cNvSpPr>
          <p:nvPr>
            <p:ph idx="1"/>
          </p:nvPr>
        </p:nvSpPr>
        <p:spPr>
          <a:xfrm>
            <a:off x="500693" y="1055802"/>
            <a:ext cx="11227324" cy="5290569"/>
          </a:xfrm>
        </p:spPr>
        <p:txBody>
          <a:bodyPr>
            <a:noAutofit/>
          </a:bodyPr>
          <a:lstStyle/>
          <a:p>
            <a:r>
              <a:rPr lang="en-US" sz="2400" dirty="0"/>
              <a:t>In the book </a:t>
            </a:r>
            <a:r>
              <a:rPr lang="en-US" sz="2400" i="1" dirty="0"/>
              <a:t>Exploring Data: An Introduction to Data Analysis for Social Scientists, </a:t>
            </a:r>
            <a:r>
              <a:rPr lang="en-US" sz="2400" dirty="0"/>
              <a:t>the authors wrote that Twyman’s law is</a:t>
            </a:r>
            <a:br>
              <a:rPr lang="en-US" sz="2400" dirty="0"/>
            </a:br>
            <a:r>
              <a:rPr lang="en-US" sz="2400" dirty="0"/>
              <a:t>               “perhaps the most important single law in the whole of data analysis.“</a:t>
            </a:r>
          </a:p>
          <a:p>
            <a:pPr marL="0" indent="0">
              <a:buNone/>
            </a:pPr>
            <a:br>
              <a:rPr lang="en-US" sz="1400" dirty="0"/>
            </a:br>
            <a:br>
              <a:rPr lang="en-US" sz="1400" dirty="0"/>
            </a:br>
            <a:endParaRPr lang="en-US" sz="2400" dirty="0"/>
          </a:p>
          <a:p>
            <a:r>
              <a:rPr lang="en-US" sz="2400" dirty="0"/>
              <a:t>If something is “amazing,” find the flaw!  Examples</a:t>
            </a:r>
          </a:p>
          <a:p>
            <a:pPr lvl="1"/>
            <a:r>
              <a:rPr lang="en-US" sz="2000" dirty="0"/>
              <a:t>If you have a mandatory birth date field and people think it’s unnecessary, you’ll find lots of</a:t>
            </a:r>
            <a:br>
              <a:rPr lang="en-US" sz="2000" dirty="0"/>
            </a:br>
            <a:r>
              <a:rPr lang="en-US" sz="2000" dirty="0"/>
              <a:t>11/11/11 or 01/01/01</a:t>
            </a:r>
          </a:p>
          <a:p>
            <a:pPr lvl="1"/>
            <a:r>
              <a:rPr lang="en-US" sz="2000" dirty="0"/>
              <a:t>If you have an optional drop down, do not default to the first alphabetical entry, or you’ll have lots of: jobs = Astronaut</a:t>
            </a:r>
          </a:p>
          <a:p>
            <a:pPr lvl="1"/>
            <a:r>
              <a:rPr lang="en-US" sz="2000" dirty="0"/>
              <a:t>Traffic to many US web sites doubled between 1-2AM on Sunday Nov 5</a:t>
            </a:r>
            <a:r>
              <a:rPr lang="en-US" sz="2000" baseline="30000" dirty="0"/>
              <a:t>th</a:t>
            </a:r>
            <a:r>
              <a:rPr lang="en-US" sz="2000" dirty="0"/>
              <a:t>, </a:t>
            </a:r>
            <a:br>
              <a:rPr lang="en-US" sz="2000" dirty="0"/>
            </a:br>
            <a:r>
              <a:rPr lang="en-US" sz="2000" dirty="0"/>
              <a:t>relative to the same hour a week prior.  Why?</a:t>
            </a:r>
          </a:p>
          <a:p>
            <a:r>
              <a:rPr lang="en-US" sz="2400" dirty="0"/>
              <a:t>If you see a massive improvement to your OEC, call Twyman’s law and find the flaw.  Triple check things before you celebrate. See </a:t>
            </a:r>
            <a:r>
              <a:rPr lang="en-US" sz="2400" dirty="0">
                <a:hlinkClick r:id="rId3"/>
              </a:rPr>
              <a:t>http://bit.ly/twymanLaw</a:t>
            </a:r>
            <a:r>
              <a:rPr lang="en-US" sz="2400" dirty="0"/>
              <a:t> </a:t>
            </a:r>
          </a:p>
          <a:p>
            <a:endParaRPr lang="en-US" sz="2400"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40</a:t>
            </a:fld>
            <a:endParaRPr lang="en-US" dirty="0"/>
          </a:p>
        </p:txBody>
      </p:sp>
      <p:sp>
        <p:nvSpPr>
          <p:cNvPr id="7" name="TextBox 6"/>
          <p:cNvSpPr txBox="1"/>
          <p:nvPr/>
        </p:nvSpPr>
        <p:spPr>
          <a:xfrm>
            <a:off x="804383" y="2320183"/>
            <a:ext cx="10984372"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spcBef>
                <a:spcPct val="50000"/>
              </a:spcBef>
            </a:pPr>
            <a:r>
              <a:rPr lang="en-US" sz="3200" i="1" dirty="0"/>
              <a:t>Any figure that looks interesting or different is usually wrong</a:t>
            </a:r>
          </a:p>
        </p:txBody>
      </p:sp>
    </p:spTree>
    <p:extLst>
      <p:ext uri="{BB962C8B-B14F-4D97-AF65-F5344CB8AC3E}">
        <p14:creationId xmlns:p14="http://schemas.microsoft.com/office/powerpoint/2010/main" val="14684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Cultural Challenge</a:t>
            </a:r>
          </a:p>
        </p:txBody>
      </p:sp>
      <p:sp>
        <p:nvSpPr>
          <p:cNvPr id="3" name="Content Placeholder 2"/>
          <p:cNvSpPr>
            <a:spLocks noGrp="1"/>
          </p:cNvSpPr>
          <p:nvPr>
            <p:ph idx="1"/>
          </p:nvPr>
        </p:nvSpPr>
        <p:spPr>
          <a:xfrm>
            <a:off x="622169" y="1686840"/>
            <a:ext cx="11397402" cy="4380473"/>
          </a:xfrm>
        </p:spPr>
        <p:txBody>
          <a:bodyPr>
            <a:normAutofit fontScale="92500" lnSpcReduction="20000"/>
          </a:bodyPr>
          <a:lstStyle/>
          <a:p>
            <a:pPr marL="0" indent="0">
              <a:buNone/>
            </a:pPr>
            <a:endParaRPr lang="en-US" sz="3200" dirty="0"/>
          </a:p>
          <a:p>
            <a:r>
              <a:rPr lang="en-US" sz="3200" dirty="0"/>
              <a:t>Why people/orgs avoid controlled experiments</a:t>
            </a:r>
          </a:p>
          <a:p>
            <a:pPr lvl="1"/>
            <a:r>
              <a:rPr lang="en-US" sz="2800" dirty="0"/>
              <a:t>Some believe it threatens their job as decision makers</a:t>
            </a:r>
          </a:p>
          <a:p>
            <a:pPr lvl="1"/>
            <a:r>
              <a:rPr lang="en-US" sz="2800" dirty="0"/>
              <a:t>At Microsoft, program managers select the next set of features to develop. Proposing several alternatives and admitting you don’t know which is best is hard</a:t>
            </a:r>
          </a:p>
          <a:p>
            <a:pPr lvl="1"/>
            <a:r>
              <a:rPr lang="en-US" sz="2800" dirty="0"/>
              <a:t>Editors and designers get paid to select a great design</a:t>
            </a:r>
          </a:p>
          <a:p>
            <a:pPr lvl="1"/>
            <a:r>
              <a:rPr lang="en-US" sz="2800" dirty="0"/>
              <a:t>Failures of ideas may hurt image and professional standing.</a:t>
            </a:r>
            <a:br>
              <a:rPr lang="en-US" sz="2800" dirty="0"/>
            </a:br>
            <a:r>
              <a:rPr lang="en-US" sz="2800" dirty="0"/>
              <a:t>It’s easier to declare success when the feature launches</a:t>
            </a:r>
          </a:p>
          <a:p>
            <a:pPr lvl="1"/>
            <a:r>
              <a:rPr lang="en-US" sz="2800" dirty="0"/>
              <a:t>We’ve heard: “we know what to do.  It’s in our DNA,” and</a:t>
            </a:r>
            <a:br>
              <a:rPr lang="en-US" sz="2800" dirty="0"/>
            </a:br>
            <a:r>
              <a:rPr lang="en-US" sz="2800" dirty="0"/>
              <a:t>“why don’t we just do the right thing?”</a:t>
            </a:r>
          </a:p>
          <a:p>
            <a:r>
              <a:rPr lang="en-US" sz="3200" dirty="0"/>
              <a:t>The next few slides show a four-step cultural progression towards becoming data-driven</a:t>
            </a:r>
          </a:p>
          <a:p>
            <a:pPr lvl="1"/>
            <a:endParaRPr lang="en-US" dirty="0"/>
          </a:p>
          <a:p>
            <a:pPr>
              <a:buNone/>
            </a:pPr>
            <a:endParaRPr lang="en-US" dirty="0"/>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41</a:t>
            </a:fld>
            <a:endParaRPr lang="en-US" dirty="0"/>
          </a:p>
        </p:txBody>
      </p:sp>
      <p:sp>
        <p:nvSpPr>
          <p:cNvPr id="6" name="TextBox 5"/>
          <p:cNvSpPr txBox="1"/>
          <p:nvPr/>
        </p:nvSpPr>
        <p:spPr>
          <a:xfrm>
            <a:off x="4801502" y="1055802"/>
            <a:ext cx="7218069" cy="1323439"/>
          </a:xfrm>
          <a:prstGeom prst="rect">
            <a:avLst/>
          </a:prstGeom>
          <a:noFill/>
        </p:spPr>
        <p:txBody>
          <a:bodyPr wrap="square" rtlCol="0">
            <a:spAutoFit/>
          </a:bodyPr>
          <a:lstStyle/>
          <a:p>
            <a:pPr algn="r"/>
            <a:r>
              <a:rPr lang="en-US" sz="2000" i="1" dirty="0"/>
              <a:t>It is difficult to get a man to understand something when his salary depends upon his not understanding it. </a:t>
            </a:r>
            <a:br>
              <a:rPr lang="en-US" sz="2000" i="1" dirty="0"/>
            </a:br>
            <a:r>
              <a:rPr lang="en-US" sz="2000" dirty="0"/>
              <a:t>-- Upton Sinclair     </a:t>
            </a:r>
            <a:br>
              <a:rPr lang="en-US" sz="2000" b="1" i="1" dirty="0"/>
            </a:br>
            <a:endParaRPr lang="en-US" sz="2000" b="1" i="1" dirty="0"/>
          </a:p>
        </p:txBody>
      </p:sp>
    </p:spTree>
    <p:extLst>
      <p:ext uri="{BB962C8B-B14F-4D97-AF65-F5344CB8AC3E}">
        <p14:creationId xmlns:p14="http://schemas.microsoft.com/office/powerpoint/2010/main" val="27770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Stage 1: Hubris</a:t>
            </a:r>
          </a:p>
        </p:txBody>
      </p:sp>
      <p:sp>
        <p:nvSpPr>
          <p:cNvPr id="3" name="Content Placeholder 2"/>
          <p:cNvSpPr>
            <a:spLocks noGrp="1"/>
          </p:cNvSpPr>
          <p:nvPr>
            <p:ph idx="1"/>
          </p:nvPr>
        </p:nvSpPr>
        <p:spPr/>
        <p:txBody>
          <a:bodyPr/>
          <a:lstStyle/>
          <a:p>
            <a:r>
              <a:rPr lang="en-US" dirty="0"/>
              <a:t>Stage 1: we know what to do and we’re sure of it</a:t>
            </a:r>
          </a:p>
          <a:p>
            <a:pPr lvl="1"/>
            <a:r>
              <a:rPr lang="en-US" dirty="0"/>
              <a:t>True story from 1849</a:t>
            </a:r>
          </a:p>
          <a:p>
            <a:pPr lvl="1"/>
            <a:r>
              <a:rPr lang="en-US" dirty="0"/>
              <a:t>John Snow claimed that Cholera was caused by polluted water, </a:t>
            </a:r>
            <a:br>
              <a:rPr lang="en-US" dirty="0"/>
            </a:br>
            <a:r>
              <a:rPr lang="en-US" dirty="0"/>
              <a:t>although prevailing theory at the time was that it was caused by miasma: bad air</a:t>
            </a:r>
          </a:p>
          <a:p>
            <a:pPr lvl="1"/>
            <a:r>
              <a:rPr lang="en-US" dirty="0"/>
              <a:t>A landlord dismissed his tenants’ complaints that their water stank</a:t>
            </a:r>
          </a:p>
          <a:p>
            <a:pPr lvl="2"/>
            <a:r>
              <a:rPr lang="en-US" dirty="0"/>
              <a:t>Even when Cholera was frequent among the tenants</a:t>
            </a:r>
          </a:p>
          <a:p>
            <a:pPr lvl="1"/>
            <a:r>
              <a:rPr lang="en-US" dirty="0"/>
              <a:t>One day he drank a glass of his tenants’ water to show there was nothing wrong with it</a:t>
            </a:r>
          </a:p>
          <a:p>
            <a:r>
              <a:rPr lang="en-US" dirty="0"/>
              <a:t>He died three days later</a:t>
            </a:r>
          </a:p>
          <a:p>
            <a:r>
              <a:rPr lang="en-US" dirty="0"/>
              <a:t>That’s hubris.  Even if we’re sure of our ideas, evaluate them</a:t>
            </a:r>
          </a:p>
          <a:p>
            <a:pPr marL="0" indent="0">
              <a:buNone/>
            </a:pPr>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20" y="3208369"/>
            <a:ext cx="2113351" cy="304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831567" y="547970"/>
            <a:ext cx="4268304" cy="1015663"/>
          </a:xfrm>
          <a:prstGeom prst="rect">
            <a:avLst/>
          </a:prstGeom>
          <a:noFill/>
        </p:spPr>
        <p:txBody>
          <a:bodyPr wrap="square" rtlCol="0">
            <a:spAutoFit/>
          </a:bodyPr>
          <a:lstStyle/>
          <a:p>
            <a:pPr algn="r"/>
            <a:r>
              <a:rPr lang="en-US" sz="2000" i="1" dirty="0"/>
              <a:t>Experimentation is the least arrogant method of gaining knowledge</a:t>
            </a:r>
          </a:p>
          <a:p>
            <a:pPr algn="r"/>
            <a:r>
              <a:rPr lang="en-US" sz="2000" i="1" dirty="0"/>
              <a:t> —Isaac Asimov</a:t>
            </a:r>
          </a:p>
        </p:txBody>
      </p:sp>
    </p:spTree>
    <p:extLst>
      <p:ext uri="{BB962C8B-B14F-4D97-AF65-F5344CB8AC3E}">
        <p14:creationId xmlns:p14="http://schemas.microsoft.com/office/powerpoint/2010/main" val="23589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1124508"/>
          </a:xfrm>
        </p:spPr>
        <p:txBody>
          <a:bodyPr>
            <a:normAutofit fontScale="90000"/>
          </a:bodyPr>
          <a:lstStyle/>
          <a:p>
            <a:r>
              <a:rPr lang="en-US" dirty="0"/>
              <a:t>Cultural Stage 2: Insight through</a:t>
            </a:r>
            <a:br>
              <a:rPr lang="en-US" dirty="0"/>
            </a:br>
            <a:r>
              <a:rPr lang="en-US" dirty="0">
                <a:solidFill>
                  <a:srgbClr val="92D050"/>
                </a:solidFill>
              </a:rPr>
              <a:t>Measurement</a:t>
            </a:r>
            <a:r>
              <a:rPr lang="en-US" dirty="0"/>
              <a:t> and Control</a:t>
            </a:r>
          </a:p>
        </p:txBody>
      </p:sp>
      <p:sp>
        <p:nvSpPr>
          <p:cNvPr id="3" name="Content Placeholder 2"/>
          <p:cNvSpPr>
            <a:spLocks noGrp="1"/>
          </p:cNvSpPr>
          <p:nvPr>
            <p:ph idx="1"/>
          </p:nvPr>
        </p:nvSpPr>
        <p:spPr/>
        <p:txBody>
          <a:bodyPr/>
          <a:lstStyle/>
          <a:p>
            <a:pPr>
              <a:spcAft>
                <a:spcPts val="0"/>
              </a:spcAft>
              <a:defRPr/>
            </a:pPr>
            <a:r>
              <a:rPr lang="en-US" dirty="0" err="1"/>
              <a:t>Semmelweis</a:t>
            </a:r>
            <a:r>
              <a:rPr lang="en-US" dirty="0"/>
              <a:t> worked at Vienna’s General Hospital, an</a:t>
            </a:r>
            <a:br>
              <a:rPr lang="en-US" dirty="0"/>
            </a:br>
            <a:r>
              <a:rPr lang="en-US" dirty="0"/>
              <a:t>important teaching/research hospital, in the 1830s-40s</a:t>
            </a:r>
          </a:p>
          <a:p>
            <a:pPr>
              <a:spcAft>
                <a:spcPts val="0"/>
              </a:spcAft>
              <a:defRPr/>
            </a:pPr>
            <a:r>
              <a:rPr lang="en-US" dirty="0"/>
              <a:t>In 19th-century Europe, childbed fever killed more than a million women</a:t>
            </a:r>
          </a:p>
          <a:p>
            <a:pPr>
              <a:spcAft>
                <a:spcPts val="0"/>
              </a:spcAft>
              <a:defRPr/>
            </a:pPr>
            <a:r>
              <a:rPr lang="en-US" dirty="0">
                <a:solidFill>
                  <a:srgbClr val="92D050"/>
                </a:solidFill>
              </a:rPr>
              <a:t>Measurement</a:t>
            </a:r>
            <a:r>
              <a:rPr lang="en-US" dirty="0"/>
              <a:t>: the mortality rate for women giving birth was</a:t>
            </a:r>
          </a:p>
          <a:p>
            <a:pPr lvl="1">
              <a:buFont typeface="Arial" pitchFamily="34" charset="0"/>
              <a:buChar char="•"/>
              <a:defRPr/>
            </a:pPr>
            <a:r>
              <a:rPr lang="en-US" dirty="0"/>
              <a:t>15% in his ward, staffed by doctors and students</a:t>
            </a:r>
          </a:p>
          <a:p>
            <a:pPr lvl="1">
              <a:buFont typeface="Arial" pitchFamily="34" charset="0"/>
              <a:buChar char="•"/>
              <a:defRPr/>
            </a:pPr>
            <a:r>
              <a:rPr lang="en-US" dirty="0"/>
              <a:t>2% in the ward at the hospital, attended by midwives</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43</a:t>
            </a:fld>
            <a:endParaRPr lang="en-US" dirty="0"/>
          </a:p>
        </p:txBody>
      </p:sp>
      <p:pic>
        <p:nvPicPr>
          <p:cNvPr id="6" name="Picture 5" descr="semmelweis18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41025" y="0"/>
            <a:ext cx="14478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032" y="3738021"/>
            <a:ext cx="1665968" cy="251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1240539"/>
          </a:xfrm>
        </p:spPr>
        <p:txBody>
          <a:bodyPr>
            <a:normAutofit fontScale="90000"/>
          </a:bodyPr>
          <a:lstStyle/>
          <a:p>
            <a:r>
              <a:rPr lang="en-US" dirty="0"/>
              <a:t>Cultural Stage 2: </a:t>
            </a:r>
            <a:r>
              <a:rPr lang="en-US" dirty="0">
                <a:solidFill>
                  <a:srgbClr val="92D050"/>
                </a:solidFill>
              </a:rPr>
              <a:t>Insight</a:t>
            </a:r>
            <a:r>
              <a:rPr lang="en-US" dirty="0"/>
              <a:t> through </a:t>
            </a:r>
            <a:br>
              <a:rPr lang="en-US" dirty="0"/>
            </a:br>
            <a:r>
              <a:rPr lang="en-US" dirty="0"/>
              <a:t>Measurement and </a:t>
            </a:r>
            <a:r>
              <a:rPr lang="en-US" dirty="0">
                <a:solidFill>
                  <a:srgbClr val="92D050"/>
                </a:solidFill>
              </a:rPr>
              <a:t>Control</a:t>
            </a:r>
            <a:endParaRPr lang="en-US" dirty="0"/>
          </a:p>
        </p:txBody>
      </p:sp>
      <p:sp>
        <p:nvSpPr>
          <p:cNvPr id="3" name="Content Placeholder 2"/>
          <p:cNvSpPr>
            <a:spLocks noGrp="1"/>
          </p:cNvSpPr>
          <p:nvPr>
            <p:ph idx="1"/>
          </p:nvPr>
        </p:nvSpPr>
        <p:spPr/>
        <p:txBody>
          <a:bodyPr>
            <a:normAutofit/>
          </a:bodyPr>
          <a:lstStyle/>
          <a:p>
            <a:pPr>
              <a:defRPr/>
            </a:pPr>
            <a:endParaRPr lang="en-US" dirty="0"/>
          </a:p>
          <a:p>
            <a:pPr>
              <a:defRPr/>
            </a:pPr>
            <a:r>
              <a:rPr lang="en-US" dirty="0"/>
              <a:t>He tries to </a:t>
            </a:r>
            <a:r>
              <a:rPr lang="en-US" dirty="0">
                <a:solidFill>
                  <a:srgbClr val="92D050"/>
                </a:solidFill>
              </a:rPr>
              <a:t>control</a:t>
            </a:r>
            <a:r>
              <a:rPr lang="en-US" dirty="0"/>
              <a:t> all differences</a:t>
            </a:r>
          </a:p>
          <a:p>
            <a:pPr lvl="1">
              <a:buFont typeface="Arial" pitchFamily="34" charset="0"/>
              <a:buChar char="•"/>
              <a:defRPr/>
            </a:pPr>
            <a:r>
              <a:rPr lang="en-US" dirty="0"/>
              <a:t>Birthing positions, ventilation, diet, even the way laundry was done</a:t>
            </a:r>
          </a:p>
          <a:p>
            <a:pPr>
              <a:defRPr/>
            </a:pPr>
            <a:r>
              <a:rPr lang="en-US" dirty="0"/>
              <a:t>He was away for 4 months and death rate fell significantly when he was away.  Could it be related to him?</a:t>
            </a:r>
          </a:p>
          <a:p>
            <a:pPr>
              <a:defRPr/>
            </a:pPr>
            <a:r>
              <a:rPr lang="en-US" dirty="0"/>
              <a:t>Insight:</a:t>
            </a:r>
          </a:p>
          <a:p>
            <a:pPr lvl="1">
              <a:buFont typeface="Arial" pitchFamily="34" charset="0"/>
              <a:buChar char="•"/>
              <a:defRPr/>
            </a:pPr>
            <a:r>
              <a:rPr lang="en-US" dirty="0"/>
              <a:t>Doctors were performing autopsies each morning on cadavers</a:t>
            </a:r>
          </a:p>
          <a:p>
            <a:pPr lvl="1">
              <a:buFont typeface="Arial" pitchFamily="34" charset="0"/>
              <a:buChar char="•"/>
              <a:defRPr/>
            </a:pPr>
            <a:r>
              <a:rPr lang="en-US" dirty="0"/>
              <a:t>Conjecture: particles (called germs today) were being transmitted to healthy patients </a:t>
            </a:r>
            <a:r>
              <a:rPr lang="en-US" i="1" dirty="0"/>
              <a:t>on the hands of the physicians</a:t>
            </a:r>
          </a:p>
          <a:p>
            <a:r>
              <a:rPr lang="en-US" dirty="0"/>
              <a:t>He experiments with cleansing agents</a:t>
            </a:r>
          </a:p>
          <a:p>
            <a:pPr lvl="1">
              <a:buFont typeface="Arial" pitchFamily="34" charset="0"/>
              <a:buChar char="•"/>
            </a:pPr>
            <a:r>
              <a:rPr lang="en-US" dirty="0"/>
              <a:t>Chlorine and lime was effective: death rate fell from 18% to 1% </a:t>
            </a:r>
            <a:endParaRPr lang="en-US" i="1" dirty="0"/>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44</a:t>
            </a:fld>
            <a:endParaRPr lang="en-US" dirty="0"/>
          </a:p>
        </p:txBody>
      </p:sp>
    </p:spTree>
    <p:extLst>
      <p:ext uri="{BB962C8B-B14F-4D97-AF65-F5344CB8AC3E}">
        <p14:creationId xmlns:p14="http://schemas.microsoft.com/office/powerpoint/2010/main" val="243570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Stage 3: </a:t>
            </a:r>
            <a:r>
              <a:rPr lang="en-US" dirty="0" err="1"/>
              <a:t>Semmelweis</a:t>
            </a:r>
            <a:r>
              <a:rPr lang="en-US" dirty="0"/>
              <a:t> Reflex</a:t>
            </a:r>
          </a:p>
        </p:txBody>
      </p:sp>
      <p:sp>
        <p:nvSpPr>
          <p:cNvPr id="3" name="Content Placeholder 2"/>
          <p:cNvSpPr>
            <a:spLocks noGrp="1"/>
          </p:cNvSpPr>
          <p:nvPr>
            <p:ph idx="1"/>
          </p:nvPr>
        </p:nvSpPr>
        <p:spPr/>
        <p:txBody>
          <a:bodyPr>
            <a:normAutofit fontScale="92500" lnSpcReduction="10000"/>
          </a:bodyPr>
          <a:lstStyle/>
          <a:p>
            <a:r>
              <a:rPr lang="en-US" sz="2800" dirty="0"/>
              <a:t>Success?  No!  Disbelief.  Where/what are these particles?</a:t>
            </a:r>
          </a:p>
          <a:p>
            <a:pPr lvl="1"/>
            <a:r>
              <a:rPr lang="en-US" sz="2400" dirty="0" err="1"/>
              <a:t>Semmelweis</a:t>
            </a:r>
            <a:r>
              <a:rPr lang="en-US" sz="2400" dirty="0"/>
              <a:t> was dropped from his post at the hospital</a:t>
            </a:r>
          </a:p>
          <a:p>
            <a:pPr lvl="1"/>
            <a:r>
              <a:rPr lang="en-US" sz="2400" dirty="0"/>
              <a:t>He goes to Hungary and reduced mortality rate in obstetrics to 0.85%</a:t>
            </a:r>
          </a:p>
          <a:p>
            <a:pPr lvl="1"/>
            <a:r>
              <a:rPr lang="en-US" sz="2400" dirty="0"/>
              <a:t>His student published a paper about the success. The editor wrote</a:t>
            </a:r>
          </a:p>
          <a:p>
            <a:pPr marL="914400" lvl="2" indent="0">
              <a:buFont typeface="Arial" charset="0"/>
              <a:buNone/>
            </a:pPr>
            <a:r>
              <a:rPr lang="en-US" i="1" dirty="0"/>
              <a:t>We believe that this chlorine-washing theory has long outlived its usefulness… It is time we are no longer to be deceived by this theory</a:t>
            </a:r>
          </a:p>
          <a:p>
            <a:r>
              <a:rPr lang="en-US" sz="2800" dirty="0"/>
              <a:t>In 1865, he suffered a nervous breakdown and was beaten at a mental hospital, where he died</a:t>
            </a:r>
          </a:p>
          <a:p>
            <a:r>
              <a:rPr lang="en-US" sz="2800" u="sng" dirty="0" err="1">
                <a:hlinkClick r:id="rId3"/>
              </a:rPr>
              <a:t>Semmelweis</a:t>
            </a:r>
            <a:r>
              <a:rPr lang="en-US" sz="2800" u="sng" dirty="0">
                <a:hlinkClick r:id="rId3"/>
              </a:rPr>
              <a:t> Reflex</a:t>
            </a:r>
            <a:r>
              <a:rPr lang="en-US" sz="2800" dirty="0"/>
              <a:t> is a reflex-like rejection of new knowledge because it contradicts entrenched norms, beliefs or paradigms</a:t>
            </a:r>
          </a:p>
          <a:p>
            <a:r>
              <a:rPr lang="en-US" sz="2800" dirty="0"/>
              <a:t>Only in 1800s?  No!  A 2005 study: inadequate hand washing is one of the prime contributors to the 2 million health-care-associated infections and 90,000 related deaths annually in the United States</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45</a:t>
            </a:fld>
            <a:endParaRPr lang="en-US" dirty="0"/>
          </a:p>
        </p:txBody>
      </p:sp>
    </p:spTree>
    <p:extLst>
      <p:ext uri="{BB962C8B-B14F-4D97-AF65-F5344CB8AC3E}">
        <p14:creationId xmlns:p14="http://schemas.microsoft.com/office/powerpoint/2010/main" val="7916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Stage 4: Fundamental Understanding</a:t>
            </a:r>
          </a:p>
        </p:txBody>
      </p:sp>
      <p:sp>
        <p:nvSpPr>
          <p:cNvPr id="3" name="Content Placeholder 2"/>
          <p:cNvSpPr>
            <a:spLocks noGrp="1"/>
          </p:cNvSpPr>
          <p:nvPr>
            <p:ph idx="1"/>
          </p:nvPr>
        </p:nvSpPr>
        <p:spPr/>
        <p:txBody>
          <a:bodyPr/>
          <a:lstStyle/>
          <a:p>
            <a:r>
              <a:rPr lang="en-US" dirty="0"/>
              <a:t>In 1879, Louis Pasteur showed the presence of Streptococcus in the blood of women with child fever</a:t>
            </a:r>
          </a:p>
          <a:p>
            <a:r>
              <a:rPr lang="en-US" dirty="0"/>
              <a:t>2008, 143 years after he died, a 50 Euro coin commemorating </a:t>
            </a:r>
            <a:r>
              <a:rPr lang="en-US" dirty="0" err="1"/>
              <a:t>Semmelweis</a:t>
            </a:r>
            <a:r>
              <a:rPr lang="en-US" dirty="0"/>
              <a:t> was issued</a:t>
            </a:r>
            <a:br>
              <a:rPr lang="en-US" dirty="0"/>
            </a:br>
            <a:endParaRPr lang="en-US" dirty="0"/>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46</a:t>
            </a:fld>
            <a:endParaRPr lang="en-US" dirty="0"/>
          </a:p>
        </p:txBody>
      </p:sp>
      <p:pic>
        <p:nvPicPr>
          <p:cNvPr id="6" name="Picture 5" descr="semmelweis_co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4540" y="3027660"/>
            <a:ext cx="2874826" cy="287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4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heckerboard(across)">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22169" y="1569156"/>
            <a:ext cx="11227324" cy="790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Summary: Evolve the Culture</a:t>
            </a:r>
          </a:p>
        </p:txBody>
      </p:sp>
      <p:sp>
        <p:nvSpPr>
          <p:cNvPr id="3" name="Content Placeholder 2"/>
          <p:cNvSpPr>
            <a:spLocks noGrp="1"/>
          </p:cNvSpPr>
          <p:nvPr>
            <p:ph idx="1"/>
          </p:nvPr>
        </p:nvSpPr>
        <p:spPr>
          <a:xfrm>
            <a:off x="622169" y="3751053"/>
            <a:ext cx="11227324" cy="1791791"/>
          </a:xfrm>
        </p:spPr>
        <p:txBody>
          <a:bodyPr/>
          <a:lstStyle/>
          <a:p>
            <a:r>
              <a:rPr lang="en-US" dirty="0"/>
              <a:t>In many areas we’re in the 1800s in terms of our understanding, so controlled experiments can help</a:t>
            </a:r>
          </a:p>
          <a:p>
            <a:pPr lvl="1"/>
            <a:r>
              <a:rPr lang="en-US" dirty="0"/>
              <a:t>First in doing the right thing, even if we don’t understand the fundamentals</a:t>
            </a:r>
          </a:p>
          <a:p>
            <a:pPr lvl="1"/>
            <a:r>
              <a:rPr lang="en-US" dirty="0"/>
              <a:t>Then developing the underlying fundamental theories</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47</a:t>
            </a:fld>
            <a:endParaRPr lang="en-US" dirty="0"/>
          </a:p>
        </p:txBody>
      </p:sp>
      <p:grpSp>
        <p:nvGrpSpPr>
          <p:cNvPr id="19" name="Group 18"/>
          <p:cNvGrpSpPr/>
          <p:nvPr/>
        </p:nvGrpSpPr>
        <p:grpSpPr>
          <a:xfrm>
            <a:off x="344290" y="1818348"/>
            <a:ext cx="11638886" cy="1258257"/>
            <a:chOff x="276557" y="2799871"/>
            <a:chExt cx="11638886" cy="1258257"/>
          </a:xfrm>
        </p:grpSpPr>
        <p:grpSp>
          <p:nvGrpSpPr>
            <p:cNvPr id="6" name="Group 5"/>
            <p:cNvGrpSpPr/>
            <p:nvPr/>
          </p:nvGrpSpPr>
          <p:grpSpPr>
            <a:xfrm>
              <a:off x="276557" y="2799871"/>
              <a:ext cx="3145644" cy="1258257"/>
              <a:chOff x="5403" y="671218"/>
              <a:chExt cx="3145644" cy="1258257"/>
            </a:xfrm>
          </p:grpSpPr>
          <p:sp>
            <p:nvSpPr>
              <p:cNvPr id="16" name="Chevron 15"/>
              <p:cNvSpPr/>
              <p:nvPr/>
            </p:nvSpPr>
            <p:spPr>
              <a:xfrm>
                <a:off x="5403" y="671218"/>
                <a:ext cx="3145644" cy="1258257"/>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Chevron 4"/>
              <p:cNvSpPr/>
              <p:nvPr/>
            </p:nvSpPr>
            <p:spPr>
              <a:xfrm>
                <a:off x="634532" y="671218"/>
                <a:ext cx="1887387" cy="1258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a:t>Hubris</a:t>
                </a:r>
              </a:p>
            </p:txBody>
          </p:sp>
        </p:grpSp>
        <p:grpSp>
          <p:nvGrpSpPr>
            <p:cNvPr id="7" name="Group 6"/>
            <p:cNvGrpSpPr/>
            <p:nvPr/>
          </p:nvGrpSpPr>
          <p:grpSpPr>
            <a:xfrm>
              <a:off x="3107638" y="2799871"/>
              <a:ext cx="3145644" cy="1258257"/>
              <a:chOff x="2836484" y="671218"/>
              <a:chExt cx="3145644" cy="1258257"/>
            </a:xfrm>
          </p:grpSpPr>
          <p:sp>
            <p:nvSpPr>
              <p:cNvPr id="14" name="Chevron 13"/>
              <p:cNvSpPr/>
              <p:nvPr/>
            </p:nvSpPr>
            <p:spPr>
              <a:xfrm>
                <a:off x="2836484" y="671218"/>
                <a:ext cx="3145644" cy="1258257"/>
              </a:xfrm>
              <a:prstGeom prst="chevron">
                <a:avLst/>
              </a:prstGeom>
              <a:solidFill>
                <a:srgbClr val="F6AE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6"/>
              <p:cNvSpPr/>
              <p:nvPr/>
            </p:nvSpPr>
            <p:spPr>
              <a:xfrm>
                <a:off x="3465613" y="671218"/>
                <a:ext cx="1887387" cy="1258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a:t>Measure and Control</a:t>
                </a:r>
              </a:p>
            </p:txBody>
          </p:sp>
        </p:grpSp>
        <p:grpSp>
          <p:nvGrpSpPr>
            <p:cNvPr id="8" name="Group 7"/>
            <p:cNvGrpSpPr/>
            <p:nvPr/>
          </p:nvGrpSpPr>
          <p:grpSpPr>
            <a:xfrm>
              <a:off x="5938718" y="2799871"/>
              <a:ext cx="3145644" cy="1258257"/>
              <a:chOff x="5667564" y="671218"/>
              <a:chExt cx="3145644" cy="1258257"/>
            </a:xfrm>
          </p:grpSpPr>
          <p:sp>
            <p:nvSpPr>
              <p:cNvPr id="12" name="Chevron 11"/>
              <p:cNvSpPr/>
              <p:nvPr/>
            </p:nvSpPr>
            <p:spPr>
              <a:xfrm>
                <a:off x="5667564" y="671218"/>
                <a:ext cx="3145644" cy="1258257"/>
              </a:xfrm>
              <a:prstGeom prst="chevron">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8"/>
              <p:cNvSpPr/>
              <p:nvPr/>
            </p:nvSpPr>
            <p:spPr>
              <a:xfrm>
                <a:off x="6296693" y="671218"/>
                <a:ext cx="1887387" cy="1258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solidFill>
                      <a:schemeClr val="bg1"/>
                    </a:solidFill>
                  </a:rPr>
                  <a:t>Accept Results avoid Semmelweis Reflex</a:t>
                </a:r>
              </a:p>
            </p:txBody>
          </p:sp>
        </p:grpSp>
        <p:grpSp>
          <p:nvGrpSpPr>
            <p:cNvPr id="9" name="Group 8"/>
            <p:cNvGrpSpPr/>
            <p:nvPr/>
          </p:nvGrpSpPr>
          <p:grpSpPr>
            <a:xfrm>
              <a:off x="8769799" y="2799871"/>
              <a:ext cx="3145644" cy="1258257"/>
              <a:chOff x="8498645" y="671218"/>
              <a:chExt cx="3145644" cy="1258257"/>
            </a:xfrm>
          </p:grpSpPr>
          <p:sp>
            <p:nvSpPr>
              <p:cNvPr id="10" name="Chevron 9"/>
              <p:cNvSpPr/>
              <p:nvPr/>
            </p:nvSpPr>
            <p:spPr>
              <a:xfrm>
                <a:off x="8498645" y="671218"/>
                <a:ext cx="3145644" cy="1258257"/>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Chevron 10"/>
              <p:cNvSpPr/>
              <p:nvPr/>
            </p:nvSpPr>
            <p:spPr>
              <a:xfrm>
                <a:off x="9127774" y="671218"/>
                <a:ext cx="1887387" cy="1258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a:t>Fundamental Understanding</a:t>
                </a:r>
              </a:p>
            </p:txBody>
          </p:sp>
        </p:grpSp>
      </p:grpSp>
      <p:sp>
        <p:nvSpPr>
          <p:cNvPr id="20" name="Rectangle 19"/>
          <p:cNvSpPr/>
          <p:nvPr/>
        </p:nvSpPr>
        <p:spPr>
          <a:xfrm>
            <a:off x="3048000" y="3013502"/>
            <a:ext cx="6096000" cy="830997"/>
          </a:xfrm>
          <a:prstGeom prst="rect">
            <a:avLst/>
          </a:prstGeom>
        </p:spPr>
        <p:txBody>
          <a:bodyPr>
            <a:spAutoFit/>
          </a:bodyPr>
          <a:lstStyle/>
          <a:p>
            <a:pPr marL="685800" lvl="1" indent="-342900"/>
            <a:r>
              <a:rPr lang="en-US" sz="2400">
                <a:solidFill>
                  <a:srgbClr val="FFFFFF"/>
                </a:solidFill>
              </a:rPr>
              <a:t>Hippos kill more humans than any other (non-human) mammal (really)</a:t>
            </a:r>
            <a:endParaRPr lang="en-US" sz="2400" dirty="0"/>
          </a:p>
        </p:txBody>
      </p:sp>
    </p:spTree>
    <p:extLst>
      <p:ext uri="{BB962C8B-B14F-4D97-AF65-F5344CB8AC3E}">
        <p14:creationId xmlns:p14="http://schemas.microsoft.com/office/powerpoint/2010/main" val="2643461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5DF6-0FB0-48F6-A864-AD7E55601BCF}"/>
              </a:ext>
            </a:extLst>
          </p:cNvPr>
          <p:cNvSpPr>
            <a:spLocks noGrp="1"/>
          </p:cNvSpPr>
          <p:nvPr>
            <p:ph type="title"/>
          </p:nvPr>
        </p:nvSpPr>
        <p:spPr>
          <a:xfrm>
            <a:off x="389087" y="277638"/>
            <a:ext cx="11227324" cy="1013279"/>
          </a:xfrm>
        </p:spPr>
        <p:txBody>
          <a:bodyPr>
            <a:normAutofit/>
          </a:bodyPr>
          <a:lstStyle/>
          <a:p>
            <a:r>
              <a:rPr lang="en-US" dirty="0"/>
              <a:t>Maturity Model in Experimentation</a:t>
            </a:r>
          </a:p>
        </p:txBody>
      </p:sp>
      <p:sp>
        <p:nvSpPr>
          <p:cNvPr id="3" name="Content Placeholder 2">
            <a:extLst>
              <a:ext uri="{FF2B5EF4-FFF2-40B4-BE49-F238E27FC236}">
                <a16:creationId xmlns:a16="http://schemas.microsoft.com/office/drawing/2014/main" id="{D2080EC2-D0D0-4BF2-BB0B-D6BF1B2CA73C}"/>
              </a:ext>
            </a:extLst>
          </p:cNvPr>
          <p:cNvSpPr>
            <a:spLocks noGrp="1"/>
          </p:cNvSpPr>
          <p:nvPr>
            <p:ph idx="1"/>
          </p:nvPr>
        </p:nvSpPr>
        <p:spPr>
          <a:xfrm>
            <a:off x="490752" y="1734787"/>
            <a:ext cx="11490157" cy="585537"/>
          </a:xfrm>
        </p:spPr>
        <p:txBody>
          <a:bodyPr>
            <a:normAutofit/>
          </a:bodyPr>
          <a:lstStyle/>
          <a:p>
            <a:pPr marL="0" indent="0">
              <a:buNone/>
            </a:pPr>
            <a:r>
              <a:rPr lang="en-US" sz="3200" dirty="0"/>
              <a:t>Enabling experimentation in large software products is challenging</a:t>
            </a:r>
          </a:p>
        </p:txBody>
      </p:sp>
      <p:sp>
        <p:nvSpPr>
          <p:cNvPr id="5" name="Content Placeholder 2">
            <a:extLst>
              <a:ext uri="{FF2B5EF4-FFF2-40B4-BE49-F238E27FC236}">
                <a16:creationId xmlns:a16="http://schemas.microsoft.com/office/drawing/2014/main" id="{65186505-A281-4607-918C-11A4787D9D19}"/>
              </a:ext>
            </a:extLst>
          </p:cNvPr>
          <p:cNvSpPr txBox="1">
            <a:spLocks/>
          </p:cNvSpPr>
          <p:nvPr/>
        </p:nvSpPr>
        <p:spPr>
          <a:xfrm>
            <a:off x="490752" y="2677378"/>
            <a:ext cx="10515600" cy="35693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experimentation platform capabilities is only one piece of the puzzle</a:t>
            </a:r>
          </a:p>
          <a:p>
            <a:r>
              <a:rPr lang="en-US" dirty="0"/>
              <a:t>Other aspects include:</a:t>
            </a:r>
          </a:p>
          <a:p>
            <a:pPr lvl="1"/>
            <a:r>
              <a:rPr lang="en-US" dirty="0"/>
              <a:t>Data quality: instrumentation, pipelines, monitoring</a:t>
            </a:r>
          </a:p>
          <a:p>
            <a:pPr lvl="1"/>
            <a:r>
              <a:rPr lang="en-US" dirty="0"/>
              <a:t>Integration of experimentation into team’s software development process</a:t>
            </a:r>
          </a:p>
          <a:p>
            <a:pPr lvl="1"/>
            <a:r>
              <a:rPr lang="en-US" dirty="0"/>
              <a:t>Ability to clearly specify and measure product’s long-term goals (OEC)</a:t>
            </a:r>
          </a:p>
          <a:p>
            <a:pPr lvl="1"/>
            <a:r>
              <a:rPr lang="en-US" dirty="0"/>
              <a:t>Development of experimentation knowledge and expertise within the team</a:t>
            </a:r>
          </a:p>
          <a:p>
            <a:pPr lvl="1"/>
            <a:r>
              <a:rPr lang="en-US" dirty="0"/>
              <a:t>Cultural buy-in</a:t>
            </a:r>
          </a:p>
          <a:p>
            <a:pPr marL="457200" lvl="1" indent="0">
              <a:buNone/>
            </a:pPr>
            <a:r>
              <a:rPr lang="en-US" dirty="0"/>
              <a:t> </a:t>
            </a:r>
          </a:p>
          <a:p>
            <a:r>
              <a:rPr lang="en-US" dirty="0"/>
              <a:t>We developed a model to describe this process and provide step-by-step guidance in The </a:t>
            </a:r>
            <a:r>
              <a:rPr lang="en-US" dirty="0">
                <a:hlinkClick r:id="rId3"/>
              </a:rPr>
              <a:t>Evolution of Continuous Experimentation</a:t>
            </a:r>
            <a:endParaRPr lang="en-US" dirty="0"/>
          </a:p>
        </p:txBody>
      </p:sp>
    </p:spTree>
    <p:extLst>
      <p:ext uri="{BB962C8B-B14F-4D97-AF65-F5344CB8AC3E}">
        <p14:creationId xmlns:p14="http://schemas.microsoft.com/office/powerpoint/2010/main" val="3352556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5021D-7C5F-49AB-97A1-21144E882A80}"/>
              </a:ext>
            </a:extLst>
          </p:cNvPr>
          <p:cNvPicPr>
            <a:picLocks noChangeAspect="1"/>
          </p:cNvPicPr>
          <p:nvPr/>
        </p:nvPicPr>
        <p:blipFill>
          <a:blip r:embed="rId3"/>
          <a:stretch>
            <a:fillRect/>
          </a:stretch>
        </p:blipFill>
        <p:spPr>
          <a:xfrm>
            <a:off x="1265797" y="0"/>
            <a:ext cx="9660406" cy="6858000"/>
          </a:xfrm>
          <a:prstGeom prst="rect">
            <a:avLst/>
          </a:prstGeom>
        </p:spPr>
      </p:pic>
    </p:spTree>
    <p:extLst>
      <p:ext uri="{BB962C8B-B14F-4D97-AF65-F5344CB8AC3E}">
        <p14:creationId xmlns:p14="http://schemas.microsoft.com/office/powerpoint/2010/main" val="407327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3604" y="309181"/>
            <a:ext cx="11227324" cy="1178243"/>
          </a:xfrm>
        </p:spPr>
        <p:txBody>
          <a:bodyPr>
            <a:normAutofit fontScale="90000"/>
          </a:bodyPr>
          <a:lstStyle/>
          <a:p>
            <a:r>
              <a:rPr lang="en-US" dirty="0"/>
              <a:t>Team and Mission</a:t>
            </a:r>
            <a:br>
              <a:rPr lang="en-US" dirty="0"/>
            </a:br>
            <a:r>
              <a:rPr lang="en-US" dirty="0"/>
              <a:t>(Why can I talk about scale?)</a:t>
            </a:r>
          </a:p>
        </p:txBody>
      </p:sp>
      <p:sp>
        <p:nvSpPr>
          <p:cNvPr id="3" name="Content Placeholder 2"/>
          <p:cNvSpPr>
            <a:spLocks noGrp="1"/>
          </p:cNvSpPr>
          <p:nvPr>
            <p:ph idx="1"/>
          </p:nvPr>
        </p:nvSpPr>
        <p:spPr>
          <a:xfrm>
            <a:off x="273604" y="1806082"/>
            <a:ext cx="11851496" cy="4505495"/>
          </a:xfrm>
        </p:spPr>
        <p:txBody>
          <a:bodyPr>
            <a:noAutofit/>
          </a:bodyPr>
          <a:lstStyle/>
          <a:p>
            <a:r>
              <a:rPr lang="en-US" sz="3200" dirty="0"/>
              <a:t>Analysis and Experimentation team at Microsoft: </a:t>
            </a:r>
            <a:endParaRPr lang="en-US" sz="2800" dirty="0"/>
          </a:p>
          <a:p>
            <a:pPr lvl="1"/>
            <a:r>
              <a:rPr lang="en-US" sz="2400" dirty="0"/>
              <a:t>Mission: Accelerate innovation through trustworthy analysis and experimentation</a:t>
            </a:r>
          </a:p>
          <a:p>
            <a:pPr lvl="1"/>
            <a:r>
              <a:rPr lang="en-US" sz="2400" dirty="0"/>
              <a:t>One of the largest experimentation systems on the planet</a:t>
            </a:r>
          </a:p>
          <a:p>
            <a:pPr lvl="1"/>
            <a:r>
              <a:rPr lang="en-US" sz="2400" dirty="0"/>
              <a:t>Every month about 2,000 experiment treatments start (50-100/day)</a:t>
            </a:r>
          </a:p>
          <a:p>
            <a:pPr lvl="1"/>
            <a:r>
              <a:rPr lang="en-US" sz="2400" dirty="0"/>
              <a:t>120 people (70 developers, 40 data scientists, 10 program managers).</a:t>
            </a:r>
            <a:br>
              <a:rPr lang="en-US" sz="2400" dirty="0"/>
            </a:br>
            <a:r>
              <a:rPr lang="en-US" sz="2400" dirty="0"/>
              <a:t>Team includes people who worked at Amazon, Facebook, Google</a:t>
            </a:r>
          </a:p>
          <a:p>
            <a:r>
              <a:rPr lang="en-US" sz="2800" dirty="0"/>
              <a:t>At Microsoft, I have been involved in experimentation for 13 years</a:t>
            </a:r>
          </a:p>
          <a:p>
            <a:r>
              <a:rPr lang="en-US" sz="2800" dirty="0"/>
              <a:t>I previously ran Amazon’s data mining and personalization,</a:t>
            </a:r>
            <a:br>
              <a:rPr lang="en-US" sz="2800" dirty="0"/>
            </a:br>
            <a:r>
              <a:rPr lang="en-US" sz="2800" dirty="0"/>
              <a:t>including the </a:t>
            </a:r>
            <a:r>
              <a:rPr lang="en-US" sz="2800" dirty="0" err="1"/>
              <a:t>Weblab</a:t>
            </a:r>
            <a:r>
              <a:rPr lang="en-US" sz="2800" dirty="0"/>
              <a:t> experimentation system</a:t>
            </a:r>
            <a:br>
              <a:rPr lang="en-US" sz="2800" dirty="0"/>
            </a:br>
            <a:endParaRPr lang="en-US" sz="2800"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a:t>
            </a:fld>
            <a:endParaRPr lang="en-US" dirty="0"/>
          </a:p>
        </p:txBody>
      </p:sp>
      <p:pic>
        <p:nvPicPr>
          <p:cNvPr id="8" name="Picture 7" descr="ExP_logo_noreflect_trans_PNG.png">
            <a:extLst>
              <a:ext uri="{FF2B5EF4-FFF2-40B4-BE49-F238E27FC236}">
                <a16:creationId xmlns:a16="http://schemas.microsoft.com/office/drawing/2014/main" id="{642460F1-6F5C-4D61-A8DF-993A28605D67}"/>
              </a:ext>
            </a:extLst>
          </p:cNvPr>
          <p:cNvPicPr>
            <a:picLocks noChangeAspect="1"/>
          </p:cNvPicPr>
          <p:nvPr/>
        </p:nvPicPr>
        <p:blipFill>
          <a:blip r:embed="rId3" cstate="print"/>
          <a:stretch>
            <a:fillRect/>
          </a:stretch>
        </p:blipFill>
        <p:spPr>
          <a:xfrm>
            <a:off x="9016140" y="195577"/>
            <a:ext cx="3108960" cy="1765606"/>
          </a:xfrm>
          <a:prstGeom prst="rect">
            <a:avLst/>
          </a:prstGeom>
        </p:spPr>
      </p:pic>
    </p:spTree>
    <p:extLst>
      <p:ext uri="{BB962C8B-B14F-4D97-AF65-F5344CB8AC3E}">
        <p14:creationId xmlns:p14="http://schemas.microsoft.com/office/powerpoint/2010/main" val="32452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a:t>
            </a:r>
          </a:p>
        </p:txBody>
      </p:sp>
      <p:sp>
        <p:nvSpPr>
          <p:cNvPr id="3" name="Content Placeholder 2"/>
          <p:cNvSpPr>
            <a:spLocks noGrp="1"/>
          </p:cNvSpPr>
          <p:nvPr>
            <p:ph idx="1"/>
          </p:nvPr>
        </p:nvSpPr>
        <p:spPr/>
        <p:txBody>
          <a:bodyPr/>
          <a:lstStyle/>
          <a:p>
            <a:r>
              <a:rPr lang="en-US" dirty="0"/>
              <a:t>Controversial examples</a:t>
            </a:r>
          </a:p>
          <a:p>
            <a:pPr lvl="1"/>
            <a:r>
              <a:rPr lang="en-US" dirty="0"/>
              <a:t>Facebook ran an </a:t>
            </a:r>
            <a:r>
              <a:rPr lang="en-US" dirty="0">
                <a:hlinkClick r:id="rId3"/>
              </a:rPr>
              <a:t>emotional contagion experiment</a:t>
            </a:r>
            <a:r>
              <a:rPr lang="en-US" dirty="0"/>
              <a:t> (</a:t>
            </a:r>
            <a:r>
              <a:rPr lang="en-US" dirty="0">
                <a:hlinkClick r:id="rId4"/>
              </a:rPr>
              <a:t>editorial commentary</a:t>
            </a:r>
            <a:r>
              <a:rPr lang="en-US" dirty="0"/>
              <a:t>)</a:t>
            </a:r>
          </a:p>
          <a:p>
            <a:pPr lvl="1"/>
            <a:r>
              <a:rPr lang="en-US" dirty="0"/>
              <a:t>Amazon ran a </a:t>
            </a:r>
            <a:r>
              <a:rPr lang="en-US" dirty="0">
                <a:hlinkClick r:id="rId5"/>
              </a:rPr>
              <a:t>pricing experiment</a:t>
            </a:r>
            <a:endParaRPr lang="en-US" dirty="0"/>
          </a:p>
          <a:p>
            <a:pPr lvl="1"/>
            <a:r>
              <a:rPr lang="en-US" dirty="0"/>
              <a:t>OK Cupid (matching site) </a:t>
            </a:r>
            <a:r>
              <a:rPr lang="en-US" dirty="0">
                <a:hlinkClick r:id="rId6"/>
              </a:rPr>
              <a:t>modified the “match” score</a:t>
            </a:r>
            <a:r>
              <a:rPr lang="en-US" dirty="0"/>
              <a:t> to deceive users who they believed matched at 30% so it showed 90%</a:t>
            </a:r>
          </a:p>
          <a:p>
            <a:r>
              <a:rPr lang="en-US" dirty="0"/>
              <a:t>Resources</a:t>
            </a:r>
          </a:p>
          <a:p>
            <a:pPr lvl="1"/>
            <a:r>
              <a:rPr lang="en-US" dirty="0"/>
              <a:t>1979 </a:t>
            </a:r>
            <a:r>
              <a:rPr lang="en-US" dirty="0">
                <a:hlinkClick r:id="rId7"/>
              </a:rPr>
              <a:t>Belmont Report</a:t>
            </a:r>
            <a:endParaRPr lang="en-US" dirty="0"/>
          </a:p>
          <a:p>
            <a:pPr lvl="1"/>
            <a:r>
              <a:rPr lang="en-US" dirty="0"/>
              <a:t>1991 Federal </a:t>
            </a:r>
            <a:r>
              <a:rPr lang="en-US" dirty="0">
                <a:hlinkClick r:id="rId8"/>
              </a:rPr>
              <a:t>“Common Rule”</a:t>
            </a:r>
            <a:r>
              <a:rPr lang="en-US" dirty="0"/>
              <a:t> and </a:t>
            </a:r>
            <a:r>
              <a:rPr lang="en-US" dirty="0">
                <a:hlinkClick r:id="rId9"/>
              </a:rPr>
              <a:t>Protection of Human Subjects</a:t>
            </a:r>
            <a:br>
              <a:rPr lang="en-US" dirty="0"/>
            </a:br>
            <a:r>
              <a:rPr lang="en-US" dirty="0"/>
              <a:t>Key concept: Minimal Risk: the probability and magnitude of harm or discomfort anticipated in the research are not greater in and of themselves than those ordinarily encountered in daily life or during the performance of routine physical or psychological examinations or tests</a:t>
            </a:r>
          </a:p>
          <a:p>
            <a:r>
              <a:rPr lang="en-US" dirty="0"/>
              <a:t>When in doubt, use an IRB: Institutional Review Board</a:t>
            </a:r>
          </a:p>
          <a:p>
            <a:endParaRPr lang="en-US" dirty="0"/>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50</a:t>
            </a:fld>
            <a:endParaRPr lang="en-US" dirty="0"/>
          </a:p>
        </p:txBody>
      </p:sp>
    </p:spTree>
    <p:extLst>
      <p:ext uri="{BB962C8B-B14F-4D97-AF65-F5344CB8AC3E}">
        <p14:creationId xmlns:p14="http://schemas.microsoft.com/office/powerpoint/2010/main" val="3844489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22169" y="1321080"/>
            <a:ext cx="11227324" cy="5080246"/>
          </a:xfrm>
        </p:spPr>
        <p:txBody>
          <a:bodyPr>
            <a:normAutofit/>
          </a:bodyPr>
          <a:lstStyle/>
          <a:p>
            <a:r>
              <a:rPr lang="en-US" dirty="0"/>
              <a:t>Think about the </a:t>
            </a:r>
            <a:r>
              <a:rPr lang="en-US" dirty="0">
                <a:solidFill>
                  <a:srgbClr val="00B050"/>
                </a:solidFill>
              </a:rPr>
              <a:t>OEC</a:t>
            </a:r>
            <a:r>
              <a:rPr lang="en-US" dirty="0"/>
              <a:t>. Make sure the org agrees </a:t>
            </a:r>
            <a:r>
              <a:rPr lang="en-US" b="1" dirty="0"/>
              <a:t>what</a:t>
            </a:r>
            <a:r>
              <a:rPr lang="en-US" dirty="0"/>
              <a:t> to optimize</a:t>
            </a:r>
          </a:p>
          <a:p>
            <a:r>
              <a:rPr lang="en-US" dirty="0"/>
              <a:t>It is hard to assess the value of ideas</a:t>
            </a:r>
          </a:p>
          <a:p>
            <a:pPr marL="685800" lvl="1" indent="-342900"/>
            <a:r>
              <a:rPr lang="en-US" sz="2400" dirty="0"/>
              <a:t>Listen to your customers – </a:t>
            </a:r>
            <a:r>
              <a:rPr lang="en-US" sz="2400" dirty="0">
                <a:solidFill>
                  <a:srgbClr val="00B050"/>
                </a:solidFill>
              </a:rPr>
              <a:t>Get the data</a:t>
            </a:r>
          </a:p>
          <a:p>
            <a:pPr marL="685800" lvl="1" indent="-342900"/>
            <a:r>
              <a:rPr lang="en-US" sz="2400" dirty="0">
                <a:solidFill>
                  <a:srgbClr val="00B050"/>
                </a:solidFill>
              </a:rPr>
              <a:t>Prepare to be humbled</a:t>
            </a:r>
            <a:r>
              <a:rPr lang="en-US" sz="2400" dirty="0"/>
              <a:t>: data trumps intuition.  Cultural challenges. </a:t>
            </a:r>
            <a:endParaRPr lang="en-US" dirty="0"/>
          </a:p>
          <a:p>
            <a:pPr marL="174625" indent="-174625"/>
            <a:r>
              <a:rPr lang="en-US" dirty="0"/>
              <a:t>Compute the statistics carefully</a:t>
            </a:r>
          </a:p>
          <a:p>
            <a:pPr marL="685800" lvl="1" indent="-342900"/>
            <a:r>
              <a:rPr lang="en-US" sz="2400" dirty="0"/>
              <a:t>Getting numbers is easy.  Getting a number you can </a:t>
            </a:r>
            <a:r>
              <a:rPr lang="en-US" sz="2400" dirty="0">
                <a:solidFill>
                  <a:srgbClr val="00B050"/>
                </a:solidFill>
              </a:rPr>
              <a:t>trust</a:t>
            </a:r>
            <a:r>
              <a:rPr lang="en-US" sz="2400" dirty="0"/>
              <a:t> is harder</a:t>
            </a:r>
            <a:endParaRPr lang="en-US" dirty="0"/>
          </a:p>
          <a:p>
            <a:r>
              <a:rPr lang="en-US" dirty="0"/>
              <a:t>Experiment often</a:t>
            </a:r>
          </a:p>
          <a:p>
            <a:pPr marL="685800" lvl="1" indent="-342900"/>
            <a:r>
              <a:rPr lang="en-US" sz="2400" dirty="0"/>
              <a:t>Triple your experiment rate and you triple your success (and failure) rate.</a:t>
            </a:r>
            <a:br>
              <a:rPr lang="en-US" sz="2400" dirty="0"/>
            </a:br>
            <a:r>
              <a:rPr lang="en-US" sz="2400" dirty="0"/>
              <a:t>Fail fast &amp; often in order to succeed</a:t>
            </a:r>
          </a:p>
          <a:p>
            <a:pPr marL="685800" lvl="1" indent="-342900"/>
            <a:r>
              <a:rPr lang="en-US" sz="2400" dirty="0"/>
              <a:t>Accelerate innovation by lowering the cost of experimenting</a:t>
            </a:r>
            <a:endParaRPr lang="en-US" dirty="0"/>
          </a:p>
          <a:p>
            <a:r>
              <a:rPr lang="en-US" dirty="0"/>
              <a:t>See </a:t>
            </a:r>
            <a:r>
              <a:rPr lang="en-US" dirty="0">
                <a:hlinkClick r:id="rId3"/>
              </a:rPr>
              <a:t>http://exp-platform.com</a:t>
            </a:r>
            <a:r>
              <a:rPr lang="en-US" dirty="0"/>
              <a:t> for papers</a:t>
            </a:r>
          </a:p>
          <a:p>
            <a:pPr marL="0" indent="0">
              <a:buNone/>
            </a:pPr>
            <a:endParaRPr lang="en-US" dirty="0"/>
          </a:p>
        </p:txBody>
      </p:sp>
      <p:sp>
        <p:nvSpPr>
          <p:cNvPr id="6" name="Date Placeholder 5"/>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51</a:t>
            </a:fld>
            <a:endParaRPr lang="en-US" dirty="0"/>
          </a:p>
        </p:txBody>
      </p:sp>
      <p:sp>
        <p:nvSpPr>
          <p:cNvPr id="8" name="Rectangle 7"/>
          <p:cNvSpPr/>
          <p:nvPr/>
        </p:nvSpPr>
        <p:spPr>
          <a:xfrm>
            <a:off x="6843775" y="652596"/>
            <a:ext cx="5091779" cy="461665"/>
          </a:xfrm>
          <a:prstGeom prst="rect">
            <a:avLst/>
          </a:prstGeom>
        </p:spPr>
        <p:txBody>
          <a:bodyPr wrap="none">
            <a:spAutoFit/>
          </a:bodyPr>
          <a:lstStyle/>
          <a:p>
            <a:pPr marL="0" lvl="1"/>
            <a:r>
              <a:rPr lang="en-US" sz="2400" i="1" dirty="0"/>
              <a:t>The less data, the stronger the opinions</a:t>
            </a:r>
          </a:p>
        </p:txBody>
      </p:sp>
    </p:spTree>
    <p:extLst>
      <p:ext uri="{BB962C8B-B14F-4D97-AF65-F5344CB8AC3E}">
        <p14:creationId xmlns:p14="http://schemas.microsoft.com/office/powerpoint/2010/main" val="35467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Ronny Kohavi (@RonnyK)</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52</a:t>
            </a:fld>
            <a:endParaRPr lang="en-US" dirty="0"/>
          </a:p>
        </p:txBody>
      </p:sp>
    </p:spTree>
    <p:extLst>
      <p:ext uri="{BB962C8B-B14F-4D97-AF65-F5344CB8AC3E}">
        <p14:creationId xmlns:p14="http://schemas.microsoft.com/office/powerpoint/2010/main" val="263946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Product Development</a:t>
            </a:r>
          </a:p>
        </p:txBody>
      </p:sp>
      <p:sp>
        <p:nvSpPr>
          <p:cNvPr id="3" name="Content Placeholder 2"/>
          <p:cNvSpPr>
            <a:spLocks noGrp="1"/>
          </p:cNvSpPr>
          <p:nvPr>
            <p:ph idx="1"/>
          </p:nvPr>
        </p:nvSpPr>
        <p:spPr>
          <a:xfrm>
            <a:off x="622169" y="2357526"/>
            <a:ext cx="11227324" cy="3953900"/>
          </a:xfrm>
        </p:spPr>
        <p:txBody>
          <a:bodyPr>
            <a:normAutofit fontScale="85000" lnSpcReduction="20000"/>
          </a:bodyPr>
          <a:lstStyle/>
          <a:p>
            <a:r>
              <a:rPr lang="en-US" dirty="0"/>
              <a:t>Classical software development: spec-&gt;dev-&gt;test-&gt;release</a:t>
            </a:r>
            <a:endParaRPr lang="en-US" sz="1900" dirty="0"/>
          </a:p>
          <a:p>
            <a:r>
              <a:rPr lang="en-US" dirty="0"/>
              <a:t>Customer-driven Development: Build-&gt;Measure-&gt;Learn (continuous deployment cycles)</a:t>
            </a:r>
          </a:p>
          <a:p>
            <a:pPr lvl="1"/>
            <a:r>
              <a:rPr lang="en-US" sz="2400" dirty="0"/>
              <a:t>Described in Steve Blank’s </a:t>
            </a:r>
            <a:r>
              <a:rPr lang="en-US" sz="2400" i="1" dirty="0"/>
              <a:t>The Four Steps to the Epiphany (2005)</a:t>
            </a:r>
          </a:p>
          <a:p>
            <a:pPr lvl="1"/>
            <a:r>
              <a:rPr lang="en-US" sz="2400" dirty="0"/>
              <a:t>Popularized by Eric Ries’ </a:t>
            </a:r>
            <a:r>
              <a:rPr lang="en-US" sz="2400" i="1" dirty="0"/>
              <a:t>The Lean Startup (2011)</a:t>
            </a:r>
          </a:p>
          <a:p>
            <a:pPr lvl="1"/>
            <a:r>
              <a:rPr lang="en-US" sz="2400" dirty="0"/>
              <a:t>Build a Minimum Viable Product (MVP), or feature, cheaply</a:t>
            </a:r>
          </a:p>
          <a:p>
            <a:pPr lvl="1"/>
            <a:r>
              <a:rPr lang="en-US" sz="2400" dirty="0"/>
              <a:t>Evaluate it with real users in a </a:t>
            </a:r>
            <a:r>
              <a:rPr lang="en-US" sz="2400" b="1" dirty="0"/>
              <a:t>controlled experiment (e.g., A/B test)</a:t>
            </a:r>
          </a:p>
          <a:p>
            <a:pPr lvl="1"/>
            <a:r>
              <a:rPr lang="en-US" sz="2400" dirty="0"/>
              <a:t>Iterate (or pivot) based on learnings</a:t>
            </a:r>
          </a:p>
          <a:p>
            <a:r>
              <a:rPr lang="en-US" dirty="0"/>
              <a:t>Why use Customer-driven Development?</a:t>
            </a:r>
            <a:br>
              <a:rPr lang="en-US" dirty="0"/>
            </a:br>
            <a:r>
              <a:rPr lang="en-US" dirty="0"/>
              <a:t>Because we are poor at assessing the value of our ideas</a:t>
            </a:r>
            <a:br>
              <a:rPr lang="en-US" dirty="0"/>
            </a:br>
            <a:r>
              <a:rPr lang="en-US" sz="1900" dirty="0"/>
              <a:t> (more about this later in the talk)</a:t>
            </a:r>
          </a:p>
          <a:p>
            <a:r>
              <a:rPr lang="en-US" dirty="0"/>
              <a:t>Why I love controlled experiments</a:t>
            </a:r>
          </a:p>
          <a:p>
            <a:pPr marL="384048" lvl="2" indent="0">
              <a:buNone/>
            </a:pPr>
            <a:r>
              <a:rPr lang="en-US" sz="2100" dirty="0"/>
              <a:t>In many data mining scenarios, interesting discoveries are made and promptly ignored.</a:t>
            </a:r>
            <a:br>
              <a:rPr lang="en-US" sz="2100" dirty="0"/>
            </a:br>
            <a:r>
              <a:rPr lang="en-US" sz="2100" dirty="0"/>
              <a:t>In customer-driven development, the mining of data from the controlled experiments </a:t>
            </a:r>
            <a:br>
              <a:rPr lang="en-US" sz="2100" dirty="0"/>
            </a:br>
            <a:r>
              <a:rPr lang="en-US" sz="2100" dirty="0"/>
              <a:t>and insight generation is part of the critical path to the product release</a:t>
            </a:r>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53</a:t>
            </a:fld>
            <a:endParaRPr lang="en-US" dirty="0"/>
          </a:p>
        </p:txBody>
      </p:sp>
      <p:pic>
        <p:nvPicPr>
          <p:cNvPr id="6" name="Picture 5"/>
          <p:cNvPicPr>
            <a:picLocks noChangeAspect="1"/>
          </p:cNvPicPr>
          <p:nvPr/>
        </p:nvPicPr>
        <p:blipFill>
          <a:blip r:embed="rId3"/>
          <a:stretch>
            <a:fillRect/>
          </a:stretch>
        </p:blipFill>
        <p:spPr>
          <a:xfrm>
            <a:off x="10838340" y="2046510"/>
            <a:ext cx="1339955" cy="1788344"/>
          </a:xfrm>
          <a:prstGeom prst="rect">
            <a:avLst/>
          </a:prstGeom>
        </p:spPr>
      </p:pic>
      <p:pic>
        <p:nvPicPr>
          <p:cNvPr id="8" name="Picture 7"/>
          <p:cNvPicPr>
            <a:picLocks noChangeAspect="1"/>
          </p:cNvPicPr>
          <p:nvPr/>
        </p:nvPicPr>
        <p:blipFill>
          <a:blip r:embed="rId4"/>
          <a:stretch>
            <a:fillRect/>
          </a:stretch>
        </p:blipFill>
        <p:spPr>
          <a:xfrm>
            <a:off x="10858973" y="4257652"/>
            <a:ext cx="1333027" cy="2044374"/>
          </a:xfrm>
          <a:prstGeom prst="rect">
            <a:avLst/>
          </a:prstGeom>
        </p:spPr>
      </p:pic>
      <p:sp>
        <p:nvSpPr>
          <p:cNvPr id="9" name="TextBox 8"/>
          <p:cNvSpPr txBox="1"/>
          <p:nvPr/>
        </p:nvSpPr>
        <p:spPr>
          <a:xfrm>
            <a:off x="7459402" y="1055802"/>
            <a:ext cx="4776665" cy="1477328"/>
          </a:xfrm>
          <a:prstGeom prst="rect">
            <a:avLst/>
          </a:prstGeom>
          <a:noFill/>
        </p:spPr>
        <p:txBody>
          <a:bodyPr wrap="square" rtlCol="0">
            <a:spAutoFit/>
          </a:bodyPr>
          <a:lstStyle/>
          <a:p>
            <a:r>
              <a:rPr lang="en-US" i="1" dirty="0"/>
              <a:t>It doesn't matter how beautiful your theory is, </a:t>
            </a:r>
            <a:br>
              <a:rPr lang="en-US" i="1" dirty="0"/>
            </a:br>
            <a:r>
              <a:rPr lang="en-US" i="1" dirty="0"/>
              <a:t>it doesn't matter how smart you are. </a:t>
            </a:r>
            <a:br>
              <a:rPr lang="en-US" i="1" dirty="0"/>
            </a:br>
            <a:r>
              <a:rPr lang="en-US" i="1" dirty="0"/>
              <a:t>If it doesn't agree with experiment[s], it's wrong</a:t>
            </a:r>
            <a:br>
              <a:rPr lang="en-US" i="1" dirty="0"/>
            </a:br>
            <a:r>
              <a:rPr lang="en-US" i="1" dirty="0"/>
              <a:t> -- Richard Feynman </a:t>
            </a:r>
            <a:endParaRPr lang="en-US" dirty="0"/>
          </a:p>
          <a:p>
            <a:endParaRPr lang="en-US" dirty="0"/>
          </a:p>
        </p:txBody>
      </p:sp>
    </p:spTree>
    <p:extLst>
      <p:ext uri="{BB962C8B-B14F-4D97-AF65-F5344CB8AC3E}">
        <p14:creationId xmlns:p14="http://schemas.microsoft.com/office/powerpoint/2010/main" val="27673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50" y="206990"/>
            <a:ext cx="11227324" cy="769199"/>
          </a:xfrm>
        </p:spPr>
        <p:txBody>
          <a:bodyPr/>
          <a:lstStyle/>
          <a:p>
            <a:r>
              <a:rPr lang="en-US" dirty="0"/>
              <a:t>Personalized Correlated Recommendations</a:t>
            </a:r>
          </a:p>
        </p:txBody>
      </p:sp>
      <p:sp>
        <p:nvSpPr>
          <p:cNvPr id="3" name="Content Placeholder 2"/>
          <p:cNvSpPr>
            <a:spLocks noGrp="1"/>
          </p:cNvSpPr>
          <p:nvPr>
            <p:ph idx="1"/>
          </p:nvPr>
        </p:nvSpPr>
        <p:spPr>
          <a:xfrm>
            <a:off x="270915" y="1068322"/>
            <a:ext cx="11445593" cy="5189260"/>
          </a:xfrm>
        </p:spPr>
        <p:txBody>
          <a:bodyPr/>
          <a:lstStyle/>
          <a:p>
            <a:r>
              <a:rPr lang="en-US" dirty="0"/>
              <a:t>Actual personalized recommendations from Amazon.</a:t>
            </a:r>
            <a:br>
              <a:rPr lang="en-US" dirty="0"/>
            </a:br>
            <a:r>
              <a:rPr lang="en-US" dirty="0"/>
              <a:t>(I was director of data mining and personalization at Amazon back in 2003, so I can ridicule my work.)</a:t>
            </a:r>
          </a:p>
          <a:p>
            <a:r>
              <a:rPr lang="en-US" dirty="0"/>
              <a:t>Buy anti aging serum because</a:t>
            </a:r>
            <a:br>
              <a:rPr lang="en-US" dirty="0"/>
            </a:br>
            <a:r>
              <a:rPr lang="en-US" dirty="0"/>
              <a:t>you bought an LED light bulb</a:t>
            </a:r>
            <a:br>
              <a:rPr lang="en-US" dirty="0"/>
            </a:br>
            <a:r>
              <a:rPr lang="en-US" dirty="0"/>
              <a:t>(Maybe the wrinkles show?)</a:t>
            </a:r>
          </a:p>
          <a:p>
            <a:r>
              <a:rPr lang="en-US" dirty="0"/>
              <a:t>Buy Atonement movie DVD because</a:t>
            </a:r>
            <a:br>
              <a:rPr lang="en-US" dirty="0"/>
            </a:br>
            <a:r>
              <a:rPr lang="en-US" dirty="0"/>
              <a:t>you bought a Maglite flashlight</a:t>
            </a:r>
            <a:br>
              <a:rPr lang="en-US" dirty="0"/>
            </a:br>
            <a:r>
              <a:rPr lang="en-US" dirty="0"/>
              <a:t>(must be a dark movie)</a:t>
            </a:r>
          </a:p>
          <a:p>
            <a:r>
              <a:rPr lang="en-US" dirty="0"/>
              <a:t>Buy Organic Virgin Olive Oil because</a:t>
            </a:r>
            <a:br>
              <a:rPr lang="en-US" dirty="0"/>
            </a:br>
            <a:r>
              <a:rPr lang="en-US" dirty="0"/>
              <a:t>you bought Toilet Paper. </a:t>
            </a:r>
            <a:br>
              <a:rPr lang="en-US" dirty="0"/>
            </a:br>
            <a:r>
              <a:rPr lang="en-US" dirty="0"/>
              <a:t>(If there is causality here, it’s probably</a:t>
            </a:r>
            <a:br>
              <a:rPr lang="en-US" dirty="0"/>
            </a:br>
            <a:r>
              <a:rPr lang="en-US" dirty="0"/>
              <a:t> in the other direction.)</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892" y="3705137"/>
            <a:ext cx="4075721" cy="12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6835"/>
          <a:stretch/>
        </p:blipFill>
        <p:spPr>
          <a:xfrm>
            <a:off x="6996231" y="5040025"/>
            <a:ext cx="5198574" cy="170229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231" y="2229241"/>
            <a:ext cx="5195769" cy="1433711"/>
          </a:xfrm>
          <a:prstGeom prst="rect">
            <a:avLst/>
          </a:prstGeom>
        </p:spPr>
      </p:pic>
    </p:spTree>
    <p:extLst>
      <p:ext uri="{BB962C8B-B14F-4D97-AF65-F5344CB8AC3E}">
        <p14:creationId xmlns:p14="http://schemas.microsoft.com/office/powerpoint/2010/main" val="14050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509456" y="228601"/>
            <a:ext cx="11319102" cy="664797"/>
          </a:xfrm>
        </p:spPr>
        <p:txBody>
          <a:bodyPr>
            <a:normAutofit fontScale="90000"/>
          </a:bodyPr>
          <a:lstStyle/>
          <a:p>
            <a:r>
              <a:rPr lang="en-US" dirty="0"/>
              <a:t>Advantage of Controlled Experiments</a:t>
            </a:r>
          </a:p>
        </p:txBody>
      </p:sp>
      <p:sp>
        <p:nvSpPr>
          <p:cNvPr id="15365" name="Rectangle 3"/>
          <p:cNvSpPr>
            <a:spLocks noGrp="1" noChangeArrowheads="1"/>
          </p:cNvSpPr>
          <p:nvPr>
            <p:ph idx="1"/>
          </p:nvPr>
        </p:nvSpPr>
        <p:spPr>
          <a:xfrm>
            <a:off x="356460" y="1262152"/>
            <a:ext cx="11472098" cy="4753057"/>
          </a:xfrm>
        </p:spPr>
        <p:txBody>
          <a:bodyPr/>
          <a:lstStyle/>
          <a:p>
            <a:r>
              <a:rPr lang="en-GB" dirty="0"/>
              <a:t>Controlled experiments test for </a:t>
            </a:r>
            <a:r>
              <a:rPr lang="en-GB" dirty="0">
                <a:solidFill>
                  <a:srgbClr val="D5B953"/>
                </a:solidFill>
              </a:rPr>
              <a:t>causal</a:t>
            </a:r>
            <a:r>
              <a:rPr lang="en-GB" dirty="0"/>
              <a:t> relationships, not simply correlations</a:t>
            </a:r>
          </a:p>
          <a:p>
            <a:r>
              <a:rPr lang="en-GB" dirty="0"/>
              <a:t>When the variants run concurrently, only two things could explain a change in metrics:</a:t>
            </a:r>
          </a:p>
          <a:p>
            <a:pPr lvl="2" indent="-514350">
              <a:buFont typeface="+mj-lt"/>
              <a:buAutoNum type="arabicPeriod"/>
            </a:pPr>
            <a:r>
              <a:rPr lang="en-GB" dirty="0"/>
              <a:t>The “feature(s)” (A vs. B)</a:t>
            </a:r>
          </a:p>
          <a:p>
            <a:pPr lvl="2" indent="-514350">
              <a:buFont typeface="+mj-lt"/>
              <a:buAutoNum type="arabicPeriod"/>
            </a:pPr>
            <a:r>
              <a:rPr lang="en-GB" dirty="0"/>
              <a:t>Random chance</a:t>
            </a:r>
          </a:p>
          <a:p>
            <a:pPr marL="914400" lvl="1" indent="-514350">
              <a:buNone/>
            </a:pPr>
            <a:r>
              <a:rPr lang="en-GB" dirty="0"/>
              <a:t>Everything else happening affects both the variants</a:t>
            </a:r>
          </a:p>
          <a:p>
            <a:pPr marL="914400" lvl="1" indent="-514350">
              <a:buNone/>
            </a:pPr>
            <a:r>
              <a:rPr lang="en-GB" dirty="0"/>
              <a:t>For #2, we conduct statistical tests for significance</a:t>
            </a:r>
          </a:p>
          <a:p>
            <a:r>
              <a:rPr lang="en-US" dirty="0"/>
              <a:t>The gold standard in science and the only way to prove efficacy of drugs in FDA drug tests</a:t>
            </a:r>
          </a:p>
          <a:p>
            <a:r>
              <a:rPr lang="en-US" dirty="0"/>
              <a:t>Controlled experiments are not the panacea for everything. </a:t>
            </a:r>
            <a:br>
              <a:rPr lang="en-US" dirty="0"/>
            </a:br>
            <a:r>
              <a:rPr lang="en-US" dirty="0"/>
              <a:t>Issues discussed in the journal survey paper (</a:t>
            </a:r>
            <a:r>
              <a:rPr lang="en-US" dirty="0">
                <a:hlinkClick r:id="rId3"/>
              </a:rPr>
              <a:t>http://bit.ly/expSurvey</a:t>
            </a:r>
            <a:r>
              <a:rPr lang="en-US" dirty="0"/>
              <a:t>)</a:t>
            </a:r>
          </a:p>
        </p:txBody>
      </p:sp>
      <p:sp>
        <p:nvSpPr>
          <p:cNvPr id="2" name="Date Placeholder 1"/>
          <p:cNvSpPr>
            <a:spLocks noGrp="1"/>
          </p:cNvSpPr>
          <p:nvPr>
            <p:ph type="dt" sz="half" idx="10"/>
          </p:nvPr>
        </p:nvSpPr>
        <p:spPr/>
        <p:txBody>
          <a:bodyPr/>
          <a:lstStyle/>
          <a:p>
            <a:r>
              <a:rPr lang="en-US"/>
              <a:t>Ronny Kohavi</a:t>
            </a:r>
            <a:endParaRPr lang="en-US" dirty="0"/>
          </a:p>
        </p:txBody>
      </p:sp>
      <p:sp>
        <p:nvSpPr>
          <p:cNvPr id="15363" name="Slide Number Placeholder 4"/>
          <p:cNvSpPr>
            <a:spLocks noGrp="1"/>
          </p:cNvSpPr>
          <p:nvPr>
            <p:ph type="sldNum" sz="quarter" idx="12"/>
          </p:nvPr>
        </p:nvSpPr>
        <p:spPr>
          <a:xfrm>
            <a:off x="11479399" y="0"/>
            <a:ext cx="711015" cy="304800"/>
          </a:xfrm>
          <a:prstGeom prst="rect">
            <a:avLst/>
          </a:prstGeom>
          <a:noFill/>
        </p:spPr>
        <p:txBody>
          <a:bodyPr/>
          <a:lstStyle/>
          <a:p>
            <a:fld id="{6AE4AD49-A70F-4FBB-A940-5F989309EA09}" type="slidenum">
              <a:rPr lang="en-US" smtClean="0"/>
              <a:pPr/>
              <a:t>55</a:t>
            </a:fld>
            <a:endParaRPr lang="en-US"/>
          </a:p>
        </p:txBody>
      </p:sp>
    </p:spTree>
    <p:extLst>
      <p:ext uri="{BB962C8B-B14F-4D97-AF65-F5344CB8AC3E}">
        <p14:creationId xmlns:p14="http://schemas.microsoft.com/office/powerpoint/2010/main" val="1961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animEffect transition="in" filter="fade">
                                      <p:cBhvr>
                                        <p:cTn id="7" dur="2000"/>
                                        <p:tgtEl>
                                          <p:spTgt spid="1536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5">
                                            <p:txEl>
                                              <p:pRg st="2" end="2"/>
                                            </p:txEl>
                                          </p:spTgt>
                                        </p:tgtEl>
                                        <p:attrNameLst>
                                          <p:attrName>style.visibility</p:attrName>
                                        </p:attrNameLst>
                                      </p:cBhvr>
                                      <p:to>
                                        <p:strVal val="visible"/>
                                      </p:to>
                                    </p:set>
                                    <p:animEffect transition="in" filter="fade">
                                      <p:cBhvr>
                                        <p:cTn id="10" dur="2000"/>
                                        <p:tgtEl>
                                          <p:spTgt spid="1536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5">
                                            <p:txEl>
                                              <p:pRg st="3" end="3"/>
                                            </p:txEl>
                                          </p:spTgt>
                                        </p:tgtEl>
                                        <p:attrNameLst>
                                          <p:attrName>style.visibility</p:attrName>
                                        </p:attrNameLst>
                                      </p:cBhvr>
                                      <p:to>
                                        <p:strVal val="visible"/>
                                      </p:to>
                                    </p:set>
                                    <p:animEffect transition="in" filter="fade">
                                      <p:cBhvr>
                                        <p:cTn id="13" dur="2000"/>
                                        <p:tgtEl>
                                          <p:spTgt spid="1536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5">
                                            <p:txEl>
                                              <p:pRg st="4" end="4"/>
                                            </p:txEl>
                                          </p:spTgt>
                                        </p:tgtEl>
                                        <p:attrNameLst>
                                          <p:attrName>style.visibility</p:attrName>
                                        </p:attrNameLst>
                                      </p:cBhvr>
                                      <p:to>
                                        <p:strVal val="visible"/>
                                      </p:to>
                                    </p:set>
                                    <p:animEffect transition="in" filter="fade">
                                      <p:cBhvr>
                                        <p:cTn id="16" dur="2000"/>
                                        <p:tgtEl>
                                          <p:spTgt spid="15365">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65">
                                            <p:txEl>
                                              <p:pRg st="5" end="5"/>
                                            </p:txEl>
                                          </p:spTgt>
                                        </p:tgtEl>
                                        <p:attrNameLst>
                                          <p:attrName>style.visibility</p:attrName>
                                        </p:attrNameLst>
                                      </p:cBhvr>
                                      <p:to>
                                        <p:strVal val="visible"/>
                                      </p:to>
                                    </p:set>
                                    <p:animEffect transition="in" filter="fade">
                                      <p:cBhvr>
                                        <p:cTn id="19" dur="2000"/>
                                        <p:tgtEl>
                                          <p:spTgt spid="1536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365">
                                            <p:txEl>
                                              <p:pRg st="6" end="6"/>
                                            </p:txEl>
                                          </p:spTgt>
                                        </p:tgtEl>
                                        <p:attrNameLst>
                                          <p:attrName>style.visibility</p:attrName>
                                        </p:attrNameLst>
                                      </p:cBhvr>
                                      <p:to>
                                        <p:strVal val="visible"/>
                                      </p:to>
                                    </p:set>
                                    <p:animEffect transition="in" filter="fade">
                                      <p:cBhvr>
                                        <p:cTn id="24" dur="2000"/>
                                        <p:tgtEl>
                                          <p:spTgt spid="1536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365">
                                            <p:txEl>
                                              <p:pRg st="7" end="7"/>
                                            </p:txEl>
                                          </p:spTgt>
                                        </p:tgtEl>
                                        <p:attrNameLst>
                                          <p:attrName>style.visibility</p:attrName>
                                        </p:attrNameLst>
                                      </p:cBhvr>
                                      <p:to>
                                        <p:strVal val="visible"/>
                                      </p:to>
                                    </p:set>
                                    <p:animEffect transition="in" filter="fade">
                                      <p:cBhvr>
                                        <p:cTn id="29" dur="2000"/>
                                        <p:tgtEl>
                                          <p:spTgt spid="1536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Studies of Observational Studies</a:t>
            </a:r>
          </a:p>
        </p:txBody>
      </p:sp>
      <p:sp>
        <p:nvSpPr>
          <p:cNvPr id="3" name="Content Placeholder 2"/>
          <p:cNvSpPr>
            <a:spLocks noGrp="1"/>
          </p:cNvSpPr>
          <p:nvPr>
            <p:ph idx="1"/>
          </p:nvPr>
        </p:nvSpPr>
        <p:spPr/>
        <p:txBody>
          <a:bodyPr>
            <a:normAutofit/>
          </a:bodyPr>
          <a:lstStyle/>
          <a:p>
            <a:r>
              <a:rPr lang="en-US" dirty="0"/>
              <a:t>Jim Manzi in the book </a:t>
            </a:r>
            <a:r>
              <a:rPr lang="en-US" dirty="0">
                <a:hlinkClick r:id="rId3"/>
              </a:rPr>
              <a:t>Uncontrolled</a:t>
            </a:r>
            <a:r>
              <a:rPr lang="en-US" dirty="0"/>
              <a:t> summarized papers by Ioannidis showing that </a:t>
            </a:r>
          </a:p>
          <a:p>
            <a:pPr marL="521208" lvl="3" indent="0">
              <a:buNone/>
            </a:pPr>
            <a:r>
              <a:rPr lang="en-US" sz="2000" dirty="0"/>
              <a:t>90 percent of large randomized experiments produced results that stood up to replication, </a:t>
            </a:r>
            <a:br>
              <a:rPr lang="en-US" sz="2000" dirty="0"/>
            </a:br>
            <a:r>
              <a:rPr lang="en-US" sz="2000" dirty="0"/>
              <a:t>as compared to only 20 percent of nonrandomized studies</a:t>
            </a:r>
            <a:endParaRPr lang="en-US" dirty="0">
              <a:hlinkClick r:id="rId4"/>
            </a:endParaRPr>
          </a:p>
          <a:p>
            <a:r>
              <a:rPr lang="en-US" dirty="0">
                <a:hlinkClick r:id="rId4"/>
              </a:rPr>
              <a:t>Young and Carr</a:t>
            </a:r>
            <a:r>
              <a:rPr lang="en-US" dirty="0"/>
              <a:t> looked at 52 claims made in medical observational studies, which were grouped into 12 claims of beneficial treatments (Vitamin E, beta-carotene, Low Fat, Vitamin D, Calcium, etc.)</a:t>
            </a:r>
          </a:p>
          <a:p>
            <a:pPr lvl="1"/>
            <a:r>
              <a:rPr lang="en-US" dirty="0"/>
              <a:t>These were not random observational studies, but ones that had follow-on controlled experiments (RCTs)</a:t>
            </a:r>
          </a:p>
          <a:p>
            <a:pPr lvl="1"/>
            <a:r>
              <a:rPr lang="en-US" dirty="0"/>
              <a:t>NONE (zero) of the claims replicated in RCTs, 5 claims were stat-sig in the opposite direction in the RCT</a:t>
            </a:r>
          </a:p>
          <a:p>
            <a:pPr lvl="1"/>
            <a:r>
              <a:rPr lang="en-US" dirty="0"/>
              <a:t>Their summary</a:t>
            </a:r>
            <a:br>
              <a:rPr lang="en-US" dirty="0"/>
            </a:br>
            <a:r>
              <a:rPr lang="en-US" dirty="0"/>
              <a:t>       Any claim coming from an observational study is most likely to be wrong</a:t>
            </a:r>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56</a:t>
            </a:fld>
            <a:endParaRPr lang="en-US" dirty="0"/>
          </a:p>
        </p:txBody>
      </p:sp>
    </p:spTree>
    <p:extLst>
      <p:ext uri="{BB962C8B-B14F-4D97-AF65-F5344CB8AC3E}">
        <p14:creationId xmlns:p14="http://schemas.microsoft.com/office/powerpoint/2010/main" val="40652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09" y="309181"/>
            <a:ext cx="11227324" cy="769199"/>
          </a:xfrm>
        </p:spPr>
        <p:txBody>
          <a:bodyPr/>
          <a:lstStyle/>
          <a:p>
            <a:r>
              <a:rPr lang="en-US" dirty="0"/>
              <a:t>The Experimentation Platform</a:t>
            </a:r>
          </a:p>
        </p:txBody>
      </p:sp>
      <p:sp>
        <p:nvSpPr>
          <p:cNvPr id="3" name="Content Placeholder 2"/>
          <p:cNvSpPr>
            <a:spLocks noGrp="1"/>
          </p:cNvSpPr>
          <p:nvPr>
            <p:ph idx="1"/>
          </p:nvPr>
        </p:nvSpPr>
        <p:spPr>
          <a:xfrm>
            <a:off x="273604" y="1375294"/>
            <a:ext cx="11650133" cy="4731995"/>
          </a:xfrm>
        </p:spPr>
        <p:txBody>
          <a:bodyPr>
            <a:noAutofit/>
          </a:bodyPr>
          <a:lstStyle/>
          <a:p>
            <a:r>
              <a:rPr lang="en-US" sz="2800" dirty="0"/>
              <a:t>Experimentation Platform provides full experiment-lifecycle management</a:t>
            </a:r>
          </a:p>
          <a:p>
            <a:pPr lvl="1"/>
            <a:r>
              <a:rPr lang="en-US" sz="2400" dirty="0"/>
              <a:t>Experimenter sets up experiment (several design templates) and hits “Start”</a:t>
            </a:r>
          </a:p>
          <a:p>
            <a:pPr lvl="1"/>
            <a:r>
              <a:rPr lang="en-US" sz="2400" dirty="0"/>
              <a:t>Pre-experiment “gates” have to pass (specific to team, such as perf test, basic correctness)</a:t>
            </a:r>
          </a:p>
          <a:p>
            <a:pPr lvl="1"/>
            <a:r>
              <a:rPr lang="en-US" sz="2400" dirty="0"/>
              <a:t>System finds a good split to control/treatment (“</a:t>
            </a:r>
            <a:r>
              <a:rPr lang="en-US" sz="2400" dirty="0" err="1"/>
              <a:t>seedfinder</a:t>
            </a:r>
            <a:r>
              <a:rPr lang="en-US" sz="2400" dirty="0"/>
              <a:t>”).</a:t>
            </a:r>
            <a:br>
              <a:rPr lang="en-US" sz="2400" dirty="0"/>
            </a:br>
            <a:r>
              <a:rPr lang="en-US" sz="2400" dirty="0"/>
              <a:t>Tries hundreds of splits, evaluates them on last week of data, picks the best</a:t>
            </a:r>
          </a:p>
          <a:p>
            <a:pPr lvl="1"/>
            <a:r>
              <a:rPr lang="en-US" sz="2400" dirty="0"/>
              <a:t>System initiates experiment at low percentage and/or at a single Data Center.</a:t>
            </a:r>
            <a:br>
              <a:rPr lang="en-US" sz="2400" dirty="0"/>
            </a:br>
            <a:r>
              <a:rPr lang="en-US" sz="2400" dirty="0"/>
              <a:t>Computes near-real-time “cheap” metric and aborts in 15 minutes if there is a problem</a:t>
            </a:r>
          </a:p>
          <a:p>
            <a:pPr lvl="1"/>
            <a:r>
              <a:rPr lang="en-US" sz="2400" dirty="0"/>
              <a:t>System wait for several hours and computes more metrics.</a:t>
            </a:r>
            <a:br>
              <a:rPr lang="en-US" sz="2400" dirty="0"/>
            </a:br>
            <a:r>
              <a:rPr lang="en-US" sz="2400" dirty="0"/>
              <a:t>If guardrails are crossed, auto shut down; otherwise, ramps-up to desired percentage (e.g., 20% of users for each variant)</a:t>
            </a:r>
          </a:p>
          <a:p>
            <a:pPr lvl="1"/>
            <a:r>
              <a:rPr lang="en-US" sz="2400" dirty="0"/>
              <a:t>After a day, system computes many more metrics (e.g., thousand+) and sends e-mail alerts about interesting movements (e.g., time-to-success on browser-X is down D%)</a:t>
            </a:r>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57</a:t>
            </a:fld>
            <a:endParaRPr lang="en-US" dirty="0"/>
          </a:p>
        </p:txBody>
      </p:sp>
    </p:spTree>
    <p:extLst>
      <p:ext uri="{BB962C8B-B14F-4D97-AF65-F5344CB8AC3E}">
        <p14:creationId xmlns:p14="http://schemas.microsoft.com/office/powerpoint/2010/main" val="1122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OEC for Search</a:t>
            </a:r>
          </a:p>
        </p:txBody>
      </p:sp>
      <p:sp>
        <p:nvSpPr>
          <p:cNvPr id="3" name="Content Placeholder 2"/>
          <p:cNvSpPr>
            <a:spLocks noGrp="1"/>
          </p:cNvSpPr>
          <p:nvPr>
            <p:ph idx="1"/>
          </p:nvPr>
        </p:nvSpPr>
        <p:spPr/>
        <p:txBody>
          <a:bodyPr/>
          <a:lstStyle/>
          <a:p>
            <a:r>
              <a:rPr lang="en-US" dirty="0">
                <a:hlinkClick r:id="rId3"/>
              </a:rPr>
              <a:t>KDD 2012</a:t>
            </a:r>
            <a:r>
              <a:rPr lang="en-US" dirty="0"/>
              <a:t> Paper: </a:t>
            </a:r>
            <a:r>
              <a:rPr lang="en-US" i="1" dirty="0"/>
              <a:t>Trustworthy Online Controlled Experiments: </a:t>
            </a:r>
            <a:br>
              <a:rPr lang="en-US" i="1" dirty="0"/>
            </a:br>
            <a:r>
              <a:rPr lang="en-US" i="1" dirty="0"/>
              <a:t>Five Puzzling Outcomes Explained</a:t>
            </a:r>
          </a:p>
          <a:p>
            <a:r>
              <a:rPr lang="en-US" dirty="0"/>
              <a:t>Search engines (Bing, Google) are evaluated on query share (distinct queries) and revenue as long-term goals</a:t>
            </a:r>
          </a:p>
          <a:p>
            <a:r>
              <a:rPr lang="en-US" dirty="0"/>
              <a:t>Puzzle</a:t>
            </a:r>
          </a:p>
          <a:p>
            <a:pPr lvl="1"/>
            <a:r>
              <a:rPr lang="en-US" dirty="0"/>
              <a:t>A ranking bug in an experiment resulted in very poor search results</a:t>
            </a:r>
          </a:p>
          <a:p>
            <a:pPr lvl="1"/>
            <a:r>
              <a:rPr lang="en-US" dirty="0"/>
              <a:t>Degraded (algorithmic) search results cause users to search more to complete their task, and ads appear more relevant</a:t>
            </a:r>
          </a:p>
          <a:p>
            <a:pPr lvl="1"/>
            <a:r>
              <a:rPr lang="en-US" dirty="0"/>
              <a:t>Distinct queries went up over 10%, and revenue went up over 30%</a:t>
            </a:r>
          </a:p>
          <a:p>
            <a:r>
              <a:rPr lang="en-US" dirty="0"/>
              <a:t>What metrics should be in the OEC for a search engine?</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58</a:t>
            </a:fld>
            <a:endParaRPr lang="en-US" dirty="0"/>
          </a:p>
        </p:txBody>
      </p:sp>
    </p:spTree>
    <p:extLst>
      <p:ext uri="{BB962C8B-B14F-4D97-AF65-F5344CB8AC3E}">
        <p14:creationId xmlns:p14="http://schemas.microsoft.com/office/powerpoint/2010/main" val="4183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Puzzle Explained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2800" dirty="0"/>
                  <a:t>Analyzing queries per month, we have</a:t>
                </a:r>
                <a:br>
                  <a:rPr lang="en-US" sz="2800" dirty="0"/>
                </a:br>
                <a:br>
                  <a:rPr lang="en-US" sz="2800" dirty="0"/>
                </a:br>
                <a14:m>
                  <m:oMath xmlns:m="http://schemas.openxmlformats.org/officeDocument/2006/math">
                    <m:f>
                      <m:fPr>
                        <m:ctrlPr>
                          <a:rPr lang="en-US" sz="2800" i="1">
                            <a:latin typeface="Cambria Math" panose="02040503050406030204" pitchFamily="18" charset="0"/>
                          </a:rPr>
                        </m:ctrlPr>
                      </m:fPr>
                      <m:num>
                        <m:r>
                          <a:rPr lang="en-US" sz="2800" i="1">
                            <a:latin typeface="Cambria Math"/>
                          </a:rPr>
                          <m:t>𝑄𝑢𝑒𝑟𝑖𝑒𝑠</m:t>
                        </m:r>
                      </m:num>
                      <m:den>
                        <m:r>
                          <a:rPr lang="en-US" sz="2800" i="1">
                            <a:latin typeface="Cambria Math"/>
                          </a:rPr>
                          <m:t>𝑀𝑜𝑛𝑡h</m:t>
                        </m:r>
                      </m:den>
                    </m:f>
                    <m:r>
                      <a:rPr lang="en-US" sz="2800" i="1">
                        <a:latin typeface="Cambria Math"/>
                      </a:rPr>
                      <m:t> =</m:t>
                    </m:r>
                    <m:f>
                      <m:fPr>
                        <m:ctrlPr>
                          <a:rPr lang="en-US" sz="2800" i="1">
                            <a:latin typeface="Cambria Math" panose="02040503050406030204" pitchFamily="18" charset="0"/>
                          </a:rPr>
                        </m:ctrlPr>
                      </m:fPr>
                      <m:num>
                        <m:r>
                          <a:rPr lang="en-US" sz="2800" i="1">
                            <a:latin typeface="Cambria Math"/>
                          </a:rPr>
                          <m:t>𝑄𝑢𝑒𝑟𝑖𝑒𝑠</m:t>
                        </m:r>
                      </m:num>
                      <m:den>
                        <m:r>
                          <a:rPr lang="en-US" sz="2800" i="1">
                            <a:latin typeface="Cambria Math"/>
                          </a:rPr>
                          <m:t>𝑆𝑒𝑠𝑠𝑖𝑜𝑛</m:t>
                        </m:r>
                      </m:den>
                    </m:f>
                    <m:r>
                      <a:rPr lang="en-US" sz="2800" i="1">
                        <a:latin typeface="Cambria Math"/>
                      </a:rPr>
                      <m:t>× </m:t>
                    </m:r>
                    <m:f>
                      <m:fPr>
                        <m:ctrlPr>
                          <a:rPr lang="en-US" sz="2800" i="1">
                            <a:latin typeface="Cambria Math" panose="02040503050406030204" pitchFamily="18" charset="0"/>
                          </a:rPr>
                        </m:ctrlPr>
                      </m:fPr>
                      <m:num>
                        <m:r>
                          <a:rPr lang="en-US" sz="2800" i="1">
                            <a:latin typeface="Cambria Math"/>
                          </a:rPr>
                          <m:t>𝑆𝑒𝑠𝑠𝑖𝑜𝑛𝑠</m:t>
                        </m:r>
                      </m:num>
                      <m:den>
                        <m:r>
                          <a:rPr lang="en-US" sz="2800" i="1">
                            <a:latin typeface="Cambria Math"/>
                          </a:rPr>
                          <m:t>𝑈𝑠𝑒𝑟</m:t>
                        </m:r>
                      </m:den>
                    </m:f>
                    <m:r>
                      <a:rPr lang="en-US" sz="2800" i="1">
                        <a:latin typeface="Cambria Math"/>
                      </a:rPr>
                      <m:t>×</m:t>
                    </m:r>
                    <m:f>
                      <m:fPr>
                        <m:ctrlPr>
                          <a:rPr lang="en-US" sz="2800" i="1">
                            <a:latin typeface="Cambria Math" panose="02040503050406030204" pitchFamily="18" charset="0"/>
                          </a:rPr>
                        </m:ctrlPr>
                      </m:fPr>
                      <m:num>
                        <m:r>
                          <a:rPr lang="en-US" sz="2800" i="1">
                            <a:latin typeface="Cambria Math"/>
                          </a:rPr>
                          <m:t>𝑈𝑠𝑒𝑟𝑠</m:t>
                        </m:r>
                      </m:num>
                      <m:den>
                        <m:r>
                          <a:rPr lang="en-US" sz="2800" i="1">
                            <a:latin typeface="Cambria Math"/>
                          </a:rPr>
                          <m:t>𝑀𝑜𝑛𝑡h</m:t>
                        </m:r>
                      </m:den>
                    </m:f>
                  </m:oMath>
                </a14:m>
                <a:endParaRPr lang="en-US" sz="2800" dirty="0"/>
              </a:p>
              <a:p>
                <a:pPr marL="517525" lvl="1" indent="0">
                  <a:buFontTx/>
                  <a:buNone/>
                </a:pPr>
                <a:br>
                  <a:rPr lang="en-US" sz="2400" dirty="0"/>
                </a:br>
                <a:r>
                  <a:rPr lang="en-US" sz="2400" dirty="0"/>
                  <a:t>where a session begins with a query and ends with 30-minutes of inactivity. </a:t>
                </a:r>
                <a:br>
                  <a:rPr lang="en-US" sz="2400" dirty="0"/>
                </a:br>
                <a:r>
                  <a:rPr lang="en-US" sz="2400" dirty="0"/>
                  <a:t> (Ideally, we would look at tasks, not sessions).</a:t>
                </a:r>
              </a:p>
              <a:p>
                <a:r>
                  <a:rPr lang="en-US" sz="2800" dirty="0"/>
                  <a:t>Key observation: we want users to find answers and complete tasks quickly, so queries/session should be smaller</a:t>
                </a:r>
              </a:p>
              <a:p>
                <a:r>
                  <a:rPr lang="en-US" sz="2800" dirty="0"/>
                  <a:t>In a controlled experiment, the variants get (approximately) the same number of users by design, so the last term is about equal</a:t>
                </a:r>
              </a:p>
              <a:p>
                <a:r>
                  <a:rPr lang="en-US" sz="2800" dirty="0"/>
                  <a:t>The OEC should therefore include the middle term: sessions/user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737" t="-2968" r="-1900" b="-1419"/>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59</a:t>
            </a:fld>
            <a:endParaRPr lang="en-US" dirty="0"/>
          </a:p>
        </p:txBody>
      </p:sp>
      <p:sp>
        <p:nvSpPr>
          <p:cNvPr id="6" name="Oval 5"/>
          <p:cNvSpPr/>
          <p:nvPr/>
        </p:nvSpPr>
        <p:spPr bwMode="auto">
          <a:xfrm>
            <a:off x="6379035" y="1492323"/>
            <a:ext cx="1573334" cy="1550947"/>
          </a:xfrm>
          <a:prstGeom prst="ellipse">
            <a:avLst/>
          </a:prstGeom>
          <a:solidFill>
            <a:srgbClr val="92D050">
              <a:alpha val="65000"/>
            </a:srgbClr>
          </a:solidFill>
          <a:ln w="3175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2625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5009" y="309181"/>
            <a:ext cx="11227324" cy="769199"/>
          </a:xfrm>
        </p:spPr>
        <p:txBody>
          <a:bodyPr/>
          <a:lstStyle/>
          <a:p>
            <a:r>
              <a:rPr lang="en-US" dirty="0"/>
              <a:t>Bing - Experimentation at Scale</a:t>
            </a:r>
          </a:p>
        </p:txBody>
      </p:sp>
      <p:sp>
        <p:nvSpPr>
          <p:cNvPr id="3" name="Content Placeholder 2"/>
          <p:cNvSpPr>
            <a:spLocks noGrp="1"/>
          </p:cNvSpPr>
          <p:nvPr>
            <p:ph idx="1"/>
          </p:nvPr>
        </p:nvSpPr>
        <p:spPr>
          <a:xfrm>
            <a:off x="316088" y="1230489"/>
            <a:ext cx="11691691" cy="5031415"/>
          </a:xfrm>
        </p:spPr>
        <p:txBody>
          <a:bodyPr>
            <a:noAutofit/>
          </a:bodyPr>
          <a:lstStyle/>
          <a:p>
            <a:r>
              <a:rPr lang="en-US" dirty="0"/>
              <a:t>Bing runs over 1,000 experiment treatments per month</a:t>
            </a:r>
          </a:p>
          <a:p>
            <a:r>
              <a:rPr lang="en-US" dirty="0"/>
              <a:t>Typical treatment is exposed to millions of users, sometimes tens of millions.</a:t>
            </a:r>
          </a:p>
          <a:p>
            <a:r>
              <a:rPr lang="en-US" dirty="0"/>
              <a:t>There is no single Bing.   Since a user is exposed to over 15 concurrent experiments,</a:t>
            </a:r>
            <a:br>
              <a:rPr lang="en-US" dirty="0"/>
            </a:br>
            <a:r>
              <a:rPr lang="en-US" dirty="0"/>
              <a:t>they get one of 5^15 = 30 billion variants  </a:t>
            </a:r>
            <a:br>
              <a:rPr lang="en-US" dirty="0"/>
            </a:br>
            <a:r>
              <a:rPr lang="en-US" dirty="0"/>
              <a:t>(debugging takes a new meaning)</a:t>
            </a:r>
          </a:p>
          <a:p>
            <a:r>
              <a:rPr lang="en-US" dirty="0"/>
              <a:t>Until 2014, the system was</a:t>
            </a:r>
            <a:br>
              <a:rPr lang="en-US" dirty="0"/>
            </a:br>
            <a:r>
              <a:rPr lang="en-US" dirty="0"/>
              <a:t>limiting usage as it scaled.</a:t>
            </a:r>
            <a:br>
              <a:rPr lang="en-US" dirty="0"/>
            </a:br>
            <a:r>
              <a:rPr lang="en-US" dirty="0"/>
              <a:t>Now limits come from engineers’ </a:t>
            </a:r>
            <a:br>
              <a:rPr lang="en-US" dirty="0"/>
            </a:br>
            <a:r>
              <a:rPr lang="en-US" dirty="0"/>
              <a:t>ability to code new ideas</a:t>
            </a:r>
          </a:p>
          <a:p>
            <a:r>
              <a:rPr lang="en-US" dirty="0"/>
              <a:t>In the last year, ExP generated</a:t>
            </a:r>
            <a:br>
              <a:rPr lang="en-US" dirty="0"/>
            </a:br>
            <a:r>
              <a:rPr lang="en-US" dirty="0"/>
              <a:t>250,000 scorecards</a:t>
            </a:r>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6</a:t>
            </a:fld>
            <a:endParaRPr lang="en-US" dirty="0"/>
          </a:p>
        </p:txBody>
      </p:sp>
      <p:grpSp>
        <p:nvGrpSpPr>
          <p:cNvPr id="7" name="Group 6"/>
          <p:cNvGrpSpPr/>
          <p:nvPr/>
        </p:nvGrpSpPr>
        <p:grpSpPr>
          <a:xfrm>
            <a:off x="4955920" y="3622876"/>
            <a:ext cx="7236080" cy="3235123"/>
            <a:chOff x="4955920" y="3622876"/>
            <a:chExt cx="7236080" cy="3235123"/>
          </a:xfrm>
        </p:grpSpPr>
        <p:pic>
          <p:nvPicPr>
            <p:cNvPr id="9" name="Picture 8"/>
            <p:cNvPicPr>
              <a:picLocks noChangeAspect="1"/>
            </p:cNvPicPr>
            <p:nvPr/>
          </p:nvPicPr>
          <p:blipFill>
            <a:blip r:embed="rId3"/>
            <a:stretch>
              <a:fillRect/>
            </a:stretch>
          </p:blipFill>
          <p:spPr>
            <a:xfrm>
              <a:off x="4955920" y="3622876"/>
              <a:ext cx="7236080" cy="3235123"/>
            </a:xfrm>
            <a:prstGeom prst="rect">
              <a:avLst/>
            </a:prstGeom>
            <a:ln>
              <a:solidFill>
                <a:schemeClr val="tx1"/>
              </a:solidFill>
            </a:ln>
          </p:spPr>
        </p:pic>
        <p:sp>
          <p:nvSpPr>
            <p:cNvPr id="6" name="TextBox 5"/>
            <p:cNvSpPr txBox="1"/>
            <p:nvPr/>
          </p:nvSpPr>
          <p:spPr>
            <a:xfrm>
              <a:off x="9761067" y="3845491"/>
              <a:ext cx="1590806" cy="369332"/>
            </a:xfrm>
            <a:prstGeom prst="rect">
              <a:avLst/>
            </a:prstGeom>
            <a:noFill/>
          </p:spPr>
          <p:txBody>
            <a:bodyPr wrap="square" rtlCol="0">
              <a:spAutoFit/>
            </a:bodyPr>
            <a:lstStyle/>
            <a:p>
              <a:r>
                <a:rPr lang="en-US" dirty="0">
                  <a:solidFill>
                    <a:schemeClr val="bg1"/>
                  </a:solidFill>
                </a:rPr>
                <a:t>(weekly)</a:t>
              </a:r>
            </a:p>
          </p:txBody>
        </p:sp>
      </p:grpSp>
    </p:spTree>
    <p:extLst>
      <p:ext uri="{BB962C8B-B14F-4D97-AF65-F5344CB8AC3E}">
        <p14:creationId xmlns:p14="http://schemas.microsoft.com/office/powerpoint/2010/main" val="22301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is Different than Offline (2)</a:t>
            </a:r>
          </a:p>
        </p:txBody>
      </p:sp>
      <p:sp>
        <p:nvSpPr>
          <p:cNvPr id="3" name="Content Placeholder 2"/>
          <p:cNvSpPr>
            <a:spLocks noGrp="1"/>
          </p:cNvSpPr>
          <p:nvPr>
            <p:ph idx="1"/>
          </p:nvPr>
        </p:nvSpPr>
        <p:spPr/>
        <p:txBody>
          <a:bodyPr>
            <a:normAutofit/>
          </a:bodyPr>
          <a:lstStyle/>
          <a:p>
            <a:r>
              <a:rPr lang="en-US" sz="3200" dirty="0">
                <a:solidFill>
                  <a:schemeClr val="tx1"/>
                </a:solidFill>
              </a:rPr>
              <a:t>Key differences from Offline to Online (</a:t>
            </a:r>
            <a:r>
              <a:rPr lang="en-US" sz="3200" dirty="0" err="1">
                <a:solidFill>
                  <a:schemeClr val="tx1"/>
                </a:solidFill>
              </a:rPr>
              <a:t>cont</a:t>
            </a:r>
            <a:r>
              <a:rPr lang="en-US" sz="3200" dirty="0">
                <a:solidFill>
                  <a:schemeClr val="tx1"/>
                </a:solidFill>
              </a:rPr>
              <a:t>)</a:t>
            </a:r>
            <a:endParaRPr lang="en-US" sz="2800" dirty="0"/>
          </a:p>
          <a:p>
            <a:pPr lvl="1"/>
            <a:r>
              <a:rPr lang="en-US" sz="2800" dirty="0"/>
              <a:t>Click instrumentation is either reliable or fast (but not both; see </a:t>
            </a:r>
            <a:r>
              <a:rPr lang="en-US" sz="2800" dirty="0">
                <a:hlinkClick r:id="rId3"/>
              </a:rPr>
              <a:t>paper</a:t>
            </a:r>
            <a:r>
              <a:rPr lang="en-US" sz="2800" dirty="0"/>
              <a:t>)</a:t>
            </a:r>
          </a:p>
          <a:p>
            <a:pPr lvl="1"/>
            <a:r>
              <a:rPr lang="en-US" sz="2800" dirty="0"/>
              <a:t>Bots can cause significant skews. </a:t>
            </a:r>
            <a:br>
              <a:rPr lang="en-US" sz="2800" dirty="0"/>
            </a:br>
            <a:r>
              <a:rPr lang="en-US" sz="2800" dirty="0"/>
              <a:t>At Bing over 50% of traffic is bot generated!</a:t>
            </a:r>
          </a:p>
          <a:p>
            <a:pPr lvl="1"/>
            <a:r>
              <a:rPr lang="en-US" sz="2800" dirty="0"/>
              <a:t>Beware of carryover effects: segments of users exposed to a bad experience will carry over to the next experiment.</a:t>
            </a:r>
            <a:br>
              <a:rPr lang="en-US" sz="2800" dirty="0"/>
            </a:br>
            <a:r>
              <a:rPr lang="en-US" sz="2800" dirty="0"/>
              <a:t>Shuffle users all the time (easy for backend experiments; harder in UX)</a:t>
            </a:r>
          </a:p>
          <a:p>
            <a:pPr lvl="1"/>
            <a:r>
              <a:rPr lang="en-US" sz="2800" dirty="0"/>
              <a:t>Performance matters a lot!  We run “slowdown” experiments.</a:t>
            </a:r>
          </a:p>
          <a:p>
            <a:pPr marL="749808" lvl="4" indent="0">
              <a:buNone/>
            </a:pPr>
            <a:r>
              <a:rPr lang="en-US" sz="2200" i="1" dirty="0"/>
              <a:t>A Bing engineer that improves server performance by 10msec (that’s 1/30 of the speed that our eyes blink) more than pays for his fully-loaded annual costs</a:t>
            </a:r>
            <a:r>
              <a:rPr lang="en-US" sz="2200" dirty="0"/>
              <a:t>.</a:t>
            </a:r>
          </a:p>
          <a:p>
            <a:pPr marL="384048" lvl="2" indent="0">
              <a:buNone/>
            </a:pPr>
            <a:r>
              <a:rPr lang="en-US" sz="2600" dirty="0"/>
              <a:t>Every millisecond counts</a:t>
            </a:r>
          </a:p>
          <a:p>
            <a:pPr lvl="1"/>
            <a:endParaRPr lang="en-US" sz="2800" dirty="0"/>
          </a:p>
          <a:p>
            <a:endParaRPr lang="en-US" dirty="0"/>
          </a:p>
        </p:txBody>
      </p:sp>
      <p:sp>
        <p:nvSpPr>
          <p:cNvPr id="4" name="Date Placeholder 3"/>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60</a:t>
            </a:fld>
            <a:endParaRPr lang="en-US" dirty="0"/>
          </a:p>
        </p:txBody>
      </p:sp>
      <p:pic>
        <p:nvPicPr>
          <p:cNvPr id="7" name="Picture 6"/>
          <p:cNvPicPr>
            <a:picLocks noChangeAspect="1"/>
          </p:cNvPicPr>
          <p:nvPr/>
        </p:nvPicPr>
        <p:blipFill>
          <a:blip r:embed="rId4"/>
          <a:stretch>
            <a:fillRect/>
          </a:stretch>
        </p:blipFill>
        <p:spPr>
          <a:xfrm>
            <a:off x="9010371" y="2367423"/>
            <a:ext cx="3181629" cy="781452"/>
          </a:xfrm>
          <a:prstGeom prst="rect">
            <a:avLst/>
          </a:prstGeom>
          <a:ln>
            <a:solidFill>
              <a:schemeClr val="tx1"/>
            </a:solidFill>
          </a:ln>
        </p:spPr>
      </p:pic>
    </p:spTree>
    <p:extLst>
      <p:ext uri="{BB962C8B-B14F-4D97-AF65-F5344CB8AC3E}">
        <p14:creationId xmlns:p14="http://schemas.microsoft.com/office/powerpoint/2010/main" val="388441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942122"/>
          </a:xfrm>
        </p:spPr>
        <p:txBody>
          <a:bodyPr/>
          <a:lstStyle/>
          <a:p>
            <a:r>
              <a:rPr lang="en-US" dirty="0"/>
              <a:t>MSN Experiment: Add More </a:t>
            </a:r>
            <a:r>
              <a:rPr lang="en-US" dirty="0" err="1"/>
              <a:t>Infopane</a:t>
            </a:r>
            <a:r>
              <a:rPr lang="en-US" dirty="0"/>
              <a:t> Slides</a:t>
            </a:r>
          </a:p>
        </p:txBody>
      </p:sp>
      <p:sp>
        <p:nvSpPr>
          <p:cNvPr id="6" name="Date Placeholder 5"/>
          <p:cNvSpPr>
            <a:spLocks noGrp="1"/>
          </p:cNvSpPr>
          <p:nvPr>
            <p:ph type="dt" sz="half" idx="10"/>
          </p:nvPr>
        </p:nvSpPr>
        <p:spPr/>
        <p:txBody>
          <a:bodyPr/>
          <a:lstStyle/>
          <a:p>
            <a:r>
              <a:rPr lang="en-US"/>
              <a:t>Ronny Kohavi</a:t>
            </a:r>
            <a:endParaRPr lang="en-US" dirty="0"/>
          </a:p>
        </p:txBody>
      </p:sp>
      <p:sp>
        <p:nvSpPr>
          <p:cNvPr id="18" name="Slide Number Placeholder 4"/>
          <p:cNvSpPr>
            <a:spLocks noGrp="1"/>
          </p:cNvSpPr>
          <p:nvPr>
            <p:ph type="sldNum" sz="quarter" idx="12"/>
          </p:nvPr>
        </p:nvSpPr>
        <p:spPr/>
        <p:txBody>
          <a:bodyPr/>
          <a:lstStyle/>
          <a:p>
            <a:fld id="{629637A9-119A-49DA-BD12-AAC58B377D80}" type="slidenum">
              <a:rPr lang="en-US" smtClean="0"/>
              <a:pPr/>
              <a:t>61</a:t>
            </a:fld>
            <a:endParaRPr lang="en-US" dirty="0"/>
          </a:p>
        </p:txBody>
      </p:sp>
      <p:sp>
        <p:nvSpPr>
          <p:cNvPr id="7" name="TextBox 6"/>
          <p:cNvSpPr txBox="1"/>
          <p:nvPr/>
        </p:nvSpPr>
        <p:spPr>
          <a:xfrm>
            <a:off x="7549135" y="5333798"/>
            <a:ext cx="2804269" cy="461665"/>
          </a:xfrm>
          <a:prstGeom prst="rect">
            <a:avLst/>
          </a:prstGeom>
          <a:noFill/>
        </p:spPr>
        <p:txBody>
          <a:bodyPr wrap="square" rtlCol="0">
            <a:spAutoFit/>
          </a:bodyPr>
          <a:lstStyle/>
          <a:p>
            <a:r>
              <a:rPr lang="en-US" sz="2400" b="1" dirty="0">
                <a:cs typeface="Segoe UI Light" panose="020B0502040204020203" pitchFamily="34" charset="0"/>
              </a:rPr>
              <a:t>Treatment: 16 slides</a:t>
            </a:r>
          </a:p>
        </p:txBody>
      </p:sp>
      <p:grpSp>
        <p:nvGrpSpPr>
          <p:cNvPr id="14" name="Group 13"/>
          <p:cNvGrpSpPr/>
          <p:nvPr/>
        </p:nvGrpSpPr>
        <p:grpSpPr>
          <a:xfrm>
            <a:off x="725417" y="2181023"/>
            <a:ext cx="10867037" cy="3152775"/>
            <a:chOff x="935683" y="2352354"/>
            <a:chExt cx="10867037" cy="3152775"/>
          </a:xfrm>
        </p:grpSpPr>
        <p:grpSp>
          <p:nvGrpSpPr>
            <p:cNvPr id="3" name="Group 2"/>
            <p:cNvGrpSpPr/>
            <p:nvPr/>
          </p:nvGrpSpPr>
          <p:grpSpPr>
            <a:xfrm>
              <a:off x="935683" y="2352354"/>
              <a:ext cx="5255514" cy="3126486"/>
              <a:chOff x="935683" y="2352354"/>
              <a:chExt cx="5255514" cy="3126486"/>
            </a:xfrm>
          </p:grpSpPr>
          <p:pic>
            <p:nvPicPr>
              <p:cNvPr id="4" name="Picture 3"/>
              <p:cNvPicPr>
                <a:picLocks noChangeAspect="1"/>
              </p:cNvPicPr>
              <p:nvPr/>
            </p:nvPicPr>
            <p:blipFill>
              <a:blip r:embed="rId3"/>
              <a:stretch>
                <a:fillRect/>
              </a:stretch>
            </p:blipFill>
            <p:spPr>
              <a:xfrm>
                <a:off x="935683" y="2352354"/>
                <a:ext cx="5255514" cy="3126486"/>
              </a:xfrm>
              <a:prstGeom prst="rect">
                <a:avLst/>
              </a:prstGeom>
            </p:spPr>
          </p:pic>
          <p:sp>
            <p:nvSpPr>
              <p:cNvPr id="8" name="Rectangle 7"/>
              <p:cNvSpPr/>
              <p:nvPr/>
            </p:nvSpPr>
            <p:spPr>
              <a:xfrm>
                <a:off x="2588620" y="5138551"/>
                <a:ext cx="1858431" cy="3306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525870" y="2352354"/>
              <a:ext cx="5276850" cy="3152775"/>
              <a:chOff x="6525870" y="2352354"/>
              <a:chExt cx="5276850" cy="3152775"/>
            </a:xfrm>
          </p:grpSpPr>
          <p:pic>
            <p:nvPicPr>
              <p:cNvPr id="5" name="Picture 4"/>
              <p:cNvPicPr>
                <a:picLocks noChangeAspect="1"/>
              </p:cNvPicPr>
              <p:nvPr/>
            </p:nvPicPr>
            <p:blipFill>
              <a:blip r:embed="rId4"/>
              <a:stretch>
                <a:fillRect/>
              </a:stretch>
            </p:blipFill>
            <p:spPr>
              <a:xfrm>
                <a:off x="6525870" y="2352354"/>
                <a:ext cx="5276850" cy="3152775"/>
              </a:xfrm>
              <a:prstGeom prst="rect">
                <a:avLst/>
              </a:prstGeom>
            </p:spPr>
          </p:pic>
          <p:sp>
            <p:nvSpPr>
              <p:cNvPr id="9" name="Rectangle 8"/>
              <p:cNvSpPr/>
              <p:nvPr/>
            </p:nvSpPr>
            <p:spPr>
              <a:xfrm>
                <a:off x="7936167" y="5138551"/>
                <a:ext cx="2450738" cy="34028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p:cNvSpPr txBox="1"/>
          <p:nvPr/>
        </p:nvSpPr>
        <p:spPr>
          <a:xfrm>
            <a:off x="2197554" y="5333798"/>
            <a:ext cx="2560320" cy="461665"/>
          </a:xfrm>
          <a:prstGeom prst="rect">
            <a:avLst/>
          </a:prstGeom>
          <a:noFill/>
        </p:spPr>
        <p:txBody>
          <a:bodyPr wrap="square" rtlCol="0">
            <a:spAutoFit/>
          </a:bodyPr>
          <a:lstStyle/>
          <a:p>
            <a:r>
              <a:rPr lang="en-US" sz="2400" b="1" dirty="0">
                <a:cs typeface="Segoe UI Light" panose="020B0502040204020203" pitchFamily="34" charset="0"/>
              </a:rPr>
              <a:t>Control: 12 slides</a:t>
            </a:r>
          </a:p>
        </p:txBody>
      </p:sp>
      <p:sp>
        <p:nvSpPr>
          <p:cNvPr id="15" name="TextBox 14"/>
          <p:cNvSpPr txBox="1"/>
          <p:nvPr/>
        </p:nvSpPr>
        <p:spPr>
          <a:xfrm>
            <a:off x="622169" y="5564630"/>
            <a:ext cx="11350756" cy="800219"/>
          </a:xfrm>
          <a:prstGeom prst="rect">
            <a:avLst/>
          </a:prstGeom>
          <a:noFill/>
        </p:spPr>
        <p:txBody>
          <a:bodyPr wrap="square" rtlCol="0">
            <a:spAutoFit/>
          </a:bodyPr>
          <a:lstStyle/>
          <a:p>
            <a:endParaRPr lang="en-US" dirty="0"/>
          </a:p>
          <a:p>
            <a:r>
              <a:rPr lang="en-US" sz="2800" dirty="0"/>
              <a:t>Control was much better than treatment for engagement (clicks, page views)</a:t>
            </a:r>
          </a:p>
        </p:txBody>
      </p:sp>
      <p:sp>
        <p:nvSpPr>
          <p:cNvPr id="16" name="TextBox 15"/>
          <p:cNvSpPr txBox="1"/>
          <p:nvPr/>
        </p:nvSpPr>
        <p:spPr>
          <a:xfrm>
            <a:off x="725417" y="1271533"/>
            <a:ext cx="10304533" cy="954107"/>
          </a:xfrm>
          <a:prstGeom prst="rect">
            <a:avLst/>
          </a:prstGeom>
          <a:noFill/>
        </p:spPr>
        <p:txBody>
          <a:bodyPr wrap="square" rtlCol="0">
            <a:spAutoFit/>
          </a:bodyPr>
          <a:lstStyle/>
          <a:p>
            <a:r>
              <a:rPr lang="en-US" sz="2800" dirty="0"/>
              <a:t>The </a:t>
            </a:r>
            <a:r>
              <a:rPr lang="en-US" sz="2800" dirty="0" err="1"/>
              <a:t>infopane</a:t>
            </a:r>
            <a:r>
              <a:rPr lang="en-US" sz="2800" dirty="0"/>
              <a:t> is the “hero” image at MSN, and it </a:t>
            </a:r>
            <a:br>
              <a:rPr lang="en-US" sz="2800" dirty="0"/>
            </a:br>
            <a:r>
              <a:rPr lang="en-US" sz="2800" dirty="0"/>
              <a:t>auto rotates between slides with manual option</a:t>
            </a:r>
          </a:p>
        </p:txBody>
      </p:sp>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2274675" y="5441883"/>
              <a:ext cx="2260224" cy="208224"/>
            </p14:xfrm>
          </p:contentPart>
        </mc:Choice>
        <mc:Fallback xmlns="">
          <p:pic>
            <p:nvPicPr>
              <p:cNvPr id="11" name="Ink 10"/>
              <p:cNvPicPr/>
              <p:nvPr/>
            </p:nvPicPr>
            <p:blipFill>
              <a:blip r:embed="rId6"/>
              <a:stretch>
                <a:fillRect/>
              </a:stretch>
            </p:blipFill>
            <p:spPr>
              <a:xfrm>
                <a:off x="2245873" y="5384243"/>
                <a:ext cx="2317828" cy="32350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p14:cNvContentPartPr/>
              <p14:nvPr/>
            </p14:nvContentPartPr>
            <p14:xfrm>
              <a:off x="7577907" y="5430651"/>
              <a:ext cx="2609568" cy="273600"/>
            </p14:xfrm>
          </p:contentPart>
        </mc:Choice>
        <mc:Fallback xmlns="">
          <p:pic>
            <p:nvPicPr>
              <p:cNvPr id="12" name="Ink 11"/>
              <p:cNvPicPr/>
              <p:nvPr/>
            </p:nvPicPr>
            <p:blipFill>
              <a:blip r:embed="rId8"/>
              <a:stretch>
                <a:fillRect/>
              </a:stretch>
            </p:blipFill>
            <p:spPr>
              <a:xfrm>
                <a:off x="7549108" y="5373051"/>
                <a:ext cx="2667166" cy="388800"/>
              </a:xfrm>
              <a:prstGeom prst="rect">
                <a:avLst/>
              </a:prstGeom>
            </p:spPr>
          </p:pic>
        </mc:Fallback>
      </mc:AlternateContent>
    </p:spTree>
    <p:extLst>
      <p:ext uri="{BB962C8B-B14F-4D97-AF65-F5344CB8AC3E}">
        <p14:creationId xmlns:p14="http://schemas.microsoft.com/office/powerpoint/2010/main" val="7936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MSN Experiment: SRM</a:t>
            </a:r>
          </a:p>
        </p:txBody>
      </p:sp>
      <p:sp>
        <p:nvSpPr>
          <p:cNvPr id="3" name="Content Placeholder 2"/>
          <p:cNvSpPr>
            <a:spLocks noGrp="1"/>
          </p:cNvSpPr>
          <p:nvPr>
            <p:ph idx="1"/>
          </p:nvPr>
        </p:nvSpPr>
        <p:spPr/>
        <p:txBody>
          <a:bodyPr>
            <a:normAutofit/>
          </a:bodyPr>
          <a:lstStyle/>
          <a:p>
            <a:r>
              <a:rPr lang="en-US" dirty="0"/>
              <a:t>Except… there was a sample-ratio-mismatch with fewer users in treatment (49.8% instead of 50.0%)</a:t>
            </a:r>
          </a:p>
          <a:p>
            <a:r>
              <a:rPr lang="en-US" dirty="0"/>
              <a:t>Can anyone think of a reason?</a:t>
            </a:r>
          </a:p>
          <a:p>
            <a:endParaRPr lang="en-US" dirty="0"/>
          </a:p>
          <a:p>
            <a:r>
              <a:rPr lang="en-US" dirty="0"/>
              <a:t>User engagement increased so much for so many users, that the heaviest users were being classified as bots and removed</a:t>
            </a:r>
          </a:p>
          <a:p>
            <a:r>
              <a:rPr lang="en-US" dirty="0"/>
              <a:t>After fixing the issue, the SRM went away, and the treatment was much better</a:t>
            </a:r>
          </a:p>
          <a:p>
            <a:endParaRPr lang="en-US" dirty="0"/>
          </a:p>
          <a:p>
            <a:endParaRPr lang="en-US" dirty="0"/>
          </a:p>
          <a:p>
            <a:pPr marL="0" indent="0">
              <a:buNone/>
            </a:pPr>
            <a:endParaRPr lang="en-US" dirty="0"/>
          </a:p>
          <a:p>
            <a:pPr lvl="2"/>
            <a:endParaRPr lang="en-US" sz="2400" dirty="0"/>
          </a:p>
          <a:p>
            <a:endParaRPr lang="en-US" dirty="0"/>
          </a:p>
        </p:txBody>
      </p:sp>
      <p:sp>
        <p:nvSpPr>
          <p:cNvPr id="6" name="Date Placeholder 5"/>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62</a:t>
            </a:fld>
            <a:endParaRPr lang="en-US" dirty="0"/>
          </a:p>
        </p:txBody>
      </p:sp>
    </p:spTree>
    <p:extLst>
      <p:ext uri="{BB962C8B-B14F-4D97-AF65-F5344CB8AC3E}">
        <p14:creationId xmlns:p14="http://schemas.microsoft.com/office/powerpoint/2010/main" val="242892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967193"/>
          </a:xfrm>
        </p:spPr>
        <p:txBody>
          <a:bodyPr/>
          <a:lstStyle/>
          <a:p>
            <a:r>
              <a:rPr lang="en-US" dirty="0"/>
              <a:t>Pitfall: Failing to Validate Data Quality</a:t>
            </a:r>
          </a:p>
        </p:txBody>
      </p:sp>
      <p:sp>
        <p:nvSpPr>
          <p:cNvPr id="3" name="Content Placeholder 2"/>
          <p:cNvSpPr>
            <a:spLocks noGrp="1"/>
          </p:cNvSpPr>
          <p:nvPr>
            <p:ph idx="1"/>
          </p:nvPr>
        </p:nvSpPr>
        <p:spPr/>
        <p:txBody>
          <a:bodyPr>
            <a:normAutofit/>
          </a:bodyPr>
          <a:lstStyle/>
          <a:p>
            <a:r>
              <a:rPr lang="en-US" dirty="0"/>
              <a:t>Outliers create significant skew: enough to cause a false stat-sig result</a:t>
            </a:r>
          </a:p>
          <a:p>
            <a:r>
              <a:rPr lang="en-US" dirty="0"/>
              <a:t>Example: </a:t>
            </a:r>
          </a:p>
          <a:p>
            <a:pPr lvl="1"/>
            <a:r>
              <a:rPr lang="en-US" dirty="0"/>
              <a:t>An experiment treatment with 100,000 users on Amazon, where 2% convert with an average of $30.</a:t>
            </a:r>
            <a:br>
              <a:rPr lang="en-US" dirty="0"/>
            </a:br>
            <a:r>
              <a:rPr lang="en-US" dirty="0"/>
              <a:t>Total revenue = 100,000*2%*$30 = $60,000.</a:t>
            </a:r>
            <a:br>
              <a:rPr lang="en-US" dirty="0"/>
            </a:br>
            <a:r>
              <a:rPr lang="en-US" dirty="0"/>
              <a:t>A lift of 2% is $1,200</a:t>
            </a:r>
          </a:p>
          <a:p>
            <a:pPr lvl="1"/>
            <a:r>
              <a:rPr lang="en-US" dirty="0"/>
              <a:t>Sometimes (rarely) a “user” purchases double the lift amount, or around $2,500.</a:t>
            </a:r>
            <a:br>
              <a:rPr lang="en-US" dirty="0"/>
            </a:br>
            <a:r>
              <a:rPr lang="en-US" dirty="0"/>
              <a:t>That single user who falls into Control or Treatment is enough to significantly skew the result.</a:t>
            </a:r>
          </a:p>
          <a:p>
            <a:pPr lvl="1"/>
            <a:r>
              <a:rPr lang="en-US" dirty="0"/>
              <a:t>The discovery: libraries purchase books irregularly and order a lot each time</a:t>
            </a:r>
          </a:p>
          <a:p>
            <a:pPr lvl="1"/>
            <a:r>
              <a:rPr lang="en-US" dirty="0"/>
              <a:t>Solution: cap the attribute value of single users to the 99</a:t>
            </a:r>
            <a:r>
              <a:rPr lang="en-US" baseline="30000" dirty="0"/>
              <a:t>th</a:t>
            </a:r>
            <a:r>
              <a:rPr lang="en-US" dirty="0"/>
              <a:t> percentile of the distribution</a:t>
            </a:r>
          </a:p>
          <a:p>
            <a:r>
              <a:rPr lang="en-US" dirty="0"/>
              <a:t>Example: </a:t>
            </a:r>
          </a:p>
          <a:p>
            <a:pPr lvl="1"/>
            <a:r>
              <a:rPr lang="en-US" dirty="0"/>
              <a:t>Bots at Bing sometimes issue many queries</a:t>
            </a:r>
          </a:p>
          <a:p>
            <a:pPr lvl="1"/>
            <a:r>
              <a:rPr lang="en-US" dirty="0"/>
              <a:t>Over 50% of Bing traffic is currently identified as non-human (bot) traffic!</a:t>
            </a:r>
            <a:br>
              <a:rPr lang="en-US" dirty="0"/>
            </a:br>
            <a:endParaRPr lang="en-US" dirty="0"/>
          </a:p>
        </p:txBody>
      </p:sp>
      <p:sp>
        <p:nvSpPr>
          <p:cNvPr id="8" name="Date Placeholder 7"/>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63</a:t>
            </a:fld>
            <a:endParaRPr lang="en-US" dirty="0"/>
          </a:p>
        </p:txBody>
      </p:sp>
      <p:pic>
        <p:nvPicPr>
          <p:cNvPr id="6" name="Picture 5"/>
          <p:cNvPicPr>
            <a:picLocks noChangeAspect="1"/>
          </p:cNvPicPr>
          <p:nvPr/>
        </p:nvPicPr>
        <p:blipFill rotWithShape="1">
          <a:blip r:embed="rId3"/>
          <a:srcRect b="21946"/>
          <a:stretch/>
        </p:blipFill>
        <p:spPr>
          <a:xfrm>
            <a:off x="9245884" y="4586748"/>
            <a:ext cx="2946116" cy="1724677"/>
          </a:xfrm>
          <a:prstGeom prst="rect">
            <a:avLst/>
          </a:prstGeom>
        </p:spPr>
      </p:pic>
      <p:pic>
        <p:nvPicPr>
          <p:cNvPr id="7" name="Picture 6"/>
          <p:cNvPicPr>
            <a:picLocks noChangeAspect="1"/>
          </p:cNvPicPr>
          <p:nvPr/>
        </p:nvPicPr>
        <p:blipFill>
          <a:blip r:embed="rId4"/>
          <a:stretch>
            <a:fillRect/>
          </a:stretch>
        </p:blipFill>
        <p:spPr>
          <a:xfrm>
            <a:off x="6570133" y="5712519"/>
            <a:ext cx="2438400" cy="598905"/>
          </a:xfrm>
          <a:prstGeom prst="rect">
            <a:avLst/>
          </a:prstGeom>
          <a:ln>
            <a:solidFill>
              <a:schemeClr val="tx1"/>
            </a:solidFill>
          </a:ln>
        </p:spPr>
      </p:pic>
    </p:spTree>
    <p:extLst>
      <p:ext uri="{BB962C8B-B14F-4D97-AF65-F5344CB8AC3E}">
        <p14:creationId xmlns:p14="http://schemas.microsoft.com/office/powerpoint/2010/main" val="5897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253946"/>
            <a:ext cx="11227324" cy="769199"/>
          </a:xfrm>
        </p:spPr>
        <p:txBody>
          <a:bodyPr>
            <a:normAutofit/>
          </a:bodyPr>
          <a:lstStyle/>
          <a:p>
            <a:r>
              <a:rPr lang="en-US" dirty="0"/>
              <a:t>Pitfall: Misinterpreting P-values</a:t>
            </a:r>
          </a:p>
        </p:txBody>
      </p:sp>
      <p:sp>
        <p:nvSpPr>
          <p:cNvPr id="3" name="Content Placeholder 2"/>
          <p:cNvSpPr>
            <a:spLocks noGrp="1"/>
          </p:cNvSpPr>
          <p:nvPr>
            <p:ph idx="1"/>
          </p:nvPr>
        </p:nvSpPr>
        <p:spPr>
          <a:xfrm>
            <a:off x="197428" y="1321080"/>
            <a:ext cx="11762508" cy="4725068"/>
          </a:xfrm>
        </p:spPr>
        <p:txBody>
          <a:bodyPr>
            <a:normAutofit/>
          </a:bodyPr>
          <a:lstStyle/>
          <a:p>
            <a:r>
              <a:rPr lang="en-US" dirty="0"/>
              <a:t>NHST = Null Hypothesis Statistical Testing, the “standard” model commonly used</a:t>
            </a:r>
          </a:p>
          <a:p>
            <a:r>
              <a:rPr lang="en-US" dirty="0"/>
              <a:t>P-value &lt;= 0.05 is the “standard” for rejecting the Null hypothesis</a:t>
            </a:r>
          </a:p>
          <a:p>
            <a:r>
              <a:rPr lang="en-US" dirty="0"/>
              <a:t>P-value is often </a:t>
            </a:r>
            <a:r>
              <a:rPr lang="en-US" dirty="0" err="1"/>
              <a:t>mis</a:t>
            </a:r>
            <a:r>
              <a:rPr lang="en-US" dirty="0"/>
              <a:t>-interpreted.  </a:t>
            </a:r>
            <a:br>
              <a:rPr lang="en-US" dirty="0"/>
            </a:br>
            <a:r>
              <a:rPr lang="en-US" dirty="0"/>
              <a:t>Here are some incorrect statements from Steve Goodman’s A Dirty Dozen</a:t>
            </a:r>
          </a:p>
          <a:p>
            <a:pPr marL="658368" lvl="1" indent="-457200">
              <a:buFont typeface="+mj-lt"/>
              <a:buAutoNum type="arabicPeriod"/>
            </a:pPr>
            <a:r>
              <a:rPr lang="en-US" dirty="0"/>
              <a:t>If P = .05, the null hypothesis has only a 5% chance of being true</a:t>
            </a:r>
          </a:p>
          <a:p>
            <a:pPr marL="658368" lvl="1" indent="-457200">
              <a:buFont typeface="+mj-lt"/>
              <a:buAutoNum type="arabicPeriod"/>
            </a:pPr>
            <a:r>
              <a:rPr lang="en-US" dirty="0"/>
              <a:t>A non-significant difference (e.g., P &gt;.05) means there is no difference between groups</a:t>
            </a:r>
          </a:p>
          <a:p>
            <a:pPr marL="658368" lvl="1" indent="-457200">
              <a:buFont typeface="+mj-lt"/>
              <a:buAutoNum type="arabicPeriod"/>
            </a:pPr>
            <a:r>
              <a:rPr lang="en-US" dirty="0"/>
              <a:t>P = .05 means that we have observed data that would occur only 5% of the time under the null hypothesis</a:t>
            </a:r>
          </a:p>
          <a:p>
            <a:pPr marL="658368" lvl="1" indent="-457200">
              <a:buFont typeface="+mj-lt"/>
              <a:buAutoNum type="arabicPeriod"/>
            </a:pPr>
            <a:r>
              <a:rPr lang="en-US" dirty="0"/>
              <a:t>P = .05 means that if you reject the null </a:t>
            </a:r>
            <a:r>
              <a:rPr lang="en-US" dirty="0" err="1"/>
              <a:t>hyp</a:t>
            </a:r>
            <a:r>
              <a:rPr lang="en-US" dirty="0"/>
              <a:t>, the probability of a type I error (false positive) is only 5%</a:t>
            </a:r>
          </a:p>
          <a:p>
            <a:r>
              <a:rPr lang="en-US" dirty="0"/>
              <a:t>The problem is that p-value gives us </a:t>
            </a:r>
            <a:r>
              <a:rPr lang="en-US" dirty="0" err="1"/>
              <a:t>Prob</a:t>
            </a:r>
            <a:r>
              <a:rPr lang="en-US" dirty="0"/>
              <a:t> (X &gt;= x | H_0), whereas what we want is</a:t>
            </a:r>
            <a:br>
              <a:rPr lang="en-US" dirty="0"/>
            </a:br>
            <a:r>
              <a:rPr lang="en-US" dirty="0" err="1"/>
              <a:t>Prob</a:t>
            </a:r>
            <a:r>
              <a:rPr lang="en-US" dirty="0"/>
              <a:t> (H_0 | X = x)</a:t>
            </a:r>
          </a:p>
        </p:txBody>
      </p:sp>
      <p:sp>
        <p:nvSpPr>
          <p:cNvPr id="6" name="Date Placeholder 5"/>
          <p:cNvSpPr>
            <a:spLocks noGrp="1"/>
          </p:cNvSpPr>
          <p:nvPr>
            <p:ph type="dt" sz="half" idx="10"/>
          </p:nvPr>
        </p:nvSpPr>
        <p:spPr/>
        <p:txBody>
          <a:bodyPr/>
          <a:lstStyle/>
          <a:p>
            <a:r>
              <a:rPr lang="en-US"/>
              <a:t>Ronny Kohavi</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pPr/>
              <a:t>64</a:t>
            </a:fld>
            <a:endParaRPr lang="en-US" dirty="0"/>
          </a:p>
        </p:txBody>
      </p:sp>
    </p:spTree>
    <p:extLst>
      <p:ext uri="{BB962C8B-B14F-4D97-AF65-F5344CB8AC3E}">
        <p14:creationId xmlns:p14="http://schemas.microsoft.com/office/powerpoint/2010/main" val="167310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Agenda for Rest of Talk</a:t>
            </a:r>
          </a:p>
        </p:txBody>
      </p:sp>
      <p:sp>
        <p:nvSpPr>
          <p:cNvPr id="3" name="Content Placeholder 2"/>
          <p:cNvSpPr>
            <a:spLocks noGrp="1"/>
          </p:cNvSpPr>
          <p:nvPr>
            <p:ph idx="1"/>
          </p:nvPr>
        </p:nvSpPr>
        <p:spPr/>
        <p:txBody>
          <a:bodyPr>
            <a:normAutofit/>
          </a:bodyPr>
          <a:lstStyle/>
          <a:p>
            <a:r>
              <a:rPr lang="en-US" sz="2800" dirty="0">
                <a:solidFill>
                  <a:schemeClr val="tx1"/>
                </a:solidFill>
              </a:rPr>
              <a:t>Controlled vs. observational (uncontrolled) studies</a:t>
            </a:r>
          </a:p>
          <a:p>
            <a:r>
              <a:rPr lang="en-US" sz="2800" dirty="0">
                <a:solidFill>
                  <a:schemeClr val="tx1"/>
                </a:solidFill>
              </a:rPr>
              <a:t>Three real examples: you’re the decision maker</a:t>
            </a:r>
            <a:br>
              <a:rPr lang="en-US" sz="2800" dirty="0">
                <a:solidFill>
                  <a:schemeClr val="tx1"/>
                </a:solidFill>
              </a:rPr>
            </a:br>
            <a:r>
              <a:rPr lang="en-US" sz="2800" dirty="0">
                <a:solidFill>
                  <a:schemeClr val="tx1"/>
                </a:solidFill>
              </a:rPr>
              <a:t>Examples chosen to share lessons</a:t>
            </a:r>
          </a:p>
          <a:p>
            <a:r>
              <a:rPr lang="en-US" sz="2800" dirty="0"/>
              <a:t>Five Lessons</a:t>
            </a:r>
          </a:p>
          <a:p>
            <a:r>
              <a:rPr lang="en-US" sz="2800" dirty="0"/>
              <a:t>Cultural challenge</a:t>
            </a:r>
          </a:p>
        </p:txBody>
      </p:sp>
      <p:sp>
        <p:nvSpPr>
          <p:cNvPr id="4" name="Date Placeholder 3"/>
          <p:cNvSpPr>
            <a:spLocks noGrp="1"/>
          </p:cNvSpPr>
          <p:nvPr>
            <p:ph type="dt" sz="half" idx="10"/>
          </p:nvPr>
        </p:nvSpPr>
        <p:spPr/>
        <p:txBody>
          <a:bodyPr/>
          <a:lstStyle/>
          <a:p>
            <a:r>
              <a:rPr lang="en-US"/>
              <a:t>Ronny Kohavi</a:t>
            </a:r>
          </a:p>
        </p:txBody>
      </p:sp>
      <p:sp>
        <p:nvSpPr>
          <p:cNvPr id="5" name="Slide Number Placeholder 4"/>
          <p:cNvSpPr>
            <a:spLocks noGrp="1"/>
          </p:cNvSpPr>
          <p:nvPr>
            <p:ph type="sldNum" sz="quarter" idx="12"/>
          </p:nvPr>
        </p:nvSpPr>
        <p:spPr/>
        <p:txBody>
          <a:bodyPr/>
          <a:lstStyle/>
          <a:p>
            <a:fld id="{629637A9-119A-49DA-BD12-AAC58B377D80}" type="slidenum">
              <a:rPr lang="en-US" smtClean="0"/>
              <a:pPr/>
              <a:t>7</a:t>
            </a:fld>
            <a:endParaRPr lang="en-US"/>
          </a:p>
        </p:txBody>
      </p:sp>
    </p:spTree>
    <p:extLst>
      <p:ext uri="{BB962C8B-B14F-4D97-AF65-F5344CB8AC3E}">
        <p14:creationId xmlns:p14="http://schemas.microsoft.com/office/powerpoint/2010/main" val="214152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EA9A-2037-4200-A71D-4B4EE67D6F36}"/>
              </a:ext>
            </a:extLst>
          </p:cNvPr>
          <p:cNvSpPr>
            <a:spLocks noGrp="1"/>
          </p:cNvSpPr>
          <p:nvPr>
            <p:ph type="title"/>
          </p:nvPr>
        </p:nvSpPr>
        <p:spPr/>
        <p:txBody>
          <a:bodyPr/>
          <a:lstStyle/>
          <a:p>
            <a:r>
              <a:rPr lang="en-US" dirty="0"/>
              <a:t>Observational Studies (uncontrolled)</a:t>
            </a:r>
          </a:p>
        </p:txBody>
      </p:sp>
      <p:sp>
        <p:nvSpPr>
          <p:cNvPr id="3" name="Content Placeholder 2">
            <a:extLst>
              <a:ext uri="{FF2B5EF4-FFF2-40B4-BE49-F238E27FC236}">
                <a16:creationId xmlns:a16="http://schemas.microsoft.com/office/drawing/2014/main" id="{5F847363-0690-46B1-BE42-5AFD97ADF139}"/>
              </a:ext>
            </a:extLst>
          </p:cNvPr>
          <p:cNvSpPr>
            <a:spLocks noGrp="1"/>
          </p:cNvSpPr>
          <p:nvPr>
            <p:ph idx="1"/>
          </p:nvPr>
        </p:nvSpPr>
        <p:spPr>
          <a:xfrm>
            <a:off x="541783" y="1311032"/>
            <a:ext cx="11227324" cy="4725068"/>
          </a:xfrm>
        </p:spPr>
        <p:txBody>
          <a:bodyPr/>
          <a:lstStyle/>
          <a:p>
            <a:r>
              <a:rPr lang="en-US" dirty="0"/>
              <a:t>An observational study is one where there is no proper control group</a:t>
            </a:r>
          </a:p>
          <a:p>
            <a:r>
              <a:rPr lang="en-US" dirty="0"/>
              <a:t>Example Observation (highly stat-sig)</a:t>
            </a:r>
          </a:p>
          <a:p>
            <a:pPr>
              <a:buNone/>
            </a:pPr>
            <a:r>
              <a:rPr lang="en-US" dirty="0"/>
              <a:t>		</a:t>
            </a:r>
            <a:r>
              <a:rPr lang="en-US" b="1" dirty="0"/>
              <a:t>Palm size correlates with your life expectancy</a:t>
            </a:r>
          </a:p>
          <a:p>
            <a:pPr>
              <a:buNone/>
            </a:pPr>
            <a:r>
              <a:rPr lang="en-US" dirty="0"/>
              <a:t>	The larger your palm, the less long you will live, on average</a:t>
            </a:r>
          </a:p>
          <a:p>
            <a:r>
              <a:rPr lang="en-US" dirty="0"/>
              <a:t>Try it out - look at your neighbors and you’ll see who is expected to live longer   </a:t>
            </a:r>
          </a:p>
          <a:p>
            <a:r>
              <a:rPr lang="en-US" dirty="0"/>
              <a:t>But…don’t try to bandage your hands assuming causality, as there is a common cause</a:t>
            </a:r>
          </a:p>
          <a:p>
            <a:r>
              <a:rPr lang="en-US" dirty="0"/>
              <a:t>Women have smaller palms and live 6 years longer on average</a:t>
            </a:r>
          </a:p>
          <a:p>
            <a:r>
              <a:rPr lang="en-US" dirty="0"/>
              <a:t>Obviously, you wouldn’t have believed that palm size is causal, but how about observational studies about features in products reducing churn?</a:t>
            </a:r>
          </a:p>
          <a:p>
            <a:endParaRPr lang="en-US" dirty="0">
              <a:hlinkClick r:id="rId3"/>
            </a:endParaRPr>
          </a:p>
          <a:p>
            <a:endParaRPr lang="en-US" dirty="0"/>
          </a:p>
          <a:p>
            <a:endParaRPr lang="en-US" dirty="0"/>
          </a:p>
        </p:txBody>
      </p:sp>
      <p:sp>
        <p:nvSpPr>
          <p:cNvPr id="4" name="Date Placeholder 3">
            <a:extLst>
              <a:ext uri="{FF2B5EF4-FFF2-40B4-BE49-F238E27FC236}">
                <a16:creationId xmlns:a16="http://schemas.microsoft.com/office/drawing/2014/main" id="{93EF8670-45AF-4431-A660-6F4D629115CA}"/>
              </a:ext>
            </a:extLst>
          </p:cNvPr>
          <p:cNvSpPr>
            <a:spLocks noGrp="1"/>
          </p:cNvSpPr>
          <p:nvPr>
            <p:ph type="dt" sz="half" idx="10"/>
          </p:nvPr>
        </p:nvSpPr>
        <p:spPr/>
        <p:txBody>
          <a:bodyPr/>
          <a:lstStyle/>
          <a:p>
            <a:r>
              <a:rPr lang="en-US"/>
              <a:t>Ronny Kohavi</a:t>
            </a:r>
          </a:p>
        </p:txBody>
      </p:sp>
      <p:sp>
        <p:nvSpPr>
          <p:cNvPr id="5" name="Slide Number Placeholder 4">
            <a:extLst>
              <a:ext uri="{FF2B5EF4-FFF2-40B4-BE49-F238E27FC236}">
                <a16:creationId xmlns:a16="http://schemas.microsoft.com/office/drawing/2014/main" id="{02F256B9-8C20-4569-A5FB-86873063E112}"/>
              </a:ext>
            </a:extLst>
          </p:cNvPr>
          <p:cNvSpPr>
            <a:spLocks noGrp="1"/>
          </p:cNvSpPr>
          <p:nvPr>
            <p:ph type="sldNum" sz="quarter" idx="12"/>
          </p:nvPr>
        </p:nvSpPr>
        <p:spPr/>
        <p:txBody>
          <a:bodyPr/>
          <a:lstStyle/>
          <a:p>
            <a:fld id="{629637A9-119A-49DA-BD12-AAC58B377D80}" type="slidenum">
              <a:rPr lang="en-US" smtClean="0"/>
              <a:pPr/>
              <a:t>8</a:t>
            </a:fld>
            <a:endParaRPr lang="en-US"/>
          </a:p>
        </p:txBody>
      </p:sp>
    </p:spTree>
    <p:extLst>
      <p:ext uri="{BB962C8B-B14F-4D97-AF65-F5344CB8AC3E}">
        <p14:creationId xmlns:p14="http://schemas.microsoft.com/office/powerpoint/2010/main" val="24379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9" y="286603"/>
            <a:ext cx="11227324" cy="864034"/>
          </a:xfrm>
        </p:spPr>
        <p:txBody>
          <a:bodyPr/>
          <a:lstStyle/>
          <a:p>
            <a:r>
              <a:rPr lang="en-US" dirty="0"/>
              <a:t>My Feature Reduces Churn! – Real Examples</a:t>
            </a:r>
          </a:p>
        </p:txBody>
      </p:sp>
      <p:sp>
        <p:nvSpPr>
          <p:cNvPr id="3" name="Content Placeholder 2"/>
          <p:cNvSpPr>
            <a:spLocks noGrp="1"/>
          </p:cNvSpPr>
          <p:nvPr>
            <p:ph idx="1"/>
          </p:nvPr>
        </p:nvSpPr>
        <p:spPr>
          <a:xfrm>
            <a:off x="450719" y="1395258"/>
            <a:ext cx="11227324" cy="4977261"/>
          </a:xfrm>
        </p:spPr>
        <p:txBody>
          <a:bodyPr>
            <a:normAutofit/>
          </a:bodyPr>
          <a:lstStyle/>
          <a:p>
            <a:r>
              <a:rPr lang="en-US" dirty="0"/>
              <a:t>Two presentations in Microsoft Office 365, each made the following key claim</a:t>
            </a:r>
          </a:p>
          <a:p>
            <a:pPr marL="384048" lvl="2" indent="0">
              <a:buNone/>
            </a:pPr>
            <a:r>
              <a:rPr lang="en-US" dirty="0"/>
              <a:t>New users who use my cool feature are half as likely to churn when compared to new users that do not use it</a:t>
            </a:r>
          </a:p>
          <a:p>
            <a:pPr marL="384048" lvl="2" indent="0">
              <a:buNone/>
            </a:pPr>
            <a:r>
              <a:rPr lang="en-US" dirty="0"/>
              <a:t>(churn means stop using the product 30 days later)</a:t>
            </a:r>
          </a:p>
          <a:p>
            <a:pPr marL="384048" lvl="2" indent="0">
              <a:buNone/>
            </a:pPr>
            <a:endParaRPr lang="en-US" dirty="0"/>
          </a:p>
          <a:p>
            <a:r>
              <a:rPr lang="en-US" dirty="0"/>
              <a:t>[Wrong] Conclusion: feature reduces churn and thus critical for retention</a:t>
            </a:r>
          </a:p>
          <a:p>
            <a:r>
              <a:rPr lang="en-US" dirty="0"/>
              <a:t>The feature may improve or degrade retention: </a:t>
            </a:r>
            <a:br>
              <a:rPr lang="en-US" dirty="0"/>
            </a:br>
            <a:r>
              <a:rPr lang="en-US" dirty="0"/>
              <a:t>the data above is insufficient for any causal conclusion</a:t>
            </a:r>
            <a:br>
              <a:rPr lang="en-US" dirty="0"/>
            </a:br>
            <a:br>
              <a:rPr lang="en-US" dirty="0"/>
            </a:br>
            <a:br>
              <a:rPr lang="en-US" dirty="0"/>
            </a:br>
            <a:endParaRPr lang="en-US" dirty="0"/>
          </a:p>
          <a:p>
            <a:r>
              <a:rPr lang="en-US" dirty="0"/>
              <a:t>Example: Users that see error messages in Office 365 also churn less. </a:t>
            </a:r>
            <a:br>
              <a:rPr lang="en-US" dirty="0"/>
            </a:br>
            <a:r>
              <a:rPr lang="en-US" dirty="0"/>
              <a:t>This does NOT mean we should show more error messages.</a:t>
            </a:r>
            <a:br>
              <a:rPr lang="en-US" dirty="0"/>
            </a:br>
            <a:r>
              <a:rPr lang="en-US" dirty="0"/>
              <a:t>They are just heavier users of Office 365</a:t>
            </a:r>
          </a:p>
          <a:p>
            <a:endParaRPr lang="en-US" dirty="0"/>
          </a:p>
        </p:txBody>
      </p:sp>
      <p:sp>
        <p:nvSpPr>
          <p:cNvPr id="10" name="Date Placeholder 9"/>
          <p:cNvSpPr>
            <a:spLocks noGrp="1"/>
          </p:cNvSpPr>
          <p:nvPr>
            <p:ph type="dt" sz="half" idx="10"/>
          </p:nvPr>
        </p:nvSpPr>
        <p:spPr/>
        <p:txBody>
          <a:bodyPr/>
          <a:lstStyle/>
          <a:p>
            <a:r>
              <a:rPr lang="en-US"/>
              <a:t>Ronny Kohavi</a:t>
            </a:r>
          </a:p>
        </p:txBody>
      </p:sp>
      <p:sp>
        <p:nvSpPr>
          <p:cNvPr id="9" name="Slide Number Placeholder 8"/>
          <p:cNvSpPr>
            <a:spLocks noGrp="1"/>
          </p:cNvSpPr>
          <p:nvPr>
            <p:ph type="sldNum" sz="quarter" idx="12"/>
          </p:nvPr>
        </p:nvSpPr>
        <p:spPr/>
        <p:txBody>
          <a:bodyPr/>
          <a:lstStyle/>
          <a:p>
            <a:fld id="{629637A9-119A-49DA-BD12-AAC58B377D80}" type="slidenum">
              <a:rPr lang="en-US" smtClean="0"/>
              <a:pPr/>
              <a:t>9</a:t>
            </a:fld>
            <a:endParaRPr lang="en-US"/>
          </a:p>
        </p:txBody>
      </p:sp>
      <p:grpSp>
        <p:nvGrpSpPr>
          <p:cNvPr id="12" name="Group 11"/>
          <p:cNvGrpSpPr/>
          <p:nvPr/>
        </p:nvGrpSpPr>
        <p:grpSpPr>
          <a:xfrm>
            <a:off x="8880050" y="3705790"/>
            <a:ext cx="3118842" cy="1756951"/>
            <a:chOff x="8292581" y="3915894"/>
            <a:chExt cx="3810005" cy="2130254"/>
          </a:xfrm>
        </p:grpSpPr>
        <p:grpSp>
          <p:nvGrpSpPr>
            <p:cNvPr id="11" name="Group 10"/>
            <p:cNvGrpSpPr/>
            <p:nvPr/>
          </p:nvGrpSpPr>
          <p:grpSpPr>
            <a:xfrm>
              <a:off x="8292581" y="3915894"/>
              <a:ext cx="3810005" cy="2130254"/>
              <a:chOff x="8039488" y="3527411"/>
              <a:chExt cx="3810005" cy="2130254"/>
            </a:xfrm>
          </p:grpSpPr>
          <p:sp>
            <p:nvSpPr>
              <p:cNvPr id="4" name="Rounded Rectangle 3"/>
              <p:cNvSpPr/>
              <p:nvPr/>
            </p:nvSpPr>
            <p:spPr>
              <a:xfrm>
                <a:off x="8039488" y="4174249"/>
                <a:ext cx="1001949" cy="836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Heavy Users</a:t>
                </a:r>
              </a:p>
            </p:txBody>
          </p:sp>
          <p:sp>
            <p:nvSpPr>
              <p:cNvPr id="5" name="Rounded Rectangle 4"/>
              <p:cNvSpPr/>
              <p:nvPr/>
            </p:nvSpPr>
            <p:spPr>
              <a:xfrm>
                <a:off x="9887748" y="4821087"/>
                <a:ext cx="1961745" cy="836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Have higher retention rates</a:t>
                </a:r>
              </a:p>
            </p:txBody>
          </p:sp>
          <p:sp>
            <p:nvSpPr>
              <p:cNvPr id="6" name="Rounded Rectangle 5"/>
              <p:cNvSpPr/>
              <p:nvPr/>
            </p:nvSpPr>
            <p:spPr>
              <a:xfrm>
                <a:off x="9887748" y="3527411"/>
                <a:ext cx="1961745" cy="836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See more error messages</a:t>
                </a:r>
              </a:p>
            </p:txBody>
          </p:sp>
        </p:grpSp>
        <p:cxnSp>
          <p:nvCxnSpPr>
            <p:cNvPr id="7" name="Straight Arrow Connector 6"/>
            <p:cNvCxnSpPr>
              <a:stCxn id="4" idx="3"/>
              <a:endCxn id="6" idx="1"/>
            </p:cNvCxnSpPr>
            <p:nvPr/>
          </p:nvCxnSpPr>
          <p:spPr>
            <a:xfrm flipV="1">
              <a:off x="9294530" y="4334183"/>
              <a:ext cx="846311" cy="6468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3"/>
              <a:endCxn id="5" idx="1"/>
            </p:cNvCxnSpPr>
            <p:nvPr/>
          </p:nvCxnSpPr>
          <p:spPr>
            <a:xfrm>
              <a:off x="9294530" y="4981021"/>
              <a:ext cx="846311" cy="6468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CB7D7599-36A3-4F36-BD76-F504BCF2CC23}"/>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4" name="Rectangle 13">
            <a:extLst>
              <a:ext uri="{FF2B5EF4-FFF2-40B4-BE49-F238E27FC236}">
                <a16:creationId xmlns:a16="http://schemas.microsoft.com/office/drawing/2014/main" id="{A905650F-CD64-49C4-9E4B-2CFA725CB0DB}"/>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1443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New Ronnyk">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13410</TotalTime>
  <Words>4438</Words>
  <Application>Microsoft Office PowerPoint</Application>
  <PresentationFormat>Widescreen</PresentationFormat>
  <Paragraphs>786</Paragraphs>
  <Slides>64</Slides>
  <Notes>59</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Calibri Light</vt:lpstr>
      <vt:lpstr>Cambria Math</vt:lpstr>
      <vt:lpstr>Courier New</vt:lpstr>
      <vt:lpstr>Segoe</vt:lpstr>
      <vt:lpstr>Segoe UI</vt:lpstr>
      <vt:lpstr>Times New Roman</vt:lpstr>
      <vt:lpstr>Wingdings</vt:lpstr>
      <vt:lpstr>New Ronnyk</vt:lpstr>
      <vt:lpstr>A/B Testing at Scale: Accelerating Software Innovation  Introduction </vt:lpstr>
      <vt:lpstr>The Life of a Great Idea – True Bing Story</vt:lpstr>
      <vt:lpstr>The Life of a Great Idea (cont)</vt:lpstr>
      <vt:lpstr>The HiPPO</vt:lpstr>
      <vt:lpstr>Team and Mission (Why can I talk about scale?)</vt:lpstr>
      <vt:lpstr>Bing - Experimentation at Scale</vt:lpstr>
      <vt:lpstr>Agenda for Rest of Talk</vt:lpstr>
      <vt:lpstr>Observational Studies (uncontrolled)</vt:lpstr>
      <vt:lpstr>My Feature Reduces Churn! – Real Examples</vt:lpstr>
      <vt:lpstr>Measure user behavior before/after ship</vt:lpstr>
      <vt:lpstr>Hierarchy of Evidence</vt:lpstr>
      <vt:lpstr>PowerPoint Presentation</vt:lpstr>
      <vt:lpstr>Advantages</vt:lpstr>
      <vt:lpstr>Advantage: Sensitivity!</vt:lpstr>
      <vt:lpstr>Why is Sensitivity Important?</vt:lpstr>
      <vt:lpstr>Advantage: Unexpected Consequences</vt:lpstr>
      <vt:lpstr>Real Examples</vt:lpstr>
      <vt:lpstr>Windows Search Box</vt:lpstr>
      <vt:lpstr>Windows Search Box (cont)</vt:lpstr>
      <vt:lpstr>Another Search Box Tweak</vt:lpstr>
      <vt:lpstr>Example 2: SERP Truncation</vt:lpstr>
      <vt:lpstr>SERP Truncation</vt:lpstr>
      <vt:lpstr>Example 3: Bing Ads with Site Links</vt:lpstr>
      <vt:lpstr>Bing Ads with Site Links</vt:lpstr>
      <vt:lpstr>Agenda for Rest of Talk</vt:lpstr>
      <vt:lpstr>Lesson #1: Agree on a good OEC</vt:lpstr>
      <vt:lpstr>Lesson #1 (cont)</vt:lpstr>
      <vt:lpstr>Example of Bad OEC</vt:lpstr>
      <vt:lpstr>Bad OEC Example</vt:lpstr>
      <vt:lpstr>Bad OEC</vt:lpstr>
      <vt:lpstr>Bad OEC</vt:lpstr>
      <vt:lpstr>Lesson #2: Most Ideas Fail</vt:lpstr>
      <vt:lpstr>Key Lesson Given the Success Rate</vt:lpstr>
      <vt:lpstr>Lesson #3: Small Changes can have a Big Impact to Key Metrics</vt:lpstr>
      <vt:lpstr>Lesson #4: Changes Rarely have a  Big Positive Impact to Key Metrics</vt:lpstr>
      <vt:lpstr>Bing Ads Revenue per Search(*) – Inch by Inch</vt:lpstr>
      <vt:lpstr>Lesson #5: Validate the  Experimentation System</vt:lpstr>
      <vt:lpstr>Example A/A test</vt:lpstr>
      <vt:lpstr>Lesson #5 (cont)</vt:lpstr>
      <vt:lpstr>Twyman’s Law</vt:lpstr>
      <vt:lpstr>The Cultural Challenge</vt:lpstr>
      <vt:lpstr>Cultural Stage 1: Hubris</vt:lpstr>
      <vt:lpstr>Cultural Stage 2: Insight through Measurement and Control</vt:lpstr>
      <vt:lpstr>Cultural Stage 2: Insight through  Measurement and Control</vt:lpstr>
      <vt:lpstr>Cultural Stage 3: Semmelweis Reflex</vt:lpstr>
      <vt:lpstr>Cultural Stage 4: Fundamental Understanding</vt:lpstr>
      <vt:lpstr>Summary: Evolve the Culture</vt:lpstr>
      <vt:lpstr>Maturity Model in Experimentation</vt:lpstr>
      <vt:lpstr>PowerPoint Presentation</vt:lpstr>
      <vt:lpstr>Ethics</vt:lpstr>
      <vt:lpstr>Summary</vt:lpstr>
      <vt:lpstr>Additional Slides</vt:lpstr>
      <vt:lpstr>Motivation: Product Development</vt:lpstr>
      <vt:lpstr>Personalized Correlated Recommendations</vt:lpstr>
      <vt:lpstr>Advantage of Controlled Experiments</vt:lpstr>
      <vt:lpstr>Systematic Studies of Observational Studies</vt:lpstr>
      <vt:lpstr>The Experimentation Platform</vt:lpstr>
      <vt:lpstr>OEC for Search</vt:lpstr>
      <vt:lpstr>Puzzle Explained</vt:lpstr>
      <vt:lpstr>Online is Different than Offline (2)</vt:lpstr>
      <vt:lpstr>MSN Experiment: Add More Infopane Slides</vt:lpstr>
      <vt:lpstr>MSN Experiment: SRM</vt:lpstr>
      <vt:lpstr>Pitfall: Failing to Validate Data Quality</vt:lpstr>
      <vt:lpstr>Pitfall: Misinterpreting P-values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Ronny Kohavi (EXP)</dc:creator>
  <cp:lastModifiedBy>Ronny Kohavi (EXP)</cp:lastModifiedBy>
  <cp:revision>373</cp:revision>
  <dcterms:created xsi:type="dcterms:W3CDTF">2014-02-11T00:22:00Z</dcterms:created>
  <dcterms:modified xsi:type="dcterms:W3CDTF">2019-05-07T02:10:00Z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Owner">
    <vt:lpwstr>ronnyk@microsoft.com</vt:lpwstr>
  </property>
  <property fmtid="{D5CDD505-2E9C-101B-9397-08002B2CF9AE}" pid="6" name="MSIP_Label_f42aa342-8706-4288-bd11-ebb85995028c_SetDate">
    <vt:lpwstr>2017-08-04T18:43:49.4268128-07:00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